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5.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6.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92" r:id="rId4"/>
    <p:sldMasterId id="2147483759" r:id="rId5"/>
    <p:sldMasterId id="2147483769" r:id="rId6"/>
    <p:sldMasterId id="2147483779" r:id="rId7"/>
    <p:sldMasterId id="2147483789" r:id="rId8"/>
    <p:sldMasterId id="2147483799" r:id="rId9"/>
    <p:sldMasterId id="2147483827" r:id="rId10"/>
  </p:sldMasterIdLst>
  <p:notesMasterIdLst>
    <p:notesMasterId r:id="rId62"/>
  </p:notesMasterIdLst>
  <p:sldIdLst>
    <p:sldId id="256" r:id="rId11"/>
    <p:sldId id="357" r:id="rId12"/>
    <p:sldId id="784" r:id="rId13"/>
    <p:sldId id="261" r:id="rId14"/>
    <p:sldId id="717" r:id="rId15"/>
    <p:sldId id="718" r:id="rId16"/>
    <p:sldId id="725" r:id="rId17"/>
    <p:sldId id="724" r:id="rId18"/>
    <p:sldId id="719" r:id="rId19"/>
    <p:sldId id="723" r:id="rId20"/>
    <p:sldId id="726" r:id="rId21"/>
    <p:sldId id="746" r:id="rId22"/>
    <p:sldId id="751" r:id="rId23"/>
    <p:sldId id="785" r:id="rId24"/>
    <p:sldId id="775" r:id="rId25"/>
    <p:sldId id="776" r:id="rId26"/>
    <p:sldId id="777" r:id="rId27"/>
    <p:sldId id="778" r:id="rId28"/>
    <p:sldId id="786" r:id="rId29"/>
    <p:sldId id="787" r:id="rId30"/>
    <p:sldId id="788" r:id="rId31"/>
    <p:sldId id="789" r:id="rId32"/>
    <p:sldId id="790" r:id="rId33"/>
    <p:sldId id="263" r:id="rId34"/>
    <p:sldId id="265" r:id="rId35"/>
    <p:sldId id="791" r:id="rId36"/>
    <p:sldId id="792" r:id="rId37"/>
    <p:sldId id="802" r:id="rId38"/>
    <p:sldId id="363" r:id="rId39"/>
    <p:sldId id="900" r:id="rId40"/>
    <p:sldId id="264" r:id="rId41"/>
    <p:sldId id="808" r:id="rId42"/>
    <p:sldId id="809" r:id="rId43"/>
    <p:sldId id="815" r:id="rId44"/>
    <p:sldId id="817" r:id="rId45"/>
    <p:sldId id="819" r:id="rId46"/>
    <p:sldId id="824" r:id="rId47"/>
    <p:sldId id="892" r:id="rId48"/>
    <p:sldId id="821" r:id="rId49"/>
    <p:sldId id="822" r:id="rId50"/>
    <p:sldId id="273" r:id="rId51"/>
    <p:sldId id="896" r:id="rId52"/>
    <p:sldId id="883" r:id="rId53"/>
    <p:sldId id="877" r:id="rId54"/>
    <p:sldId id="886" r:id="rId55"/>
    <p:sldId id="805" r:id="rId56"/>
    <p:sldId id="279" r:id="rId57"/>
    <p:sldId id="282" r:id="rId58"/>
    <p:sldId id="510" r:id="rId59"/>
    <p:sldId id="289" r:id="rId60"/>
    <p:sldId id="706" r:id="rId61"/>
  </p:sldIdLst>
  <p:sldSz cx="12192000" cy="6858000"/>
  <p:notesSz cx="6985000" cy="9283700"/>
  <p:embeddedFontLst>
    <p:embeddedFont>
      <p:font typeface="Cambria Math" panose="02040503050406030204" pitchFamily="18" charset="0"/>
      <p:regular r:id="rId63"/>
    </p:embeddedFont>
    <p:embeddedFont>
      <p:font typeface="Helvetica" panose="020B0604020202020204" pitchFamily="34" charset="0"/>
      <p:regular r:id="rId64"/>
      <p:bold r:id="rId65"/>
      <p:italic r:id="rId66"/>
      <p:boldItalic r:id="rId67"/>
    </p:embeddedFont>
    <p:embeddedFont>
      <p:font typeface="Rockwell" panose="02060603020205020403" pitchFamily="18" charset="0"/>
      <p:regular r:id="rId68"/>
      <p:bold r:id="rId69"/>
      <p:italic r:id="rId70"/>
      <p:boldItalic r:id="rId71"/>
    </p:embeddedFont>
    <p:embeddedFont>
      <p:font typeface="Wingdings 3" panose="05040102010807070707" pitchFamily="18" charset="2"/>
      <p:regular r:id="rId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940" userDrawn="1">
          <p15:clr>
            <a:srgbClr val="A4A3A4"/>
          </p15:clr>
        </p15:guide>
      </p15:sldGuideLst>
    </p:ext>
    <p:ext uri="{2D200454-40CA-4A62-9FC3-DE9A4176ACB9}">
      <p15:notesGuideLst xmlns:p15="http://schemas.microsoft.com/office/powerpoint/2012/main">
        <p15:guide id="1" orient="horz" pos="2924" userDrawn="1">
          <p15:clr>
            <a:srgbClr val="A4A3A4"/>
          </p15:clr>
        </p15:guide>
        <p15:guide id="2" pos="220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037C"/>
    <a:srgbClr val="CF55A1"/>
    <a:srgbClr val="EACC1B"/>
    <a:srgbClr val="929292"/>
    <a:srgbClr val="FCAF17"/>
    <a:srgbClr val="CE9D00"/>
    <a:srgbClr val="00C2E2"/>
    <a:srgbClr val="7C98AE"/>
    <a:srgbClr val="FF8C3F"/>
    <a:srgbClr val="398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C04006-A55C-4367-83E1-FDF35DF64072}" v="407" dt="2025-11-25T04:48:04.8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89" autoAdjust="0"/>
    <p:restoredTop sz="50000" autoAdjust="0"/>
  </p:normalViewPr>
  <p:slideViewPr>
    <p:cSldViewPr>
      <p:cViewPr varScale="1">
        <p:scale>
          <a:sx n="111" d="100"/>
          <a:sy n="111" d="100"/>
        </p:scale>
        <p:origin x="900" y="102"/>
      </p:cViewPr>
      <p:guideLst>
        <p:guide orient="horz" pos="2160"/>
        <p:guide pos="3840"/>
        <p:guide pos="394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86" d="100"/>
          <a:sy n="86" d="100"/>
        </p:scale>
        <p:origin x="-2664" y="-96"/>
      </p:cViewPr>
      <p:guideLst>
        <p:guide orient="horz" pos="2924"/>
        <p:guide pos="220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font" Target="fonts/font1.fntdata"/><Relationship Id="rId68" Type="http://schemas.openxmlformats.org/officeDocument/2006/relationships/font" Target="fonts/font6.fntdata"/><Relationship Id="rId16" Type="http://schemas.openxmlformats.org/officeDocument/2006/relationships/slide" Target="slides/slide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font" Target="fonts/font4.fntdata"/><Relationship Id="rId74"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font" Target="fonts/font2.fntdata"/><Relationship Id="rId69" Type="http://schemas.openxmlformats.org/officeDocument/2006/relationships/font" Target="fonts/font7.fntdata"/><Relationship Id="rId77" Type="http://schemas.microsoft.com/office/2016/11/relationships/changesInfo" Target="changesInfos/changesInfo1.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font" Target="fonts/font10.fntdata"/><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font" Target="fonts/font5.fntdata"/><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font" Target="fonts/font3.fntdata"/><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tableStyles" Target="tableStyles.xml"/><Relationship Id="rId7" Type="http://schemas.openxmlformats.org/officeDocument/2006/relationships/slideMaster" Target="slideMasters/slideMaster4.xml"/><Relationship Id="rId71" Type="http://schemas.openxmlformats.org/officeDocument/2006/relationships/font" Target="fonts/font9.fntdata"/><Relationship Id="rId2" Type="http://schemas.openxmlformats.org/officeDocument/2006/relationships/customXml" Target="../customXml/item2.xml"/><Relationship Id="rId29" Type="http://schemas.openxmlformats.org/officeDocument/2006/relationships/slide" Target="slides/slide1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sa Zuliani" userId="5d8035ea-da0f-4081-bdcf-3fa4d66daaa7" providerId="ADAL" clId="{4722C113-FF9D-495D-9E47-6ECF48CC02B8}"/>
    <pc:docChg chg="undo custSel addSld delSld modSld sldOrd">
      <pc:chgData name="Elisa Zuliani" userId="5d8035ea-da0f-4081-bdcf-3fa4d66daaa7" providerId="ADAL" clId="{4722C113-FF9D-495D-9E47-6ECF48CC02B8}" dt="2025-11-25T05:04:25.920" v="2253" actId="313"/>
      <pc:docMkLst>
        <pc:docMk/>
      </pc:docMkLst>
      <pc:sldChg chg="modSp mod">
        <pc:chgData name="Elisa Zuliani" userId="5d8035ea-da0f-4081-bdcf-3fa4d66daaa7" providerId="ADAL" clId="{4722C113-FF9D-495D-9E47-6ECF48CC02B8}" dt="2025-11-25T04:23:20.949" v="1783" actId="20577"/>
        <pc:sldMkLst>
          <pc:docMk/>
          <pc:sldMk cId="3869622953" sldId="256"/>
        </pc:sldMkLst>
        <pc:spChg chg="mod">
          <ac:chgData name="Elisa Zuliani" userId="5d8035ea-da0f-4081-bdcf-3fa4d66daaa7" providerId="ADAL" clId="{4722C113-FF9D-495D-9E47-6ECF48CC02B8}" dt="2025-11-25T04:23:20.949" v="1783" actId="20577"/>
          <ac:spMkLst>
            <pc:docMk/>
            <pc:sldMk cId="3869622953" sldId="256"/>
            <ac:spMk id="2" creationId="{00000000-0000-0000-0000-000000000000}"/>
          </ac:spMkLst>
        </pc:spChg>
      </pc:sldChg>
      <pc:sldChg chg="add">
        <pc:chgData name="Elisa Zuliani" userId="5d8035ea-da0f-4081-bdcf-3fa4d66daaa7" providerId="ADAL" clId="{4722C113-FF9D-495D-9E47-6ECF48CC02B8}" dt="2025-11-25T04:29:46.824" v="2111"/>
        <pc:sldMkLst>
          <pc:docMk/>
          <pc:sldMk cId="0" sldId="261"/>
        </pc:sldMkLst>
      </pc:sldChg>
      <pc:sldChg chg="modSp add mod">
        <pc:chgData name="Elisa Zuliani" userId="5d8035ea-da0f-4081-bdcf-3fa4d66daaa7" providerId="ADAL" clId="{4722C113-FF9D-495D-9E47-6ECF48CC02B8}" dt="2025-11-25T04:34:11.815" v="2148" actId="20577"/>
        <pc:sldMkLst>
          <pc:docMk/>
          <pc:sldMk cId="0" sldId="263"/>
        </pc:sldMkLst>
        <pc:spChg chg="mod">
          <ac:chgData name="Elisa Zuliani" userId="5d8035ea-da0f-4081-bdcf-3fa4d66daaa7" providerId="ADAL" clId="{4722C113-FF9D-495D-9E47-6ECF48CC02B8}" dt="2025-11-25T04:34:11.815" v="2148" actId="20577"/>
          <ac:spMkLst>
            <pc:docMk/>
            <pc:sldMk cId="0" sldId="263"/>
            <ac:spMk id="20" creationId="{88496059-8539-0C8C-B385-5CED02C9EB24}"/>
          </ac:spMkLst>
        </pc:spChg>
      </pc:sldChg>
      <pc:sldChg chg="add">
        <pc:chgData name="Elisa Zuliani" userId="5d8035ea-da0f-4081-bdcf-3fa4d66daaa7" providerId="ADAL" clId="{4722C113-FF9D-495D-9E47-6ECF48CC02B8}" dt="2025-11-25T04:36:11.242" v="2152"/>
        <pc:sldMkLst>
          <pc:docMk/>
          <pc:sldMk cId="0" sldId="264"/>
        </pc:sldMkLst>
      </pc:sldChg>
      <pc:sldChg chg="add">
        <pc:chgData name="Elisa Zuliani" userId="5d8035ea-da0f-4081-bdcf-3fa4d66daaa7" providerId="ADAL" clId="{4722C113-FF9D-495D-9E47-6ECF48CC02B8}" dt="2025-11-25T04:34:26.456" v="2149"/>
        <pc:sldMkLst>
          <pc:docMk/>
          <pc:sldMk cId="0" sldId="265"/>
        </pc:sldMkLst>
      </pc:sldChg>
      <pc:sldChg chg="del">
        <pc:chgData name="Elisa Zuliani" userId="5d8035ea-da0f-4081-bdcf-3fa4d66daaa7" providerId="ADAL" clId="{4722C113-FF9D-495D-9E47-6ECF48CC02B8}" dt="2025-11-25T04:41:11.437" v="2190" actId="47"/>
        <pc:sldMkLst>
          <pc:docMk/>
          <pc:sldMk cId="0" sldId="269"/>
        </pc:sldMkLst>
      </pc:sldChg>
      <pc:sldChg chg="del">
        <pc:chgData name="Elisa Zuliani" userId="5d8035ea-da0f-4081-bdcf-3fa4d66daaa7" providerId="ADAL" clId="{4722C113-FF9D-495D-9E47-6ECF48CC02B8}" dt="2025-11-25T04:41:11.437" v="2190" actId="47"/>
        <pc:sldMkLst>
          <pc:docMk/>
          <pc:sldMk cId="0" sldId="270"/>
        </pc:sldMkLst>
      </pc:sldChg>
      <pc:sldChg chg="add">
        <pc:chgData name="Elisa Zuliani" userId="5d8035ea-da0f-4081-bdcf-3fa4d66daaa7" providerId="ADAL" clId="{4722C113-FF9D-495D-9E47-6ECF48CC02B8}" dt="2025-11-25T04:39:15.493" v="2186"/>
        <pc:sldMkLst>
          <pc:docMk/>
          <pc:sldMk cId="0" sldId="273"/>
        </pc:sldMkLst>
      </pc:sldChg>
      <pc:sldChg chg="del">
        <pc:chgData name="Elisa Zuliani" userId="5d8035ea-da0f-4081-bdcf-3fa4d66daaa7" providerId="ADAL" clId="{4722C113-FF9D-495D-9E47-6ECF48CC02B8}" dt="2025-11-25T04:41:11.437" v="2190" actId="47"/>
        <pc:sldMkLst>
          <pc:docMk/>
          <pc:sldMk cId="0" sldId="274"/>
        </pc:sldMkLst>
      </pc:sldChg>
      <pc:sldChg chg="del">
        <pc:chgData name="Elisa Zuliani" userId="5d8035ea-da0f-4081-bdcf-3fa4d66daaa7" providerId="ADAL" clId="{4722C113-FF9D-495D-9E47-6ECF48CC02B8}" dt="2025-11-25T04:41:11.437" v="2190" actId="47"/>
        <pc:sldMkLst>
          <pc:docMk/>
          <pc:sldMk cId="0" sldId="275"/>
        </pc:sldMkLst>
      </pc:sldChg>
      <pc:sldChg chg="add">
        <pc:chgData name="Elisa Zuliani" userId="5d8035ea-da0f-4081-bdcf-3fa4d66daaa7" providerId="ADAL" clId="{4722C113-FF9D-495D-9E47-6ECF48CC02B8}" dt="2025-11-25T04:41:47.524" v="2192"/>
        <pc:sldMkLst>
          <pc:docMk/>
          <pc:sldMk cId="0" sldId="279"/>
        </pc:sldMkLst>
      </pc:sldChg>
      <pc:sldChg chg="add">
        <pc:chgData name="Elisa Zuliani" userId="5d8035ea-da0f-4081-bdcf-3fa4d66daaa7" providerId="ADAL" clId="{4722C113-FF9D-495D-9E47-6ECF48CC02B8}" dt="2025-11-25T04:42:40.274" v="2194"/>
        <pc:sldMkLst>
          <pc:docMk/>
          <pc:sldMk cId="0" sldId="282"/>
        </pc:sldMkLst>
      </pc:sldChg>
      <pc:sldChg chg="modSp add del mod">
        <pc:chgData name="Elisa Zuliani" userId="5d8035ea-da0f-4081-bdcf-3fa4d66daaa7" providerId="ADAL" clId="{4722C113-FF9D-495D-9E47-6ECF48CC02B8}" dt="2025-11-25T04:47:52.518" v="2222" actId="47"/>
        <pc:sldMkLst>
          <pc:docMk/>
          <pc:sldMk cId="0" sldId="284"/>
        </pc:sldMkLst>
        <pc:spChg chg="mod">
          <ac:chgData name="Elisa Zuliani" userId="5d8035ea-da0f-4081-bdcf-3fa4d66daaa7" providerId="ADAL" clId="{4722C113-FF9D-495D-9E47-6ECF48CC02B8}" dt="2025-11-25T04:47:01.575" v="2218" actId="20577"/>
          <ac:spMkLst>
            <pc:docMk/>
            <pc:sldMk cId="0" sldId="284"/>
            <ac:spMk id="13" creationId="{46F8A6BD-FB42-D960-AA11-9C10954BB9F0}"/>
          </ac:spMkLst>
        </pc:spChg>
      </pc:sldChg>
      <pc:sldChg chg="modSp add del">
        <pc:chgData name="Elisa Zuliani" userId="5d8035ea-da0f-4081-bdcf-3fa4d66daaa7" providerId="ADAL" clId="{4722C113-FF9D-495D-9E47-6ECF48CC02B8}" dt="2025-11-25T04:47:54.651" v="2223" actId="47"/>
        <pc:sldMkLst>
          <pc:docMk/>
          <pc:sldMk cId="0" sldId="285"/>
        </pc:sldMkLst>
        <pc:spChg chg="mod">
          <ac:chgData name="Elisa Zuliani" userId="5d8035ea-da0f-4081-bdcf-3fa4d66daaa7" providerId="ADAL" clId="{4722C113-FF9D-495D-9E47-6ECF48CC02B8}" dt="2025-11-25T04:47:11.109" v="2219"/>
          <ac:spMkLst>
            <pc:docMk/>
            <pc:sldMk cId="0" sldId="285"/>
            <ac:spMk id="15" creationId="{34ED18DA-08BE-827F-4E4D-55E2F660A6B2}"/>
          </ac:spMkLst>
        </pc:spChg>
      </pc:sldChg>
      <pc:sldChg chg="del">
        <pc:chgData name="Elisa Zuliani" userId="5d8035ea-da0f-4081-bdcf-3fa4d66daaa7" providerId="ADAL" clId="{4722C113-FF9D-495D-9E47-6ECF48CC02B8}" dt="2025-11-25T04:41:11.437" v="2190" actId="47"/>
        <pc:sldMkLst>
          <pc:docMk/>
          <pc:sldMk cId="0" sldId="286"/>
        </pc:sldMkLst>
      </pc:sldChg>
      <pc:sldChg chg="add del">
        <pc:chgData name="Elisa Zuliani" userId="5d8035ea-da0f-4081-bdcf-3fa4d66daaa7" providerId="ADAL" clId="{4722C113-FF9D-495D-9E47-6ECF48CC02B8}" dt="2025-11-25T04:47:20.532" v="2220" actId="47"/>
        <pc:sldMkLst>
          <pc:docMk/>
          <pc:sldMk cId="0" sldId="287"/>
        </pc:sldMkLst>
      </pc:sldChg>
      <pc:sldChg chg="del">
        <pc:chgData name="Elisa Zuliani" userId="5d8035ea-da0f-4081-bdcf-3fa4d66daaa7" providerId="ADAL" clId="{4722C113-FF9D-495D-9E47-6ECF48CC02B8}" dt="2025-11-25T04:41:11.437" v="2190" actId="47"/>
        <pc:sldMkLst>
          <pc:docMk/>
          <pc:sldMk cId="0" sldId="288"/>
        </pc:sldMkLst>
      </pc:sldChg>
      <pc:sldChg chg="add">
        <pc:chgData name="Elisa Zuliani" userId="5d8035ea-da0f-4081-bdcf-3fa4d66daaa7" providerId="ADAL" clId="{4722C113-FF9D-495D-9E47-6ECF48CC02B8}" dt="2025-11-25T04:48:04.874" v="2224"/>
        <pc:sldMkLst>
          <pc:docMk/>
          <pc:sldMk cId="0" sldId="289"/>
        </pc:sldMkLst>
      </pc:sldChg>
      <pc:sldChg chg="del">
        <pc:chgData name="Elisa Zuliani" userId="5d8035ea-da0f-4081-bdcf-3fa4d66daaa7" providerId="ADAL" clId="{4722C113-FF9D-495D-9E47-6ECF48CC02B8}" dt="2025-11-25T04:41:11.437" v="2190" actId="47"/>
        <pc:sldMkLst>
          <pc:docMk/>
          <pc:sldMk cId="0" sldId="290"/>
        </pc:sldMkLst>
      </pc:sldChg>
      <pc:sldChg chg="del">
        <pc:chgData name="Elisa Zuliani" userId="5d8035ea-da0f-4081-bdcf-3fa4d66daaa7" providerId="ADAL" clId="{4722C113-FF9D-495D-9E47-6ECF48CC02B8}" dt="2025-11-25T04:41:11.437" v="2190" actId="47"/>
        <pc:sldMkLst>
          <pc:docMk/>
          <pc:sldMk cId="0" sldId="291"/>
        </pc:sldMkLst>
      </pc:sldChg>
      <pc:sldChg chg="modSp mod">
        <pc:chgData name="Elisa Zuliani" userId="5d8035ea-da0f-4081-bdcf-3fa4d66daaa7" providerId="ADAL" clId="{4722C113-FF9D-495D-9E47-6ECF48CC02B8}" dt="2025-11-25T05:04:25.920" v="2253" actId="313"/>
        <pc:sldMkLst>
          <pc:docMk/>
          <pc:sldMk cId="0" sldId="357"/>
        </pc:sldMkLst>
        <pc:spChg chg="mod">
          <ac:chgData name="Elisa Zuliani" userId="5d8035ea-da0f-4081-bdcf-3fa4d66daaa7" providerId="ADAL" clId="{4722C113-FF9D-495D-9E47-6ECF48CC02B8}" dt="2025-11-25T05:04:25.920" v="2253" actId="313"/>
          <ac:spMkLst>
            <pc:docMk/>
            <pc:sldMk cId="0" sldId="357"/>
            <ac:spMk id="3" creationId="{AB057A81-398D-62BB-AE29-506724B935F9}"/>
          </ac:spMkLst>
        </pc:spChg>
        <pc:spChg chg="mod">
          <ac:chgData name="Elisa Zuliani" userId="5d8035ea-da0f-4081-bdcf-3fa4d66daaa7" providerId="ADAL" clId="{4722C113-FF9D-495D-9E47-6ECF48CC02B8}" dt="2025-11-25T04:23:32.522" v="1793" actId="20577"/>
          <ac:spMkLst>
            <pc:docMk/>
            <pc:sldMk cId="0" sldId="357"/>
            <ac:spMk id="5" creationId="{80AF863B-103C-9A3C-9F1A-BDFABDDCBC68}"/>
          </ac:spMkLst>
        </pc:spChg>
      </pc:sldChg>
      <pc:sldChg chg="del">
        <pc:chgData name="Elisa Zuliani" userId="5d8035ea-da0f-4081-bdcf-3fa4d66daaa7" providerId="ADAL" clId="{4722C113-FF9D-495D-9E47-6ECF48CC02B8}" dt="2025-11-25T04:41:11.437" v="2190" actId="47"/>
        <pc:sldMkLst>
          <pc:docMk/>
          <pc:sldMk cId="0" sldId="358"/>
        </pc:sldMkLst>
      </pc:sldChg>
      <pc:sldChg chg="del">
        <pc:chgData name="Elisa Zuliani" userId="5d8035ea-da0f-4081-bdcf-3fa4d66daaa7" providerId="ADAL" clId="{4722C113-FF9D-495D-9E47-6ECF48CC02B8}" dt="2025-11-25T04:41:11.437" v="2190" actId="47"/>
        <pc:sldMkLst>
          <pc:docMk/>
          <pc:sldMk cId="0" sldId="359"/>
        </pc:sldMkLst>
      </pc:sldChg>
      <pc:sldChg chg="add">
        <pc:chgData name="Elisa Zuliani" userId="5d8035ea-da0f-4081-bdcf-3fa4d66daaa7" providerId="ADAL" clId="{4722C113-FF9D-495D-9E47-6ECF48CC02B8}" dt="2025-11-25T04:34:59.867" v="2150"/>
        <pc:sldMkLst>
          <pc:docMk/>
          <pc:sldMk cId="0" sldId="363"/>
        </pc:sldMkLst>
      </pc:sldChg>
      <pc:sldChg chg="del">
        <pc:chgData name="Elisa Zuliani" userId="5d8035ea-da0f-4081-bdcf-3fa4d66daaa7" providerId="ADAL" clId="{4722C113-FF9D-495D-9E47-6ECF48CC02B8}" dt="2025-11-25T04:41:11.437" v="2190" actId="47"/>
        <pc:sldMkLst>
          <pc:docMk/>
          <pc:sldMk cId="0" sldId="412"/>
        </pc:sldMkLst>
      </pc:sldChg>
      <pc:sldChg chg="del">
        <pc:chgData name="Elisa Zuliani" userId="5d8035ea-da0f-4081-bdcf-3fa4d66daaa7" providerId="ADAL" clId="{4722C113-FF9D-495D-9E47-6ECF48CC02B8}" dt="2025-11-25T04:41:11.437" v="2190" actId="47"/>
        <pc:sldMkLst>
          <pc:docMk/>
          <pc:sldMk cId="0" sldId="413"/>
        </pc:sldMkLst>
      </pc:sldChg>
      <pc:sldChg chg="del">
        <pc:chgData name="Elisa Zuliani" userId="5d8035ea-da0f-4081-bdcf-3fa4d66daaa7" providerId="ADAL" clId="{4722C113-FF9D-495D-9E47-6ECF48CC02B8}" dt="2025-11-25T04:41:11.437" v="2190" actId="47"/>
        <pc:sldMkLst>
          <pc:docMk/>
          <pc:sldMk cId="0" sldId="414"/>
        </pc:sldMkLst>
      </pc:sldChg>
      <pc:sldChg chg="del">
        <pc:chgData name="Elisa Zuliani" userId="5d8035ea-da0f-4081-bdcf-3fa4d66daaa7" providerId="ADAL" clId="{4722C113-FF9D-495D-9E47-6ECF48CC02B8}" dt="2025-11-25T04:41:11.437" v="2190" actId="47"/>
        <pc:sldMkLst>
          <pc:docMk/>
          <pc:sldMk cId="0" sldId="421"/>
        </pc:sldMkLst>
      </pc:sldChg>
      <pc:sldChg chg="del">
        <pc:chgData name="Elisa Zuliani" userId="5d8035ea-da0f-4081-bdcf-3fa4d66daaa7" providerId="ADAL" clId="{4722C113-FF9D-495D-9E47-6ECF48CC02B8}" dt="2025-11-25T04:41:11.437" v="2190" actId="47"/>
        <pc:sldMkLst>
          <pc:docMk/>
          <pc:sldMk cId="0" sldId="426"/>
        </pc:sldMkLst>
      </pc:sldChg>
      <pc:sldChg chg="del">
        <pc:chgData name="Elisa Zuliani" userId="5d8035ea-da0f-4081-bdcf-3fa4d66daaa7" providerId="ADAL" clId="{4722C113-FF9D-495D-9E47-6ECF48CC02B8}" dt="2025-11-25T04:41:11.437" v="2190" actId="47"/>
        <pc:sldMkLst>
          <pc:docMk/>
          <pc:sldMk cId="0" sldId="482"/>
        </pc:sldMkLst>
      </pc:sldChg>
      <pc:sldChg chg="del">
        <pc:chgData name="Elisa Zuliani" userId="5d8035ea-da0f-4081-bdcf-3fa4d66daaa7" providerId="ADAL" clId="{4722C113-FF9D-495D-9E47-6ECF48CC02B8}" dt="2025-11-25T04:41:11.437" v="2190" actId="47"/>
        <pc:sldMkLst>
          <pc:docMk/>
          <pc:sldMk cId="0" sldId="483"/>
        </pc:sldMkLst>
      </pc:sldChg>
      <pc:sldChg chg="del">
        <pc:chgData name="Elisa Zuliani" userId="5d8035ea-da0f-4081-bdcf-3fa4d66daaa7" providerId="ADAL" clId="{4722C113-FF9D-495D-9E47-6ECF48CC02B8}" dt="2025-11-25T04:41:11.437" v="2190" actId="47"/>
        <pc:sldMkLst>
          <pc:docMk/>
          <pc:sldMk cId="0" sldId="484"/>
        </pc:sldMkLst>
      </pc:sldChg>
      <pc:sldChg chg="del">
        <pc:chgData name="Elisa Zuliani" userId="5d8035ea-da0f-4081-bdcf-3fa4d66daaa7" providerId="ADAL" clId="{4722C113-FF9D-495D-9E47-6ECF48CC02B8}" dt="2025-11-25T04:41:11.437" v="2190" actId="47"/>
        <pc:sldMkLst>
          <pc:docMk/>
          <pc:sldMk cId="0" sldId="485"/>
        </pc:sldMkLst>
      </pc:sldChg>
      <pc:sldChg chg="del">
        <pc:chgData name="Elisa Zuliani" userId="5d8035ea-da0f-4081-bdcf-3fa4d66daaa7" providerId="ADAL" clId="{4722C113-FF9D-495D-9E47-6ECF48CC02B8}" dt="2025-11-25T04:41:11.437" v="2190" actId="47"/>
        <pc:sldMkLst>
          <pc:docMk/>
          <pc:sldMk cId="0" sldId="486"/>
        </pc:sldMkLst>
      </pc:sldChg>
      <pc:sldChg chg="add">
        <pc:chgData name="Elisa Zuliani" userId="5d8035ea-da0f-4081-bdcf-3fa4d66daaa7" providerId="ADAL" clId="{4722C113-FF9D-495D-9E47-6ECF48CC02B8}" dt="2025-11-25T04:47:48.097" v="2221"/>
        <pc:sldMkLst>
          <pc:docMk/>
          <pc:sldMk cId="309130584" sldId="510"/>
        </pc:sldMkLst>
      </pc:sldChg>
      <pc:sldChg chg="del">
        <pc:chgData name="Elisa Zuliani" userId="5d8035ea-da0f-4081-bdcf-3fa4d66daaa7" providerId="ADAL" clId="{4722C113-FF9D-495D-9E47-6ECF48CC02B8}" dt="2025-11-25T04:41:11.437" v="2190" actId="47"/>
        <pc:sldMkLst>
          <pc:docMk/>
          <pc:sldMk cId="3420238617" sldId="711"/>
        </pc:sldMkLst>
      </pc:sldChg>
      <pc:sldChg chg="del">
        <pc:chgData name="Elisa Zuliani" userId="5d8035ea-da0f-4081-bdcf-3fa4d66daaa7" providerId="ADAL" clId="{4722C113-FF9D-495D-9E47-6ECF48CC02B8}" dt="2025-11-25T04:41:11.437" v="2190" actId="47"/>
        <pc:sldMkLst>
          <pc:docMk/>
          <pc:sldMk cId="0" sldId="712"/>
        </pc:sldMkLst>
      </pc:sldChg>
      <pc:sldChg chg="del">
        <pc:chgData name="Elisa Zuliani" userId="5d8035ea-da0f-4081-bdcf-3fa4d66daaa7" providerId="ADAL" clId="{4722C113-FF9D-495D-9E47-6ECF48CC02B8}" dt="2025-11-25T04:41:11.437" v="2190" actId="47"/>
        <pc:sldMkLst>
          <pc:docMk/>
          <pc:sldMk cId="632791349" sldId="714"/>
        </pc:sldMkLst>
      </pc:sldChg>
      <pc:sldChg chg="add">
        <pc:chgData name="Elisa Zuliani" userId="5d8035ea-da0f-4081-bdcf-3fa4d66daaa7" providerId="ADAL" clId="{4722C113-FF9D-495D-9E47-6ECF48CC02B8}" dt="2025-11-25T04:30:33.265" v="2112"/>
        <pc:sldMkLst>
          <pc:docMk/>
          <pc:sldMk cId="0" sldId="717"/>
        </pc:sldMkLst>
      </pc:sldChg>
      <pc:sldChg chg="add">
        <pc:chgData name="Elisa Zuliani" userId="5d8035ea-da0f-4081-bdcf-3fa4d66daaa7" providerId="ADAL" clId="{4722C113-FF9D-495D-9E47-6ECF48CC02B8}" dt="2025-11-25T04:30:33.265" v="2112"/>
        <pc:sldMkLst>
          <pc:docMk/>
          <pc:sldMk cId="0" sldId="718"/>
        </pc:sldMkLst>
      </pc:sldChg>
      <pc:sldChg chg="add">
        <pc:chgData name="Elisa Zuliani" userId="5d8035ea-da0f-4081-bdcf-3fa4d66daaa7" providerId="ADAL" clId="{4722C113-FF9D-495D-9E47-6ECF48CC02B8}" dt="2025-11-25T04:30:33.265" v="2112"/>
        <pc:sldMkLst>
          <pc:docMk/>
          <pc:sldMk cId="0" sldId="719"/>
        </pc:sldMkLst>
      </pc:sldChg>
      <pc:sldChg chg="add">
        <pc:chgData name="Elisa Zuliani" userId="5d8035ea-da0f-4081-bdcf-3fa4d66daaa7" providerId="ADAL" clId="{4722C113-FF9D-495D-9E47-6ECF48CC02B8}" dt="2025-11-25T04:30:33.265" v="2112"/>
        <pc:sldMkLst>
          <pc:docMk/>
          <pc:sldMk cId="3840109713" sldId="723"/>
        </pc:sldMkLst>
      </pc:sldChg>
      <pc:sldChg chg="add">
        <pc:chgData name="Elisa Zuliani" userId="5d8035ea-da0f-4081-bdcf-3fa4d66daaa7" providerId="ADAL" clId="{4722C113-FF9D-495D-9E47-6ECF48CC02B8}" dt="2025-11-25T04:30:33.265" v="2112"/>
        <pc:sldMkLst>
          <pc:docMk/>
          <pc:sldMk cId="763998428" sldId="724"/>
        </pc:sldMkLst>
      </pc:sldChg>
      <pc:sldChg chg="add">
        <pc:chgData name="Elisa Zuliani" userId="5d8035ea-da0f-4081-bdcf-3fa4d66daaa7" providerId="ADAL" clId="{4722C113-FF9D-495D-9E47-6ECF48CC02B8}" dt="2025-11-25T04:30:33.265" v="2112"/>
        <pc:sldMkLst>
          <pc:docMk/>
          <pc:sldMk cId="151905846" sldId="725"/>
        </pc:sldMkLst>
      </pc:sldChg>
      <pc:sldChg chg="add">
        <pc:chgData name="Elisa Zuliani" userId="5d8035ea-da0f-4081-bdcf-3fa4d66daaa7" providerId="ADAL" clId="{4722C113-FF9D-495D-9E47-6ECF48CC02B8}" dt="2025-11-25T04:30:33.265" v="2112"/>
        <pc:sldMkLst>
          <pc:docMk/>
          <pc:sldMk cId="1465793293" sldId="726"/>
        </pc:sldMkLst>
      </pc:sldChg>
      <pc:sldChg chg="del">
        <pc:chgData name="Elisa Zuliani" userId="5d8035ea-da0f-4081-bdcf-3fa4d66daaa7" providerId="ADAL" clId="{4722C113-FF9D-495D-9E47-6ECF48CC02B8}" dt="2025-11-25T04:41:11.437" v="2190" actId="47"/>
        <pc:sldMkLst>
          <pc:docMk/>
          <pc:sldMk cId="1721515311" sldId="727"/>
        </pc:sldMkLst>
      </pc:sldChg>
      <pc:sldChg chg="del">
        <pc:chgData name="Elisa Zuliani" userId="5d8035ea-da0f-4081-bdcf-3fa4d66daaa7" providerId="ADAL" clId="{4722C113-FF9D-495D-9E47-6ECF48CC02B8}" dt="2025-11-25T04:41:11.437" v="2190" actId="47"/>
        <pc:sldMkLst>
          <pc:docMk/>
          <pc:sldMk cId="136334262" sldId="729"/>
        </pc:sldMkLst>
      </pc:sldChg>
      <pc:sldChg chg="del">
        <pc:chgData name="Elisa Zuliani" userId="5d8035ea-da0f-4081-bdcf-3fa4d66daaa7" providerId="ADAL" clId="{4722C113-FF9D-495D-9E47-6ECF48CC02B8}" dt="2025-11-25T04:41:11.437" v="2190" actId="47"/>
        <pc:sldMkLst>
          <pc:docMk/>
          <pc:sldMk cId="845362645" sldId="730"/>
        </pc:sldMkLst>
      </pc:sldChg>
      <pc:sldChg chg="del">
        <pc:chgData name="Elisa Zuliani" userId="5d8035ea-da0f-4081-bdcf-3fa4d66daaa7" providerId="ADAL" clId="{4722C113-FF9D-495D-9E47-6ECF48CC02B8}" dt="2025-11-25T04:41:11.437" v="2190" actId="47"/>
        <pc:sldMkLst>
          <pc:docMk/>
          <pc:sldMk cId="484269053" sldId="731"/>
        </pc:sldMkLst>
      </pc:sldChg>
      <pc:sldChg chg="del">
        <pc:chgData name="Elisa Zuliani" userId="5d8035ea-da0f-4081-bdcf-3fa4d66daaa7" providerId="ADAL" clId="{4722C113-FF9D-495D-9E47-6ECF48CC02B8}" dt="2025-11-25T04:41:11.437" v="2190" actId="47"/>
        <pc:sldMkLst>
          <pc:docMk/>
          <pc:sldMk cId="1118978014" sldId="732"/>
        </pc:sldMkLst>
      </pc:sldChg>
      <pc:sldChg chg="del">
        <pc:chgData name="Elisa Zuliani" userId="5d8035ea-da0f-4081-bdcf-3fa4d66daaa7" providerId="ADAL" clId="{4722C113-FF9D-495D-9E47-6ECF48CC02B8}" dt="2025-11-25T04:41:11.437" v="2190" actId="47"/>
        <pc:sldMkLst>
          <pc:docMk/>
          <pc:sldMk cId="731731050" sldId="733"/>
        </pc:sldMkLst>
      </pc:sldChg>
      <pc:sldChg chg="del">
        <pc:chgData name="Elisa Zuliani" userId="5d8035ea-da0f-4081-bdcf-3fa4d66daaa7" providerId="ADAL" clId="{4722C113-FF9D-495D-9E47-6ECF48CC02B8}" dt="2025-11-25T04:41:11.437" v="2190" actId="47"/>
        <pc:sldMkLst>
          <pc:docMk/>
          <pc:sldMk cId="1771853410" sldId="734"/>
        </pc:sldMkLst>
      </pc:sldChg>
      <pc:sldChg chg="del">
        <pc:chgData name="Elisa Zuliani" userId="5d8035ea-da0f-4081-bdcf-3fa4d66daaa7" providerId="ADAL" clId="{4722C113-FF9D-495D-9E47-6ECF48CC02B8}" dt="2025-11-25T04:41:11.437" v="2190" actId="47"/>
        <pc:sldMkLst>
          <pc:docMk/>
          <pc:sldMk cId="651382041" sldId="735"/>
        </pc:sldMkLst>
      </pc:sldChg>
      <pc:sldChg chg="del">
        <pc:chgData name="Elisa Zuliani" userId="5d8035ea-da0f-4081-bdcf-3fa4d66daaa7" providerId="ADAL" clId="{4722C113-FF9D-495D-9E47-6ECF48CC02B8}" dt="2025-11-25T04:41:11.437" v="2190" actId="47"/>
        <pc:sldMkLst>
          <pc:docMk/>
          <pc:sldMk cId="1193116281" sldId="736"/>
        </pc:sldMkLst>
      </pc:sldChg>
      <pc:sldChg chg="del">
        <pc:chgData name="Elisa Zuliani" userId="5d8035ea-da0f-4081-bdcf-3fa4d66daaa7" providerId="ADAL" clId="{4722C113-FF9D-495D-9E47-6ECF48CC02B8}" dt="2025-11-25T04:41:11.437" v="2190" actId="47"/>
        <pc:sldMkLst>
          <pc:docMk/>
          <pc:sldMk cId="809654220" sldId="737"/>
        </pc:sldMkLst>
      </pc:sldChg>
      <pc:sldChg chg="del">
        <pc:chgData name="Elisa Zuliani" userId="5d8035ea-da0f-4081-bdcf-3fa4d66daaa7" providerId="ADAL" clId="{4722C113-FF9D-495D-9E47-6ECF48CC02B8}" dt="2025-11-25T04:41:11.437" v="2190" actId="47"/>
        <pc:sldMkLst>
          <pc:docMk/>
          <pc:sldMk cId="2001837021" sldId="740"/>
        </pc:sldMkLst>
      </pc:sldChg>
      <pc:sldChg chg="add">
        <pc:chgData name="Elisa Zuliani" userId="5d8035ea-da0f-4081-bdcf-3fa4d66daaa7" providerId="ADAL" clId="{4722C113-FF9D-495D-9E47-6ECF48CC02B8}" dt="2025-11-25T04:31:24.128" v="2113"/>
        <pc:sldMkLst>
          <pc:docMk/>
          <pc:sldMk cId="0" sldId="746"/>
        </pc:sldMkLst>
      </pc:sldChg>
      <pc:sldChg chg="add">
        <pc:chgData name="Elisa Zuliani" userId="5d8035ea-da0f-4081-bdcf-3fa4d66daaa7" providerId="ADAL" clId="{4722C113-FF9D-495D-9E47-6ECF48CC02B8}" dt="2025-11-25T04:31:38.272" v="2114"/>
        <pc:sldMkLst>
          <pc:docMk/>
          <pc:sldMk cId="0" sldId="751"/>
        </pc:sldMkLst>
      </pc:sldChg>
      <pc:sldChg chg="del">
        <pc:chgData name="Elisa Zuliani" userId="5d8035ea-da0f-4081-bdcf-3fa4d66daaa7" providerId="ADAL" clId="{4722C113-FF9D-495D-9E47-6ECF48CC02B8}" dt="2025-11-25T04:41:11.437" v="2190" actId="47"/>
        <pc:sldMkLst>
          <pc:docMk/>
          <pc:sldMk cId="2991989939" sldId="755"/>
        </pc:sldMkLst>
      </pc:sldChg>
      <pc:sldChg chg="del">
        <pc:chgData name="Elisa Zuliani" userId="5d8035ea-da0f-4081-bdcf-3fa4d66daaa7" providerId="ADAL" clId="{4722C113-FF9D-495D-9E47-6ECF48CC02B8}" dt="2025-11-25T04:41:11.437" v="2190" actId="47"/>
        <pc:sldMkLst>
          <pc:docMk/>
          <pc:sldMk cId="3297030395" sldId="756"/>
        </pc:sldMkLst>
      </pc:sldChg>
      <pc:sldChg chg="del">
        <pc:chgData name="Elisa Zuliani" userId="5d8035ea-da0f-4081-bdcf-3fa4d66daaa7" providerId="ADAL" clId="{4722C113-FF9D-495D-9E47-6ECF48CC02B8}" dt="2025-11-25T04:41:11.437" v="2190" actId="47"/>
        <pc:sldMkLst>
          <pc:docMk/>
          <pc:sldMk cId="3333564949" sldId="757"/>
        </pc:sldMkLst>
      </pc:sldChg>
      <pc:sldChg chg="del">
        <pc:chgData name="Elisa Zuliani" userId="5d8035ea-da0f-4081-bdcf-3fa4d66daaa7" providerId="ADAL" clId="{4722C113-FF9D-495D-9E47-6ECF48CC02B8}" dt="2025-11-25T04:41:11.437" v="2190" actId="47"/>
        <pc:sldMkLst>
          <pc:docMk/>
          <pc:sldMk cId="913165008" sldId="758"/>
        </pc:sldMkLst>
      </pc:sldChg>
      <pc:sldChg chg="del">
        <pc:chgData name="Elisa Zuliani" userId="5d8035ea-da0f-4081-bdcf-3fa4d66daaa7" providerId="ADAL" clId="{4722C113-FF9D-495D-9E47-6ECF48CC02B8}" dt="2025-11-25T04:41:11.437" v="2190" actId="47"/>
        <pc:sldMkLst>
          <pc:docMk/>
          <pc:sldMk cId="4267412987" sldId="759"/>
        </pc:sldMkLst>
      </pc:sldChg>
      <pc:sldChg chg="add">
        <pc:chgData name="Elisa Zuliani" userId="5d8035ea-da0f-4081-bdcf-3fa4d66daaa7" providerId="ADAL" clId="{4722C113-FF9D-495D-9E47-6ECF48CC02B8}" dt="2025-11-25T04:32:25.477" v="2116"/>
        <pc:sldMkLst>
          <pc:docMk/>
          <pc:sldMk cId="4142932041" sldId="775"/>
        </pc:sldMkLst>
      </pc:sldChg>
      <pc:sldChg chg="add">
        <pc:chgData name="Elisa Zuliani" userId="5d8035ea-da0f-4081-bdcf-3fa4d66daaa7" providerId="ADAL" clId="{4722C113-FF9D-495D-9E47-6ECF48CC02B8}" dt="2025-11-25T04:32:25.477" v="2116"/>
        <pc:sldMkLst>
          <pc:docMk/>
          <pc:sldMk cId="1353650615" sldId="776"/>
        </pc:sldMkLst>
      </pc:sldChg>
      <pc:sldChg chg="add">
        <pc:chgData name="Elisa Zuliani" userId="5d8035ea-da0f-4081-bdcf-3fa4d66daaa7" providerId="ADAL" clId="{4722C113-FF9D-495D-9E47-6ECF48CC02B8}" dt="2025-11-25T04:32:25.477" v="2116"/>
        <pc:sldMkLst>
          <pc:docMk/>
          <pc:sldMk cId="1757334614" sldId="777"/>
        </pc:sldMkLst>
      </pc:sldChg>
      <pc:sldChg chg="add">
        <pc:chgData name="Elisa Zuliani" userId="5d8035ea-da0f-4081-bdcf-3fa4d66daaa7" providerId="ADAL" clId="{4722C113-FF9D-495D-9E47-6ECF48CC02B8}" dt="2025-11-25T04:32:25.477" v="2116"/>
        <pc:sldMkLst>
          <pc:docMk/>
          <pc:sldMk cId="293722778" sldId="778"/>
        </pc:sldMkLst>
      </pc:sldChg>
      <pc:sldChg chg="del">
        <pc:chgData name="Elisa Zuliani" userId="5d8035ea-da0f-4081-bdcf-3fa4d66daaa7" providerId="ADAL" clId="{4722C113-FF9D-495D-9E47-6ECF48CC02B8}" dt="2025-11-25T04:41:11.437" v="2190" actId="47"/>
        <pc:sldMkLst>
          <pc:docMk/>
          <pc:sldMk cId="1141593793" sldId="779"/>
        </pc:sldMkLst>
      </pc:sldChg>
      <pc:sldChg chg="del">
        <pc:chgData name="Elisa Zuliani" userId="5d8035ea-da0f-4081-bdcf-3fa4d66daaa7" providerId="ADAL" clId="{4722C113-FF9D-495D-9E47-6ECF48CC02B8}" dt="2025-11-25T04:41:11.437" v="2190" actId="47"/>
        <pc:sldMkLst>
          <pc:docMk/>
          <pc:sldMk cId="4087800985" sldId="780"/>
        </pc:sldMkLst>
      </pc:sldChg>
      <pc:sldChg chg="del">
        <pc:chgData name="Elisa Zuliani" userId="5d8035ea-da0f-4081-bdcf-3fa4d66daaa7" providerId="ADAL" clId="{4722C113-FF9D-495D-9E47-6ECF48CC02B8}" dt="2025-11-25T04:41:11.437" v="2190" actId="47"/>
        <pc:sldMkLst>
          <pc:docMk/>
          <pc:sldMk cId="1009722332" sldId="782"/>
        </pc:sldMkLst>
      </pc:sldChg>
      <pc:sldChg chg="del">
        <pc:chgData name="Elisa Zuliani" userId="5d8035ea-da0f-4081-bdcf-3fa4d66daaa7" providerId="ADAL" clId="{4722C113-FF9D-495D-9E47-6ECF48CC02B8}" dt="2025-11-25T04:41:11.437" v="2190" actId="47"/>
        <pc:sldMkLst>
          <pc:docMk/>
          <pc:sldMk cId="2253666266" sldId="783"/>
        </pc:sldMkLst>
      </pc:sldChg>
      <pc:sldChg chg="addSp modSp mod">
        <pc:chgData name="Elisa Zuliani" userId="5d8035ea-da0f-4081-bdcf-3fa4d66daaa7" providerId="ADAL" clId="{4722C113-FF9D-495D-9E47-6ECF48CC02B8}" dt="2025-11-25T04:28:09.804" v="2058" actId="20577"/>
        <pc:sldMkLst>
          <pc:docMk/>
          <pc:sldMk cId="3312584872" sldId="784"/>
        </pc:sldMkLst>
        <pc:spChg chg="add mod">
          <ac:chgData name="Elisa Zuliani" userId="5d8035ea-da0f-4081-bdcf-3fa4d66daaa7" providerId="ADAL" clId="{4722C113-FF9D-495D-9E47-6ECF48CC02B8}" dt="2025-11-25T04:27:40.028" v="2036" actId="14100"/>
          <ac:spMkLst>
            <pc:docMk/>
            <pc:sldMk cId="3312584872" sldId="784"/>
            <ac:spMk id="2" creationId="{F5D7F51D-0DEE-2A9B-BB29-66ADBFC6D3C3}"/>
          </ac:spMkLst>
        </pc:spChg>
        <pc:spChg chg="mod">
          <ac:chgData name="Elisa Zuliani" userId="5d8035ea-da0f-4081-bdcf-3fa4d66daaa7" providerId="ADAL" clId="{4722C113-FF9D-495D-9E47-6ECF48CC02B8}" dt="2025-11-25T04:28:09.804" v="2058" actId="20577"/>
          <ac:spMkLst>
            <pc:docMk/>
            <pc:sldMk cId="3312584872" sldId="784"/>
            <ac:spMk id="3" creationId="{A9A64686-1863-609C-819C-0FC3CE497645}"/>
          </ac:spMkLst>
        </pc:spChg>
        <pc:spChg chg="add mod">
          <ac:chgData name="Elisa Zuliani" userId="5d8035ea-da0f-4081-bdcf-3fa4d66daaa7" providerId="ADAL" clId="{4722C113-FF9D-495D-9E47-6ECF48CC02B8}" dt="2025-11-25T04:27:35.137" v="2034" actId="14100"/>
          <ac:spMkLst>
            <pc:docMk/>
            <pc:sldMk cId="3312584872" sldId="784"/>
            <ac:spMk id="4" creationId="{0E81422F-4EDA-3542-6BB8-70F129433133}"/>
          </ac:spMkLst>
        </pc:spChg>
        <pc:spChg chg="mod">
          <ac:chgData name="Elisa Zuliani" userId="5d8035ea-da0f-4081-bdcf-3fa4d66daaa7" providerId="ADAL" clId="{4722C113-FF9D-495D-9E47-6ECF48CC02B8}" dt="2025-11-25T04:27:58.169" v="2057" actId="20577"/>
          <ac:spMkLst>
            <pc:docMk/>
            <pc:sldMk cId="3312584872" sldId="784"/>
            <ac:spMk id="5" creationId="{FAF534C6-8936-2FD2-3820-FEB814859A38}"/>
          </ac:spMkLst>
        </pc:spChg>
      </pc:sldChg>
      <pc:sldChg chg="add">
        <pc:chgData name="Elisa Zuliani" userId="5d8035ea-da0f-4081-bdcf-3fa4d66daaa7" providerId="ADAL" clId="{4722C113-FF9D-495D-9E47-6ECF48CC02B8}" dt="2025-11-25T04:32:06.296" v="2115"/>
        <pc:sldMkLst>
          <pc:docMk/>
          <pc:sldMk cId="0" sldId="785"/>
        </pc:sldMkLst>
      </pc:sldChg>
      <pc:sldChg chg="add">
        <pc:chgData name="Elisa Zuliani" userId="5d8035ea-da0f-4081-bdcf-3fa4d66daaa7" providerId="ADAL" clId="{4722C113-FF9D-495D-9E47-6ECF48CC02B8}" dt="2025-11-25T04:32:25.477" v="2116"/>
        <pc:sldMkLst>
          <pc:docMk/>
          <pc:sldMk cId="1924985442" sldId="786"/>
        </pc:sldMkLst>
      </pc:sldChg>
      <pc:sldChg chg="add">
        <pc:chgData name="Elisa Zuliani" userId="5d8035ea-da0f-4081-bdcf-3fa4d66daaa7" providerId="ADAL" clId="{4722C113-FF9D-495D-9E47-6ECF48CC02B8}" dt="2025-11-25T04:32:25.477" v="2116"/>
        <pc:sldMkLst>
          <pc:docMk/>
          <pc:sldMk cId="254499986" sldId="787"/>
        </pc:sldMkLst>
      </pc:sldChg>
      <pc:sldChg chg="add">
        <pc:chgData name="Elisa Zuliani" userId="5d8035ea-da0f-4081-bdcf-3fa4d66daaa7" providerId="ADAL" clId="{4722C113-FF9D-495D-9E47-6ECF48CC02B8}" dt="2025-11-25T04:33:15.278" v="2117"/>
        <pc:sldMkLst>
          <pc:docMk/>
          <pc:sldMk cId="4255918234" sldId="788"/>
        </pc:sldMkLst>
      </pc:sldChg>
      <pc:sldChg chg="add">
        <pc:chgData name="Elisa Zuliani" userId="5d8035ea-da0f-4081-bdcf-3fa4d66daaa7" providerId="ADAL" clId="{4722C113-FF9D-495D-9E47-6ECF48CC02B8}" dt="2025-11-25T04:33:26.136" v="2118"/>
        <pc:sldMkLst>
          <pc:docMk/>
          <pc:sldMk cId="187963895" sldId="789"/>
        </pc:sldMkLst>
      </pc:sldChg>
      <pc:sldChg chg="add">
        <pc:chgData name="Elisa Zuliani" userId="5d8035ea-da0f-4081-bdcf-3fa4d66daaa7" providerId="ADAL" clId="{4722C113-FF9D-495D-9E47-6ECF48CC02B8}" dt="2025-11-25T04:33:26.136" v="2118"/>
        <pc:sldMkLst>
          <pc:docMk/>
          <pc:sldMk cId="0" sldId="790"/>
        </pc:sldMkLst>
      </pc:sldChg>
      <pc:sldChg chg="add">
        <pc:chgData name="Elisa Zuliani" userId="5d8035ea-da0f-4081-bdcf-3fa4d66daaa7" providerId="ADAL" clId="{4722C113-FF9D-495D-9E47-6ECF48CC02B8}" dt="2025-11-25T04:34:59.867" v="2150"/>
        <pc:sldMkLst>
          <pc:docMk/>
          <pc:sldMk cId="0" sldId="791"/>
        </pc:sldMkLst>
      </pc:sldChg>
      <pc:sldChg chg="add">
        <pc:chgData name="Elisa Zuliani" userId="5d8035ea-da0f-4081-bdcf-3fa4d66daaa7" providerId="ADAL" clId="{4722C113-FF9D-495D-9E47-6ECF48CC02B8}" dt="2025-11-25T04:34:59.867" v="2150"/>
        <pc:sldMkLst>
          <pc:docMk/>
          <pc:sldMk cId="0" sldId="792"/>
        </pc:sldMkLst>
      </pc:sldChg>
      <pc:sldChg chg="add">
        <pc:chgData name="Elisa Zuliani" userId="5d8035ea-da0f-4081-bdcf-3fa4d66daaa7" providerId="ADAL" clId="{4722C113-FF9D-495D-9E47-6ECF48CC02B8}" dt="2025-11-25T04:34:59.867" v="2150"/>
        <pc:sldMkLst>
          <pc:docMk/>
          <pc:sldMk cId="3237828398" sldId="802"/>
        </pc:sldMkLst>
      </pc:sldChg>
      <pc:sldChg chg="add">
        <pc:chgData name="Elisa Zuliani" userId="5d8035ea-da0f-4081-bdcf-3fa4d66daaa7" providerId="ADAL" clId="{4722C113-FF9D-495D-9E47-6ECF48CC02B8}" dt="2025-11-25T04:42:24.916" v="2193"/>
        <pc:sldMkLst>
          <pc:docMk/>
          <pc:sldMk cId="1860952644" sldId="805"/>
        </pc:sldMkLst>
      </pc:sldChg>
      <pc:sldChg chg="add">
        <pc:chgData name="Elisa Zuliani" userId="5d8035ea-da0f-4081-bdcf-3fa4d66daaa7" providerId="ADAL" clId="{4722C113-FF9D-495D-9E47-6ECF48CC02B8}" dt="2025-11-25T04:36:27.819" v="2153"/>
        <pc:sldMkLst>
          <pc:docMk/>
          <pc:sldMk cId="2590374659" sldId="808"/>
        </pc:sldMkLst>
      </pc:sldChg>
      <pc:sldChg chg="add">
        <pc:chgData name="Elisa Zuliani" userId="5d8035ea-da0f-4081-bdcf-3fa4d66daaa7" providerId="ADAL" clId="{4722C113-FF9D-495D-9E47-6ECF48CC02B8}" dt="2025-11-25T04:36:27.819" v="2153"/>
        <pc:sldMkLst>
          <pc:docMk/>
          <pc:sldMk cId="2661026145" sldId="809"/>
        </pc:sldMkLst>
      </pc:sldChg>
      <pc:sldChg chg="modSp add mod">
        <pc:chgData name="Elisa Zuliani" userId="5d8035ea-da0f-4081-bdcf-3fa4d66daaa7" providerId="ADAL" clId="{4722C113-FF9D-495D-9E47-6ECF48CC02B8}" dt="2025-11-25T04:37:20.707" v="2178" actId="20577"/>
        <pc:sldMkLst>
          <pc:docMk/>
          <pc:sldMk cId="2725219116" sldId="815"/>
        </pc:sldMkLst>
        <pc:spChg chg="mod">
          <ac:chgData name="Elisa Zuliani" userId="5d8035ea-da0f-4081-bdcf-3fa4d66daaa7" providerId="ADAL" clId="{4722C113-FF9D-495D-9E47-6ECF48CC02B8}" dt="2025-11-25T04:37:20.707" v="2178" actId="20577"/>
          <ac:spMkLst>
            <pc:docMk/>
            <pc:sldMk cId="2725219116" sldId="815"/>
            <ac:spMk id="11" creationId="{2F9713C4-4D32-426D-9A9F-1A58C125C413}"/>
          </ac:spMkLst>
        </pc:spChg>
      </pc:sldChg>
      <pc:sldChg chg="modSp add mod">
        <pc:chgData name="Elisa Zuliani" userId="5d8035ea-da0f-4081-bdcf-3fa4d66daaa7" providerId="ADAL" clId="{4722C113-FF9D-495D-9E47-6ECF48CC02B8}" dt="2025-11-25T04:37:28.130" v="2180"/>
        <pc:sldMkLst>
          <pc:docMk/>
          <pc:sldMk cId="687846330" sldId="817"/>
        </pc:sldMkLst>
        <pc:spChg chg="mod">
          <ac:chgData name="Elisa Zuliani" userId="5d8035ea-da0f-4081-bdcf-3fa4d66daaa7" providerId="ADAL" clId="{4722C113-FF9D-495D-9E47-6ECF48CC02B8}" dt="2025-11-25T04:37:28.130" v="2180"/>
          <ac:spMkLst>
            <pc:docMk/>
            <pc:sldMk cId="687846330" sldId="817"/>
            <ac:spMk id="10" creationId="{2F9713C4-4D32-426D-9A9F-1A58C125C413}"/>
          </ac:spMkLst>
        </pc:spChg>
      </pc:sldChg>
      <pc:sldChg chg="modSp add mod">
        <pc:chgData name="Elisa Zuliani" userId="5d8035ea-da0f-4081-bdcf-3fa4d66daaa7" providerId="ADAL" clId="{4722C113-FF9D-495D-9E47-6ECF48CC02B8}" dt="2025-11-25T04:37:34.962" v="2183" actId="1076"/>
        <pc:sldMkLst>
          <pc:docMk/>
          <pc:sldMk cId="3966214835" sldId="819"/>
        </pc:sldMkLst>
        <pc:spChg chg="mod">
          <ac:chgData name="Elisa Zuliani" userId="5d8035ea-da0f-4081-bdcf-3fa4d66daaa7" providerId="ADAL" clId="{4722C113-FF9D-495D-9E47-6ECF48CC02B8}" dt="2025-11-25T04:37:34.962" v="2183" actId="1076"/>
          <ac:spMkLst>
            <pc:docMk/>
            <pc:sldMk cId="3966214835" sldId="819"/>
            <ac:spMk id="2" creationId="{00000000-0000-0000-0000-000000000000}"/>
          </ac:spMkLst>
        </pc:spChg>
      </pc:sldChg>
      <pc:sldChg chg="modSp add">
        <pc:chgData name="Elisa Zuliani" userId="5d8035ea-da0f-4081-bdcf-3fa4d66daaa7" providerId="ADAL" clId="{4722C113-FF9D-495D-9E47-6ECF48CC02B8}" dt="2025-11-25T04:37:44.618" v="2185"/>
        <pc:sldMkLst>
          <pc:docMk/>
          <pc:sldMk cId="1208552131" sldId="821"/>
        </pc:sldMkLst>
        <pc:spChg chg="mod">
          <ac:chgData name="Elisa Zuliani" userId="5d8035ea-da0f-4081-bdcf-3fa4d66daaa7" providerId="ADAL" clId="{4722C113-FF9D-495D-9E47-6ECF48CC02B8}" dt="2025-11-25T04:37:44.618" v="2185"/>
          <ac:spMkLst>
            <pc:docMk/>
            <pc:sldMk cId="1208552131" sldId="821"/>
            <ac:spMk id="12" creationId="{00000000-0000-0000-0000-000000000000}"/>
          </ac:spMkLst>
        </pc:spChg>
      </pc:sldChg>
      <pc:sldChg chg="add">
        <pc:chgData name="Elisa Zuliani" userId="5d8035ea-da0f-4081-bdcf-3fa4d66daaa7" providerId="ADAL" clId="{4722C113-FF9D-495D-9E47-6ECF48CC02B8}" dt="2025-11-25T04:37:04.259" v="2154"/>
        <pc:sldMkLst>
          <pc:docMk/>
          <pc:sldMk cId="334946320" sldId="822"/>
        </pc:sldMkLst>
      </pc:sldChg>
      <pc:sldChg chg="add">
        <pc:chgData name="Elisa Zuliani" userId="5d8035ea-da0f-4081-bdcf-3fa4d66daaa7" providerId="ADAL" clId="{4722C113-FF9D-495D-9E47-6ECF48CC02B8}" dt="2025-11-25T04:37:04.259" v="2154"/>
        <pc:sldMkLst>
          <pc:docMk/>
          <pc:sldMk cId="1287834847" sldId="824"/>
        </pc:sldMkLst>
      </pc:sldChg>
      <pc:sldChg chg="add">
        <pc:chgData name="Elisa Zuliani" userId="5d8035ea-da0f-4081-bdcf-3fa4d66daaa7" providerId="ADAL" clId="{4722C113-FF9D-495D-9E47-6ECF48CC02B8}" dt="2025-11-25T04:40:29.825" v="2189"/>
        <pc:sldMkLst>
          <pc:docMk/>
          <pc:sldMk cId="3439195217" sldId="877"/>
        </pc:sldMkLst>
      </pc:sldChg>
      <pc:sldChg chg="add">
        <pc:chgData name="Elisa Zuliani" userId="5d8035ea-da0f-4081-bdcf-3fa4d66daaa7" providerId="ADAL" clId="{4722C113-FF9D-495D-9E47-6ECF48CC02B8}" dt="2025-11-25T04:39:42.223" v="2188"/>
        <pc:sldMkLst>
          <pc:docMk/>
          <pc:sldMk cId="89535600" sldId="883"/>
        </pc:sldMkLst>
      </pc:sldChg>
      <pc:sldChg chg="add">
        <pc:chgData name="Elisa Zuliani" userId="5d8035ea-da0f-4081-bdcf-3fa4d66daaa7" providerId="ADAL" clId="{4722C113-FF9D-495D-9E47-6ECF48CC02B8}" dt="2025-11-25T04:41:27.045" v="2191"/>
        <pc:sldMkLst>
          <pc:docMk/>
          <pc:sldMk cId="241918898" sldId="886"/>
        </pc:sldMkLst>
      </pc:sldChg>
      <pc:sldChg chg="modSp add">
        <pc:chgData name="Elisa Zuliani" userId="5d8035ea-da0f-4081-bdcf-3fa4d66daaa7" providerId="ADAL" clId="{4722C113-FF9D-495D-9E47-6ECF48CC02B8}" dt="2025-11-25T04:37:40.075" v="2184"/>
        <pc:sldMkLst>
          <pc:docMk/>
          <pc:sldMk cId="765165760" sldId="892"/>
        </pc:sldMkLst>
        <pc:spChg chg="mod">
          <ac:chgData name="Elisa Zuliani" userId="5d8035ea-da0f-4081-bdcf-3fa4d66daaa7" providerId="ADAL" clId="{4722C113-FF9D-495D-9E47-6ECF48CC02B8}" dt="2025-11-25T04:37:40.075" v="2184"/>
          <ac:spMkLst>
            <pc:docMk/>
            <pc:sldMk cId="765165760" sldId="892"/>
            <ac:spMk id="2" creationId="{00000000-0000-0000-0000-000000000000}"/>
          </ac:spMkLst>
        </pc:spChg>
      </pc:sldChg>
      <pc:sldChg chg="add">
        <pc:chgData name="Elisa Zuliani" userId="5d8035ea-da0f-4081-bdcf-3fa4d66daaa7" providerId="ADAL" clId="{4722C113-FF9D-495D-9E47-6ECF48CC02B8}" dt="2025-11-25T04:39:29.898" v="2187"/>
        <pc:sldMkLst>
          <pc:docMk/>
          <pc:sldMk cId="1101425799" sldId="896"/>
        </pc:sldMkLst>
      </pc:sldChg>
      <pc:sldChg chg="add">
        <pc:chgData name="Elisa Zuliani" userId="5d8035ea-da0f-4081-bdcf-3fa4d66daaa7" providerId="ADAL" clId="{4722C113-FF9D-495D-9E47-6ECF48CC02B8}" dt="2025-11-25T04:35:57.957" v="2151"/>
        <pc:sldMkLst>
          <pc:docMk/>
          <pc:sldMk cId="0" sldId="900"/>
        </pc:sldMkLst>
      </pc:sldChg>
    </pc:docChg>
  </pc:docChgLst>
</pc:chgInfo>
</file>

<file path=ppt/media/image1.png>
</file>

<file path=ppt/media/image13.jpg>
</file>

<file path=ppt/media/image14.tmp>
</file>

<file path=ppt/media/image15.tmp>
</file>

<file path=ppt/media/image16.png>
</file>

<file path=ppt/media/image2.png>
</file>

<file path=ppt/media/image3.png>
</file>

<file path=ppt/media/image32.png>
</file>

<file path=ppt/media/image33.png>
</file>

<file path=ppt/media/image34.tmp>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26833" cy="464185"/>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idx="1"/>
          </p:nvPr>
        </p:nvSpPr>
        <p:spPr>
          <a:xfrm>
            <a:off x="3956550" y="0"/>
            <a:ext cx="3026833" cy="464185"/>
          </a:xfrm>
          <a:prstGeom prst="rect">
            <a:avLst/>
          </a:prstGeom>
        </p:spPr>
        <p:txBody>
          <a:bodyPr vert="horz" lIns="92958" tIns="46479" rIns="92958" bIns="46479" rtlCol="0"/>
          <a:lstStyle>
            <a:lvl1pPr algn="r">
              <a:defRPr sz="1200"/>
            </a:lvl1pPr>
          </a:lstStyle>
          <a:p>
            <a:fld id="{0A013A6D-A27B-464A-8085-12C2023C33AE}" type="datetimeFigureOut">
              <a:rPr lang="en-US" smtClean="0"/>
              <a:t>11/25/2025</a:t>
            </a:fld>
            <a:endParaRPr lang="en-US"/>
          </a:p>
        </p:txBody>
      </p:sp>
      <p:sp>
        <p:nvSpPr>
          <p:cNvPr id="4" name="Slide Image Placeholder 3"/>
          <p:cNvSpPr>
            <a:spLocks noGrp="1" noRot="1" noChangeAspect="1"/>
          </p:cNvSpPr>
          <p:nvPr>
            <p:ph type="sldImg" idx="2"/>
          </p:nvPr>
        </p:nvSpPr>
        <p:spPr>
          <a:xfrm>
            <a:off x="398463" y="696913"/>
            <a:ext cx="6188075" cy="3481387"/>
          </a:xfrm>
          <a:prstGeom prst="rect">
            <a:avLst/>
          </a:prstGeom>
          <a:noFill/>
          <a:ln w="12700">
            <a:solidFill>
              <a:prstClr val="black"/>
            </a:solidFill>
          </a:ln>
        </p:spPr>
        <p:txBody>
          <a:bodyPr vert="horz" lIns="92958" tIns="46479" rIns="92958" bIns="46479" rtlCol="0" anchor="ctr"/>
          <a:lstStyle/>
          <a:p>
            <a:endParaRPr lang="en-US"/>
          </a:p>
        </p:txBody>
      </p:sp>
      <p:sp>
        <p:nvSpPr>
          <p:cNvPr id="5" name="Notes Placeholder 4"/>
          <p:cNvSpPr>
            <a:spLocks noGrp="1"/>
          </p:cNvSpPr>
          <p:nvPr>
            <p:ph type="body" sz="quarter" idx="3"/>
          </p:nvPr>
        </p:nvSpPr>
        <p:spPr>
          <a:xfrm>
            <a:off x="698500" y="4409758"/>
            <a:ext cx="5588000" cy="4177665"/>
          </a:xfrm>
          <a:prstGeom prst="rect">
            <a:avLst/>
          </a:prstGeom>
        </p:spPr>
        <p:txBody>
          <a:bodyPr vert="horz" lIns="92958" tIns="46479" rIns="92958" bIns="4647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17904"/>
            <a:ext cx="3026833" cy="464185"/>
          </a:xfrm>
          <a:prstGeom prst="rect">
            <a:avLst/>
          </a:prstGeom>
        </p:spPr>
        <p:txBody>
          <a:bodyPr vert="horz" lIns="92958" tIns="46479" rIns="92958" bIns="46479" rtlCol="0" anchor="b"/>
          <a:lstStyle>
            <a:lvl1pPr algn="l">
              <a:defRPr sz="1200"/>
            </a:lvl1pPr>
          </a:lstStyle>
          <a:p>
            <a:endParaRPr lang="en-US"/>
          </a:p>
        </p:txBody>
      </p:sp>
      <p:sp>
        <p:nvSpPr>
          <p:cNvPr id="7" name="Slide Number Placeholder 6"/>
          <p:cNvSpPr>
            <a:spLocks noGrp="1"/>
          </p:cNvSpPr>
          <p:nvPr>
            <p:ph type="sldNum" sz="quarter" idx="5"/>
          </p:nvPr>
        </p:nvSpPr>
        <p:spPr>
          <a:xfrm>
            <a:off x="3956550" y="8817904"/>
            <a:ext cx="3026833" cy="464185"/>
          </a:xfrm>
          <a:prstGeom prst="rect">
            <a:avLst/>
          </a:prstGeom>
        </p:spPr>
        <p:txBody>
          <a:bodyPr vert="horz" lIns="92958" tIns="46479" rIns="92958" bIns="46479" rtlCol="0" anchor="b"/>
          <a:lstStyle>
            <a:lvl1pPr algn="r">
              <a:defRPr sz="1200"/>
            </a:lvl1pPr>
          </a:lstStyle>
          <a:p>
            <a:fld id="{99B22804-678A-4588-8318-46D4BE492181}" type="slidenum">
              <a:rPr lang="en-US" smtClean="0"/>
              <a:t>‹#›</a:t>
            </a:fld>
            <a:endParaRPr lang="en-US"/>
          </a:p>
        </p:txBody>
      </p:sp>
    </p:spTree>
    <p:extLst>
      <p:ext uri="{BB962C8B-B14F-4D97-AF65-F5344CB8AC3E}">
        <p14:creationId xmlns:p14="http://schemas.microsoft.com/office/powerpoint/2010/main" val="10427199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3">
            <a:extLst>
              <a:ext uri="{FF2B5EF4-FFF2-40B4-BE49-F238E27FC236}">
                <a16:creationId xmlns:a16="http://schemas.microsoft.com/office/drawing/2014/main" id="{F3DF25C4-5801-493D-A2A7-7F04A6AA7D5A}"/>
              </a:ext>
            </a:extLst>
          </p:cNvPr>
          <p:cNvSpPr>
            <a:spLocks noGrp="1" noChangeArrowheads="1"/>
          </p:cNvSpPr>
          <p:nvPr>
            <p:ph type="dt" sz="quarter" idx="4294967295"/>
          </p:nvPr>
        </p:nvSpPr>
        <p:spPr bwMode="auto">
          <a:xfrm>
            <a:off x="3970938" y="0"/>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12-</a:t>
            </a:r>
            <a:fld id="{55EA1D5D-A2CA-4873-B597-813531C7F179}" type="slidenum">
              <a:rPr lang="en-US" altLang="en-US" sz="1800">
                <a:latin typeface="Arial" panose="020B0604020202020204" pitchFamily="34" charset="0"/>
              </a:rPr>
              <a:pPr eaLnBrk="1" hangingPunct="1">
                <a:spcBef>
                  <a:spcPct val="0"/>
                </a:spcBef>
              </a:pPr>
              <a:t>26</a:t>
            </a:fld>
            <a:endParaRPr lang="en-US" altLang="en-US" sz="1800">
              <a:latin typeface="Arial" panose="020B0604020202020204" pitchFamily="34" charset="0"/>
            </a:endParaRPr>
          </a:p>
        </p:txBody>
      </p:sp>
      <p:sp>
        <p:nvSpPr>
          <p:cNvPr id="30722" name="Rectangle 7">
            <a:extLst>
              <a:ext uri="{FF2B5EF4-FFF2-40B4-BE49-F238E27FC236}">
                <a16:creationId xmlns:a16="http://schemas.microsoft.com/office/drawing/2014/main" id="{73436B2F-2F31-45AF-A7C1-88D49EB8D309}"/>
              </a:ext>
            </a:extLst>
          </p:cNvPr>
          <p:cNvSpPr>
            <a:spLocks noGrp="1" noChangeArrowheads="1"/>
          </p:cNvSpPr>
          <p:nvPr>
            <p:ph type="sldNum" sz="quarter" idx="4294967295"/>
          </p:nvPr>
        </p:nvSpPr>
        <p:spPr bwMode="auto">
          <a:xfrm>
            <a:off x="3970938" y="8829967"/>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84360344-EEDB-4948-9A49-A76878644BCA}" type="slidenum">
              <a:rPr lang="en-US" altLang="en-US" sz="1800">
                <a:latin typeface="Arial" panose="020B0604020202020204" pitchFamily="34" charset="0"/>
              </a:rPr>
              <a:pPr eaLnBrk="1" hangingPunct="1">
                <a:spcBef>
                  <a:spcPct val="0"/>
                </a:spcBef>
              </a:pPr>
              <a:t>26</a:t>
            </a:fld>
            <a:endParaRPr lang="en-US" altLang="en-US" sz="1800">
              <a:latin typeface="Arial" panose="020B0604020202020204" pitchFamily="34" charset="0"/>
            </a:endParaRPr>
          </a:p>
        </p:txBody>
      </p:sp>
      <p:sp>
        <p:nvSpPr>
          <p:cNvPr id="30723" name="Rectangle 2">
            <a:extLst>
              <a:ext uri="{FF2B5EF4-FFF2-40B4-BE49-F238E27FC236}">
                <a16:creationId xmlns:a16="http://schemas.microsoft.com/office/drawing/2014/main" id="{0424716D-67AD-4763-ACF2-B0A0A501E6C0}"/>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0724" name="Rectangle 3">
            <a:extLst>
              <a:ext uri="{FF2B5EF4-FFF2-40B4-BE49-F238E27FC236}">
                <a16:creationId xmlns:a16="http://schemas.microsoft.com/office/drawing/2014/main" id="{B80413DA-CCAA-4567-8648-03FB2F5ABF14}"/>
              </a:ext>
            </a:extLst>
          </p:cNvPr>
          <p:cNvSpPr>
            <a:spLocks noGrp="1" noChangeArrowheads="1"/>
          </p:cNvSpPr>
          <p:nvPr>
            <p:ph type="body" idx="1"/>
          </p:nvPr>
        </p:nvSpPr>
        <p:spPr bwMode="auto">
          <a:xfrm>
            <a:off x="934720" y="4415790"/>
            <a:ext cx="5140960" cy="4183380"/>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027">
            <a:extLst>
              <a:ext uri="{FF2B5EF4-FFF2-40B4-BE49-F238E27FC236}">
                <a16:creationId xmlns:a16="http://schemas.microsoft.com/office/drawing/2014/main" id="{DB6AB787-02C6-4DC4-87FD-3061F4E19E05}"/>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1AF057BE-53A4-4D5A-9979-E966506BC9C1}" type="slidenum">
              <a:rPr lang="en-US" altLang="en-US" sz="1800">
                <a:latin typeface="Arial" panose="020B0604020202020204" pitchFamily="34" charset="0"/>
              </a:rPr>
              <a:pPr eaLnBrk="1" hangingPunct="1">
                <a:spcBef>
                  <a:spcPct val="0"/>
                </a:spcBef>
              </a:pPr>
              <a:t>36</a:t>
            </a:fld>
            <a:endParaRPr lang="en-US" altLang="en-US" sz="1800">
              <a:latin typeface="Arial" panose="020B0604020202020204" pitchFamily="34" charset="0"/>
            </a:endParaRPr>
          </a:p>
        </p:txBody>
      </p:sp>
      <p:sp>
        <p:nvSpPr>
          <p:cNvPr id="59394" name="Rectangle 1031">
            <a:extLst>
              <a:ext uri="{FF2B5EF4-FFF2-40B4-BE49-F238E27FC236}">
                <a16:creationId xmlns:a16="http://schemas.microsoft.com/office/drawing/2014/main" id="{413912A5-0BDE-469E-A758-4D8F2BBE8D9C}"/>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20A367C4-6678-449C-AB9B-DECC4C58E952}" type="slidenum">
              <a:rPr lang="en-US" altLang="en-US" sz="1800">
                <a:latin typeface="Arial" panose="020B0604020202020204" pitchFamily="34" charset="0"/>
              </a:rPr>
              <a:pPr eaLnBrk="1" hangingPunct="1">
                <a:spcBef>
                  <a:spcPct val="0"/>
                </a:spcBef>
              </a:pPr>
              <a:t>36</a:t>
            </a:fld>
            <a:endParaRPr lang="en-US" altLang="en-US" sz="1800">
              <a:latin typeface="Arial" panose="020B0604020202020204" pitchFamily="34" charset="0"/>
            </a:endParaRPr>
          </a:p>
        </p:txBody>
      </p:sp>
      <p:sp>
        <p:nvSpPr>
          <p:cNvPr id="59395" name="Rectangle 2">
            <a:extLst>
              <a:ext uri="{FF2B5EF4-FFF2-40B4-BE49-F238E27FC236}">
                <a16:creationId xmlns:a16="http://schemas.microsoft.com/office/drawing/2014/main" id="{50BC90CB-A054-49D3-B63C-920B03F1589A}"/>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59396" name="Rectangle 3">
            <a:extLst>
              <a:ext uri="{FF2B5EF4-FFF2-40B4-BE49-F238E27FC236}">
                <a16:creationId xmlns:a16="http://schemas.microsoft.com/office/drawing/2014/main" id="{D4C19B08-966A-4398-9A9C-F7B048B0B0A4}"/>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cs typeface="Times New Roman" panose="02020603050405020304" pitchFamily="18" charset="0"/>
            </a:endParaRPr>
          </a:p>
        </p:txBody>
      </p:sp>
    </p:spTree>
    <p:extLst>
      <p:ext uri="{BB962C8B-B14F-4D97-AF65-F5344CB8AC3E}">
        <p14:creationId xmlns:p14="http://schemas.microsoft.com/office/powerpoint/2010/main" val="19301772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027">
            <a:extLst>
              <a:ext uri="{FF2B5EF4-FFF2-40B4-BE49-F238E27FC236}">
                <a16:creationId xmlns:a16="http://schemas.microsoft.com/office/drawing/2014/main" id="{DB6AB787-02C6-4DC4-87FD-3061F4E19E05}"/>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1AF057BE-53A4-4D5A-9979-E966506BC9C1}" type="slidenum">
              <a:rPr lang="en-US" altLang="en-US" sz="1800">
                <a:latin typeface="Arial" panose="020B0604020202020204" pitchFamily="34" charset="0"/>
              </a:rPr>
              <a:pPr eaLnBrk="1" hangingPunct="1">
                <a:spcBef>
                  <a:spcPct val="0"/>
                </a:spcBef>
              </a:pPr>
              <a:t>37</a:t>
            </a:fld>
            <a:endParaRPr lang="en-US" altLang="en-US" sz="1800">
              <a:latin typeface="Arial" panose="020B0604020202020204" pitchFamily="34" charset="0"/>
            </a:endParaRPr>
          </a:p>
        </p:txBody>
      </p:sp>
      <p:sp>
        <p:nvSpPr>
          <p:cNvPr id="59394" name="Rectangle 1031">
            <a:extLst>
              <a:ext uri="{FF2B5EF4-FFF2-40B4-BE49-F238E27FC236}">
                <a16:creationId xmlns:a16="http://schemas.microsoft.com/office/drawing/2014/main" id="{413912A5-0BDE-469E-A758-4D8F2BBE8D9C}"/>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20A367C4-6678-449C-AB9B-DECC4C58E952}" type="slidenum">
              <a:rPr lang="en-US" altLang="en-US" sz="1800">
                <a:latin typeface="Arial" panose="020B0604020202020204" pitchFamily="34" charset="0"/>
              </a:rPr>
              <a:pPr eaLnBrk="1" hangingPunct="1">
                <a:spcBef>
                  <a:spcPct val="0"/>
                </a:spcBef>
              </a:pPr>
              <a:t>37</a:t>
            </a:fld>
            <a:endParaRPr lang="en-US" altLang="en-US" sz="1800">
              <a:latin typeface="Arial" panose="020B0604020202020204" pitchFamily="34" charset="0"/>
            </a:endParaRPr>
          </a:p>
        </p:txBody>
      </p:sp>
      <p:sp>
        <p:nvSpPr>
          <p:cNvPr id="59395" name="Rectangle 2">
            <a:extLst>
              <a:ext uri="{FF2B5EF4-FFF2-40B4-BE49-F238E27FC236}">
                <a16:creationId xmlns:a16="http://schemas.microsoft.com/office/drawing/2014/main" id="{50BC90CB-A054-49D3-B63C-920B03F1589A}"/>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59396" name="Rectangle 3">
            <a:extLst>
              <a:ext uri="{FF2B5EF4-FFF2-40B4-BE49-F238E27FC236}">
                <a16:creationId xmlns:a16="http://schemas.microsoft.com/office/drawing/2014/main" id="{D4C19B08-966A-4398-9A9C-F7B048B0B0A4}"/>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cs typeface="Times New Roman" panose="02020603050405020304" pitchFamily="18" charset="0"/>
            </a:endParaRPr>
          </a:p>
        </p:txBody>
      </p:sp>
    </p:spTree>
    <p:extLst>
      <p:ext uri="{BB962C8B-B14F-4D97-AF65-F5344CB8AC3E}">
        <p14:creationId xmlns:p14="http://schemas.microsoft.com/office/powerpoint/2010/main" val="2678572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027">
            <a:extLst>
              <a:ext uri="{FF2B5EF4-FFF2-40B4-BE49-F238E27FC236}">
                <a16:creationId xmlns:a16="http://schemas.microsoft.com/office/drawing/2014/main" id="{DB6AB787-02C6-4DC4-87FD-3061F4E19E05}"/>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1AF057BE-53A4-4D5A-9979-E966506BC9C1}" type="slidenum">
              <a:rPr lang="en-US" altLang="en-US" sz="1800">
                <a:latin typeface="Arial" panose="020B0604020202020204" pitchFamily="34" charset="0"/>
              </a:rPr>
              <a:pPr eaLnBrk="1" hangingPunct="1">
                <a:spcBef>
                  <a:spcPct val="0"/>
                </a:spcBef>
              </a:pPr>
              <a:t>38</a:t>
            </a:fld>
            <a:endParaRPr lang="en-US" altLang="en-US" sz="1800">
              <a:latin typeface="Arial" panose="020B0604020202020204" pitchFamily="34" charset="0"/>
            </a:endParaRPr>
          </a:p>
        </p:txBody>
      </p:sp>
      <p:sp>
        <p:nvSpPr>
          <p:cNvPr id="59394" name="Rectangle 1031">
            <a:extLst>
              <a:ext uri="{FF2B5EF4-FFF2-40B4-BE49-F238E27FC236}">
                <a16:creationId xmlns:a16="http://schemas.microsoft.com/office/drawing/2014/main" id="{413912A5-0BDE-469E-A758-4D8F2BBE8D9C}"/>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20A367C4-6678-449C-AB9B-DECC4C58E952}" type="slidenum">
              <a:rPr lang="en-US" altLang="en-US" sz="1800">
                <a:latin typeface="Arial" panose="020B0604020202020204" pitchFamily="34" charset="0"/>
              </a:rPr>
              <a:pPr eaLnBrk="1" hangingPunct="1">
                <a:spcBef>
                  <a:spcPct val="0"/>
                </a:spcBef>
              </a:pPr>
              <a:t>38</a:t>
            </a:fld>
            <a:endParaRPr lang="en-US" altLang="en-US" sz="1800">
              <a:latin typeface="Arial" panose="020B0604020202020204" pitchFamily="34" charset="0"/>
            </a:endParaRPr>
          </a:p>
        </p:txBody>
      </p:sp>
      <p:sp>
        <p:nvSpPr>
          <p:cNvPr id="59395" name="Rectangle 2">
            <a:extLst>
              <a:ext uri="{FF2B5EF4-FFF2-40B4-BE49-F238E27FC236}">
                <a16:creationId xmlns:a16="http://schemas.microsoft.com/office/drawing/2014/main" id="{50BC90CB-A054-49D3-B63C-920B03F1589A}"/>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59396" name="Rectangle 3">
            <a:extLst>
              <a:ext uri="{FF2B5EF4-FFF2-40B4-BE49-F238E27FC236}">
                <a16:creationId xmlns:a16="http://schemas.microsoft.com/office/drawing/2014/main" id="{D4C19B08-966A-4398-9A9C-F7B048B0B0A4}"/>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cs typeface="Times New Roman" panose="02020603050405020304" pitchFamily="18" charset="0"/>
            </a:endParaRPr>
          </a:p>
        </p:txBody>
      </p:sp>
    </p:spTree>
    <p:extLst>
      <p:ext uri="{BB962C8B-B14F-4D97-AF65-F5344CB8AC3E}">
        <p14:creationId xmlns:p14="http://schemas.microsoft.com/office/powerpoint/2010/main" val="2618138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1027">
            <a:extLst>
              <a:ext uri="{FF2B5EF4-FFF2-40B4-BE49-F238E27FC236}">
                <a16:creationId xmlns:a16="http://schemas.microsoft.com/office/drawing/2014/main" id="{206BFFA9-B761-4363-80B2-5AFC3C60F0A7}"/>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9CF52978-C35F-466D-8A82-1CC9A5D04D70}" type="slidenum">
              <a:rPr lang="en-US" altLang="en-US" sz="1800">
                <a:latin typeface="Arial" panose="020B0604020202020204" pitchFamily="34" charset="0"/>
              </a:rPr>
              <a:pPr eaLnBrk="1" hangingPunct="1">
                <a:spcBef>
                  <a:spcPct val="0"/>
                </a:spcBef>
              </a:pPr>
              <a:t>39</a:t>
            </a:fld>
            <a:endParaRPr lang="en-US" altLang="en-US" sz="1800">
              <a:latin typeface="Arial" panose="020B0604020202020204" pitchFamily="34" charset="0"/>
            </a:endParaRPr>
          </a:p>
        </p:txBody>
      </p:sp>
      <p:sp>
        <p:nvSpPr>
          <p:cNvPr id="63490" name="Rectangle 1031">
            <a:extLst>
              <a:ext uri="{FF2B5EF4-FFF2-40B4-BE49-F238E27FC236}">
                <a16:creationId xmlns:a16="http://schemas.microsoft.com/office/drawing/2014/main" id="{79C4D546-3A1C-4325-BF7F-719E1855FD91}"/>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5EFF4502-39EA-4517-AF98-D01CED8463E2}" type="slidenum">
              <a:rPr lang="en-US" altLang="en-US" sz="1800">
                <a:latin typeface="Arial" panose="020B0604020202020204" pitchFamily="34" charset="0"/>
              </a:rPr>
              <a:pPr eaLnBrk="1" hangingPunct="1">
                <a:spcBef>
                  <a:spcPct val="0"/>
                </a:spcBef>
              </a:pPr>
              <a:t>39</a:t>
            </a:fld>
            <a:endParaRPr lang="en-US" altLang="en-US" sz="1800">
              <a:latin typeface="Arial" panose="020B0604020202020204" pitchFamily="34" charset="0"/>
            </a:endParaRPr>
          </a:p>
        </p:txBody>
      </p:sp>
      <p:sp>
        <p:nvSpPr>
          <p:cNvPr id="63491" name="Rectangle 2">
            <a:extLst>
              <a:ext uri="{FF2B5EF4-FFF2-40B4-BE49-F238E27FC236}">
                <a16:creationId xmlns:a16="http://schemas.microsoft.com/office/drawing/2014/main" id="{D501FE62-E311-409C-90ED-89C85479F57A}"/>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63492" name="Rectangle 3">
            <a:extLst>
              <a:ext uri="{FF2B5EF4-FFF2-40B4-BE49-F238E27FC236}">
                <a16:creationId xmlns:a16="http://schemas.microsoft.com/office/drawing/2014/main" id="{ED917D45-C96E-491E-A21C-BDD37CF4296B}"/>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1308360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1027">
            <a:extLst>
              <a:ext uri="{FF2B5EF4-FFF2-40B4-BE49-F238E27FC236}">
                <a16:creationId xmlns:a16="http://schemas.microsoft.com/office/drawing/2014/main" id="{04C2A560-B7D3-4FAD-903C-530D6ABA23FC}"/>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1F73A2BA-8DCF-414A-8FEB-57739901EAEB}" type="slidenum">
              <a:rPr lang="en-US" altLang="en-US" sz="1800">
                <a:latin typeface="Arial" panose="020B0604020202020204" pitchFamily="34" charset="0"/>
              </a:rPr>
              <a:pPr eaLnBrk="1" hangingPunct="1">
                <a:spcBef>
                  <a:spcPct val="0"/>
                </a:spcBef>
              </a:pPr>
              <a:t>40</a:t>
            </a:fld>
            <a:endParaRPr lang="en-US" altLang="en-US" sz="1800">
              <a:latin typeface="Arial" panose="020B0604020202020204" pitchFamily="34" charset="0"/>
            </a:endParaRPr>
          </a:p>
        </p:txBody>
      </p:sp>
      <p:sp>
        <p:nvSpPr>
          <p:cNvPr id="65538" name="Rectangle 1031">
            <a:extLst>
              <a:ext uri="{FF2B5EF4-FFF2-40B4-BE49-F238E27FC236}">
                <a16:creationId xmlns:a16="http://schemas.microsoft.com/office/drawing/2014/main" id="{92789702-F1FE-4768-B657-A009CF84E2DE}"/>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12308130-FF97-421B-ABC8-6E81B7A3562E}" type="slidenum">
              <a:rPr lang="en-US" altLang="en-US" sz="1800">
                <a:latin typeface="Arial" panose="020B0604020202020204" pitchFamily="34" charset="0"/>
              </a:rPr>
              <a:pPr eaLnBrk="1" hangingPunct="1">
                <a:spcBef>
                  <a:spcPct val="0"/>
                </a:spcBef>
              </a:pPr>
              <a:t>40</a:t>
            </a:fld>
            <a:endParaRPr lang="en-US" altLang="en-US" sz="1800">
              <a:latin typeface="Arial" panose="020B0604020202020204" pitchFamily="34" charset="0"/>
            </a:endParaRPr>
          </a:p>
        </p:txBody>
      </p:sp>
      <p:sp>
        <p:nvSpPr>
          <p:cNvPr id="65539" name="Rectangle 2">
            <a:extLst>
              <a:ext uri="{FF2B5EF4-FFF2-40B4-BE49-F238E27FC236}">
                <a16:creationId xmlns:a16="http://schemas.microsoft.com/office/drawing/2014/main" id="{5358E48D-F9D7-4F0C-9052-14E8B63AEFD8}"/>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65540" name="Rectangle 3">
            <a:extLst>
              <a:ext uri="{FF2B5EF4-FFF2-40B4-BE49-F238E27FC236}">
                <a16:creationId xmlns:a16="http://schemas.microsoft.com/office/drawing/2014/main" id="{D7231AC4-76BC-45F4-8BA1-75D4532F7505}"/>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dirty="0"/>
          </a:p>
        </p:txBody>
      </p:sp>
    </p:spTree>
    <p:extLst>
      <p:ext uri="{BB962C8B-B14F-4D97-AF65-F5344CB8AC3E}">
        <p14:creationId xmlns:p14="http://schemas.microsoft.com/office/powerpoint/2010/main" val="2496817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99B22804-678A-4588-8318-46D4BE492181}" type="slidenum">
              <a:rPr lang="en-US" smtClean="0"/>
              <a:t>41</a:t>
            </a:fld>
            <a:endParaRPr lang="en-US"/>
          </a:p>
        </p:txBody>
      </p:sp>
    </p:spTree>
    <p:extLst>
      <p:ext uri="{BB962C8B-B14F-4D97-AF65-F5344CB8AC3E}">
        <p14:creationId xmlns:p14="http://schemas.microsoft.com/office/powerpoint/2010/main" val="34332223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9B22804-678A-4588-8318-46D4BE492181}" type="slidenum">
              <a:rPr lang="en-US" smtClean="0"/>
              <a:t>42</a:t>
            </a:fld>
            <a:endParaRPr lang="en-US"/>
          </a:p>
        </p:txBody>
      </p:sp>
    </p:spTree>
    <p:extLst>
      <p:ext uri="{BB962C8B-B14F-4D97-AF65-F5344CB8AC3E}">
        <p14:creationId xmlns:p14="http://schemas.microsoft.com/office/powerpoint/2010/main" val="4072527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1027">
            <a:extLst>
              <a:ext uri="{FF2B5EF4-FFF2-40B4-BE49-F238E27FC236}">
                <a16:creationId xmlns:a16="http://schemas.microsoft.com/office/drawing/2014/main" id="{A58E1DF4-00C8-461F-A0A5-A12943D6A108}"/>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3F2DDE44-6241-4166-AED0-7A80EBC1FC56}" type="slidenum">
              <a:rPr lang="en-US" altLang="en-US" sz="1800">
                <a:latin typeface="Arial" panose="020B0604020202020204" pitchFamily="34" charset="0"/>
              </a:rPr>
              <a:pPr eaLnBrk="1" hangingPunct="1">
                <a:spcBef>
                  <a:spcPct val="0"/>
                </a:spcBef>
              </a:pPr>
              <a:t>43</a:t>
            </a:fld>
            <a:endParaRPr lang="en-US" altLang="en-US" sz="1800">
              <a:latin typeface="Arial" panose="020B0604020202020204" pitchFamily="34" charset="0"/>
            </a:endParaRPr>
          </a:p>
        </p:txBody>
      </p:sp>
      <p:sp>
        <p:nvSpPr>
          <p:cNvPr id="120834" name="Rectangle 1031">
            <a:extLst>
              <a:ext uri="{FF2B5EF4-FFF2-40B4-BE49-F238E27FC236}">
                <a16:creationId xmlns:a16="http://schemas.microsoft.com/office/drawing/2014/main" id="{C0BB2381-C9A3-48AB-B126-D289BACF140A}"/>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504D2DD0-2052-44CD-A05E-84D0C66D8CBF}" type="slidenum">
              <a:rPr lang="en-US" altLang="en-US" sz="1800">
                <a:latin typeface="Arial" panose="020B0604020202020204" pitchFamily="34" charset="0"/>
              </a:rPr>
              <a:pPr eaLnBrk="1" hangingPunct="1">
                <a:spcBef>
                  <a:spcPct val="0"/>
                </a:spcBef>
              </a:pPr>
              <a:t>43</a:t>
            </a:fld>
            <a:endParaRPr lang="en-US" altLang="en-US" sz="1800">
              <a:latin typeface="Arial" panose="020B0604020202020204" pitchFamily="34" charset="0"/>
            </a:endParaRPr>
          </a:p>
        </p:txBody>
      </p:sp>
      <p:sp>
        <p:nvSpPr>
          <p:cNvPr id="120835" name="Rectangle 2">
            <a:extLst>
              <a:ext uri="{FF2B5EF4-FFF2-40B4-BE49-F238E27FC236}">
                <a16:creationId xmlns:a16="http://schemas.microsoft.com/office/drawing/2014/main" id="{F8930727-36C5-4FBC-BF43-57568BD49C1A}"/>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20836" name="Rectangle 3">
            <a:extLst>
              <a:ext uri="{FF2B5EF4-FFF2-40B4-BE49-F238E27FC236}">
                <a16:creationId xmlns:a16="http://schemas.microsoft.com/office/drawing/2014/main" id="{8055D321-EDB2-482C-B3AB-2EEA334A8CFF}"/>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545137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Rectangle 1027">
            <a:extLst>
              <a:ext uri="{FF2B5EF4-FFF2-40B4-BE49-F238E27FC236}">
                <a16:creationId xmlns:a16="http://schemas.microsoft.com/office/drawing/2014/main" id="{3F9D815A-B56D-4540-9B1E-FA9ADB4434BA}"/>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42E69889-1F81-40B6-B859-F55A257D6801}" type="slidenum">
              <a:rPr lang="en-US" altLang="en-US" sz="1800">
                <a:latin typeface="Arial" panose="020B0604020202020204" pitchFamily="34" charset="0"/>
              </a:rPr>
              <a:pPr eaLnBrk="1" hangingPunct="1">
                <a:spcBef>
                  <a:spcPct val="0"/>
                </a:spcBef>
              </a:pPr>
              <a:t>44</a:t>
            </a:fld>
            <a:endParaRPr lang="en-US" altLang="en-US" sz="1800">
              <a:latin typeface="Arial" panose="020B0604020202020204" pitchFamily="34" charset="0"/>
            </a:endParaRPr>
          </a:p>
        </p:txBody>
      </p:sp>
      <p:sp>
        <p:nvSpPr>
          <p:cNvPr id="158722" name="Rectangle 1031">
            <a:extLst>
              <a:ext uri="{FF2B5EF4-FFF2-40B4-BE49-F238E27FC236}">
                <a16:creationId xmlns:a16="http://schemas.microsoft.com/office/drawing/2014/main" id="{8C80FB44-1319-4537-998F-C2A6431C204D}"/>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9DA7E9E0-5DC7-45F0-BE7C-850E7C679570}" type="slidenum">
              <a:rPr lang="en-US" altLang="en-US" sz="1800">
                <a:latin typeface="Arial" panose="020B0604020202020204" pitchFamily="34" charset="0"/>
              </a:rPr>
              <a:pPr eaLnBrk="1" hangingPunct="1">
                <a:spcBef>
                  <a:spcPct val="0"/>
                </a:spcBef>
              </a:pPr>
              <a:t>44</a:t>
            </a:fld>
            <a:endParaRPr lang="en-US" altLang="en-US" sz="1800">
              <a:latin typeface="Arial" panose="020B0604020202020204" pitchFamily="34" charset="0"/>
            </a:endParaRPr>
          </a:p>
        </p:txBody>
      </p:sp>
      <p:sp>
        <p:nvSpPr>
          <p:cNvPr id="158723" name="Rectangle 2">
            <a:extLst>
              <a:ext uri="{FF2B5EF4-FFF2-40B4-BE49-F238E27FC236}">
                <a16:creationId xmlns:a16="http://schemas.microsoft.com/office/drawing/2014/main" id="{950CCBA3-99A3-4514-BB18-CD878BBE15E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8724" name="Rectangle 3">
            <a:extLst>
              <a:ext uri="{FF2B5EF4-FFF2-40B4-BE49-F238E27FC236}">
                <a16:creationId xmlns:a16="http://schemas.microsoft.com/office/drawing/2014/main" id="{A6F3BABC-A213-4171-87A5-E3D935958FD8}"/>
              </a:ext>
            </a:extLst>
          </p:cNvPr>
          <p:cNvSpPr>
            <a:spLocks noGrp="1" noChangeArrowheads="1"/>
          </p:cNvSpPr>
          <p:nvPr>
            <p:ph type="body" idx="1"/>
          </p:nvPr>
        </p:nvSpPr>
        <p:spPr bwMode="auto">
          <a:xfrm>
            <a:off x="938119" y="4421831"/>
            <a:ext cx="5159654" cy="418910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2651085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99B22804-678A-4588-8318-46D4BE492181}" type="slidenum">
              <a:rPr lang="en-US" smtClean="0"/>
              <a:t>45</a:t>
            </a:fld>
            <a:endParaRPr lang="en-US"/>
          </a:p>
        </p:txBody>
      </p:sp>
    </p:spTree>
    <p:extLst>
      <p:ext uri="{BB962C8B-B14F-4D97-AF65-F5344CB8AC3E}">
        <p14:creationId xmlns:p14="http://schemas.microsoft.com/office/powerpoint/2010/main" val="963810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3">
            <a:extLst>
              <a:ext uri="{FF2B5EF4-FFF2-40B4-BE49-F238E27FC236}">
                <a16:creationId xmlns:a16="http://schemas.microsoft.com/office/drawing/2014/main" id="{88DCFF0D-8E8F-4832-82C6-53AB73D83241}"/>
              </a:ext>
            </a:extLst>
          </p:cNvPr>
          <p:cNvSpPr>
            <a:spLocks noGrp="1" noChangeArrowheads="1"/>
          </p:cNvSpPr>
          <p:nvPr>
            <p:ph type="dt" sz="quarter" idx="4294967295"/>
          </p:nvPr>
        </p:nvSpPr>
        <p:spPr bwMode="auto">
          <a:xfrm>
            <a:off x="3970938" y="0"/>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12-</a:t>
            </a:r>
            <a:fld id="{7D9E828A-C4BF-42FC-AE5A-8545C23AF158}" type="slidenum">
              <a:rPr lang="en-US" altLang="en-US" sz="1800">
                <a:latin typeface="Arial" panose="020B0604020202020204" pitchFamily="34" charset="0"/>
              </a:rPr>
              <a:pPr eaLnBrk="1" hangingPunct="1">
                <a:spcBef>
                  <a:spcPct val="0"/>
                </a:spcBef>
              </a:pPr>
              <a:t>27</a:t>
            </a:fld>
            <a:endParaRPr lang="en-US" altLang="en-US" sz="1800">
              <a:latin typeface="Arial" panose="020B0604020202020204" pitchFamily="34" charset="0"/>
            </a:endParaRPr>
          </a:p>
        </p:txBody>
      </p:sp>
      <p:sp>
        <p:nvSpPr>
          <p:cNvPr id="32770" name="Rectangle 7">
            <a:extLst>
              <a:ext uri="{FF2B5EF4-FFF2-40B4-BE49-F238E27FC236}">
                <a16:creationId xmlns:a16="http://schemas.microsoft.com/office/drawing/2014/main" id="{6B385F6B-8F2F-42F7-926C-8F98336A66BD}"/>
              </a:ext>
            </a:extLst>
          </p:cNvPr>
          <p:cNvSpPr>
            <a:spLocks noGrp="1" noChangeArrowheads="1"/>
          </p:cNvSpPr>
          <p:nvPr>
            <p:ph type="sldNum" sz="quarter" idx="4294967295"/>
          </p:nvPr>
        </p:nvSpPr>
        <p:spPr bwMode="auto">
          <a:xfrm>
            <a:off x="3970938" y="8829967"/>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0B031910-F0C6-4296-A85D-777238DAF84E}" type="slidenum">
              <a:rPr lang="en-US" altLang="en-US" sz="1800">
                <a:latin typeface="Arial" panose="020B0604020202020204" pitchFamily="34" charset="0"/>
              </a:rPr>
              <a:pPr eaLnBrk="1" hangingPunct="1">
                <a:spcBef>
                  <a:spcPct val="0"/>
                </a:spcBef>
              </a:pPr>
              <a:t>27</a:t>
            </a:fld>
            <a:endParaRPr lang="en-US" altLang="en-US" sz="1800">
              <a:latin typeface="Arial" panose="020B0604020202020204" pitchFamily="34" charset="0"/>
            </a:endParaRPr>
          </a:p>
        </p:txBody>
      </p:sp>
      <p:sp>
        <p:nvSpPr>
          <p:cNvPr id="32771" name="Rectangle 2">
            <a:extLst>
              <a:ext uri="{FF2B5EF4-FFF2-40B4-BE49-F238E27FC236}">
                <a16:creationId xmlns:a16="http://schemas.microsoft.com/office/drawing/2014/main" id="{B5E8B4CB-6224-4BC5-82A7-9C7908FA302B}"/>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2772" name="Rectangle 3">
            <a:extLst>
              <a:ext uri="{FF2B5EF4-FFF2-40B4-BE49-F238E27FC236}">
                <a16:creationId xmlns:a16="http://schemas.microsoft.com/office/drawing/2014/main" id="{14DD5F3A-5D8D-4AC0-A72F-23D799D55B37}"/>
              </a:ext>
            </a:extLst>
          </p:cNvPr>
          <p:cNvSpPr>
            <a:spLocks noGrp="1" noChangeArrowheads="1"/>
          </p:cNvSpPr>
          <p:nvPr>
            <p:ph type="body" idx="1"/>
          </p:nvPr>
        </p:nvSpPr>
        <p:spPr bwMode="auto">
          <a:xfrm>
            <a:off x="934720" y="4415790"/>
            <a:ext cx="5140960" cy="4183380"/>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99B22804-678A-4588-8318-46D4BE492181}" type="slidenum">
              <a:rPr lang="en-US" smtClean="0"/>
              <a:t>46</a:t>
            </a:fld>
            <a:endParaRPr lang="en-US"/>
          </a:p>
        </p:txBody>
      </p:sp>
    </p:spTree>
    <p:extLst>
      <p:ext uri="{BB962C8B-B14F-4D97-AF65-F5344CB8AC3E}">
        <p14:creationId xmlns:p14="http://schemas.microsoft.com/office/powerpoint/2010/main" val="39824405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3">
            <a:extLst>
              <a:ext uri="{FF2B5EF4-FFF2-40B4-BE49-F238E27FC236}">
                <a16:creationId xmlns:a16="http://schemas.microsoft.com/office/drawing/2014/main" id="{6A10ED88-BDE8-4B87-862E-7575DE77BE35}"/>
              </a:ext>
            </a:extLst>
          </p:cNvPr>
          <p:cNvSpPr>
            <a:spLocks noGrp="1" noChangeArrowheads="1"/>
          </p:cNvSpPr>
          <p:nvPr>
            <p:ph type="dt" sz="quarter" idx="4294967295"/>
          </p:nvPr>
        </p:nvSpPr>
        <p:spPr bwMode="auto">
          <a:xfrm>
            <a:off x="3970938" y="0"/>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12-</a:t>
            </a:r>
            <a:fld id="{7B272760-C916-45B5-AF6E-D3FA5B398A83}" type="slidenum">
              <a:rPr lang="en-US" altLang="en-US" sz="1800">
                <a:latin typeface="Arial" panose="020B0604020202020204" pitchFamily="34" charset="0"/>
              </a:rPr>
              <a:pPr eaLnBrk="1" hangingPunct="1">
                <a:spcBef>
                  <a:spcPct val="0"/>
                </a:spcBef>
              </a:pPr>
              <a:t>29</a:t>
            </a:fld>
            <a:endParaRPr lang="en-US" altLang="en-US" sz="1800">
              <a:latin typeface="Arial" panose="020B0604020202020204" pitchFamily="34" charset="0"/>
            </a:endParaRPr>
          </a:p>
        </p:txBody>
      </p:sp>
      <p:sp>
        <p:nvSpPr>
          <p:cNvPr id="43010" name="Rectangle 7">
            <a:extLst>
              <a:ext uri="{FF2B5EF4-FFF2-40B4-BE49-F238E27FC236}">
                <a16:creationId xmlns:a16="http://schemas.microsoft.com/office/drawing/2014/main" id="{C481F7EA-9FA9-4D6E-BB55-06552FA4F608}"/>
              </a:ext>
            </a:extLst>
          </p:cNvPr>
          <p:cNvSpPr>
            <a:spLocks noGrp="1" noChangeArrowheads="1"/>
          </p:cNvSpPr>
          <p:nvPr>
            <p:ph type="sldNum" sz="quarter" idx="4294967295"/>
          </p:nvPr>
        </p:nvSpPr>
        <p:spPr bwMode="auto">
          <a:xfrm>
            <a:off x="3970938" y="8829967"/>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a:spcBef>
                <a:spcPct val="30000"/>
              </a:spcBef>
              <a:defRPr sz="1200">
                <a:solidFill>
                  <a:schemeClr val="tx1"/>
                </a:solidFill>
                <a:latin typeface="Calibri" panose="020F0502020204030204" pitchFamily="34" charset="0"/>
              </a:defRPr>
            </a:lvl1pPr>
            <a:lvl2pPr marL="757066" indent="-291179">
              <a:spcBef>
                <a:spcPct val="30000"/>
              </a:spcBef>
              <a:defRPr sz="1200">
                <a:solidFill>
                  <a:schemeClr val="tx1"/>
                </a:solidFill>
                <a:latin typeface="Calibri" panose="020F0502020204030204" pitchFamily="34" charset="0"/>
              </a:defRPr>
            </a:lvl2pPr>
            <a:lvl3pPr marL="1164717" indent="-232943">
              <a:spcBef>
                <a:spcPct val="30000"/>
              </a:spcBef>
              <a:defRPr sz="1200">
                <a:solidFill>
                  <a:schemeClr val="tx1"/>
                </a:solidFill>
                <a:latin typeface="Calibri" panose="020F0502020204030204" pitchFamily="34" charset="0"/>
              </a:defRPr>
            </a:lvl3pPr>
            <a:lvl4pPr marL="1630604" indent="-232943">
              <a:spcBef>
                <a:spcPct val="30000"/>
              </a:spcBef>
              <a:defRPr sz="1200">
                <a:solidFill>
                  <a:schemeClr val="tx1"/>
                </a:solidFill>
                <a:latin typeface="Calibri" panose="020F0502020204030204" pitchFamily="34" charset="0"/>
              </a:defRPr>
            </a:lvl4pPr>
            <a:lvl5pPr marL="2096491" indent="-232943">
              <a:spcBef>
                <a:spcPct val="30000"/>
              </a:spcBef>
              <a:defRPr sz="1200">
                <a:solidFill>
                  <a:schemeClr val="tx1"/>
                </a:solidFill>
                <a:latin typeface="Calibri" panose="020F0502020204030204" pitchFamily="34" charset="0"/>
              </a:defRPr>
            </a:lvl5pPr>
            <a:lvl6pPr marL="2562377" indent="-232943" eaLnBrk="0" fontAlgn="base" hangingPunct="0">
              <a:spcBef>
                <a:spcPct val="30000"/>
              </a:spcBef>
              <a:spcAft>
                <a:spcPct val="0"/>
              </a:spcAft>
              <a:defRPr sz="1200">
                <a:solidFill>
                  <a:schemeClr val="tx1"/>
                </a:solidFill>
                <a:latin typeface="Calibri" panose="020F0502020204030204" pitchFamily="34" charset="0"/>
              </a:defRPr>
            </a:lvl6pPr>
            <a:lvl7pPr marL="3028264" indent="-232943" eaLnBrk="0" fontAlgn="base" hangingPunct="0">
              <a:spcBef>
                <a:spcPct val="30000"/>
              </a:spcBef>
              <a:spcAft>
                <a:spcPct val="0"/>
              </a:spcAft>
              <a:defRPr sz="1200">
                <a:solidFill>
                  <a:schemeClr val="tx1"/>
                </a:solidFill>
                <a:latin typeface="Calibri" panose="020F0502020204030204" pitchFamily="34" charset="0"/>
              </a:defRPr>
            </a:lvl7pPr>
            <a:lvl8pPr marL="3494151" indent="-232943" eaLnBrk="0" fontAlgn="base" hangingPunct="0">
              <a:spcBef>
                <a:spcPct val="30000"/>
              </a:spcBef>
              <a:spcAft>
                <a:spcPct val="0"/>
              </a:spcAft>
              <a:defRPr sz="1200">
                <a:solidFill>
                  <a:schemeClr val="tx1"/>
                </a:solidFill>
                <a:latin typeface="Calibri" panose="020F0502020204030204" pitchFamily="34" charset="0"/>
              </a:defRPr>
            </a:lvl8pPr>
            <a:lvl9pPr marL="3960038" indent="-232943"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F5BB334E-81C9-4185-957F-414689E5C04C}" type="slidenum">
              <a:rPr lang="en-US" altLang="en-US" sz="1800">
                <a:latin typeface="Arial" panose="020B0604020202020204" pitchFamily="34" charset="0"/>
              </a:rPr>
              <a:pPr eaLnBrk="1" hangingPunct="1">
                <a:spcBef>
                  <a:spcPct val="0"/>
                </a:spcBef>
              </a:pPr>
              <a:t>29</a:t>
            </a:fld>
            <a:endParaRPr lang="en-US" altLang="en-US" sz="1800">
              <a:latin typeface="Arial" panose="020B0604020202020204" pitchFamily="34" charset="0"/>
            </a:endParaRPr>
          </a:p>
        </p:txBody>
      </p:sp>
      <p:sp>
        <p:nvSpPr>
          <p:cNvPr id="43011" name="Rectangle 2">
            <a:extLst>
              <a:ext uri="{FF2B5EF4-FFF2-40B4-BE49-F238E27FC236}">
                <a16:creationId xmlns:a16="http://schemas.microsoft.com/office/drawing/2014/main" id="{27839F00-B198-4E30-A5CB-90138D3125BF}"/>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43012" name="Rectangle 3">
            <a:extLst>
              <a:ext uri="{FF2B5EF4-FFF2-40B4-BE49-F238E27FC236}">
                <a16:creationId xmlns:a16="http://schemas.microsoft.com/office/drawing/2014/main" id="{35CDA4C6-EF92-4A4F-976E-A045862A1C1D}"/>
              </a:ext>
            </a:extLst>
          </p:cNvPr>
          <p:cNvSpPr>
            <a:spLocks noGrp="1" noChangeArrowheads="1"/>
          </p:cNvSpPr>
          <p:nvPr>
            <p:ph type="body" idx="1"/>
          </p:nvPr>
        </p:nvSpPr>
        <p:spPr bwMode="auto">
          <a:xfrm>
            <a:off x="934720" y="4415790"/>
            <a:ext cx="5140960" cy="4183380"/>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99B22804-678A-4588-8318-46D4BE492181}" type="slidenum">
              <a:rPr lang="en-US" smtClean="0"/>
              <a:t>30</a:t>
            </a:fld>
            <a:endParaRPr lang="en-US"/>
          </a:p>
        </p:txBody>
      </p:sp>
    </p:spTree>
    <p:extLst>
      <p:ext uri="{BB962C8B-B14F-4D97-AF65-F5344CB8AC3E}">
        <p14:creationId xmlns:p14="http://schemas.microsoft.com/office/powerpoint/2010/main" val="2099521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99B22804-678A-4588-8318-46D4BE492181}" type="slidenum">
              <a:rPr lang="en-US" smtClean="0"/>
              <a:t>31</a:t>
            </a:fld>
            <a:endParaRPr lang="en-US"/>
          </a:p>
        </p:txBody>
      </p:sp>
    </p:spTree>
    <p:extLst>
      <p:ext uri="{BB962C8B-B14F-4D97-AF65-F5344CB8AC3E}">
        <p14:creationId xmlns:p14="http://schemas.microsoft.com/office/powerpoint/2010/main" val="1028858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027">
            <a:extLst>
              <a:ext uri="{FF2B5EF4-FFF2-40B4-BE49-F238E27FC236}">
                <a16:creationId xmlns:a16="http://schemas.microsoft.com/office/drawing/2014/main" id="{9461BD8B-DA16-4449-BDBC-49A4A5EE7E5E}"/>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AB31392E-FF54-4330-8311-67082588C7B8}" type="slidenum">
              <a:rPr lang="en-US" altLang="en-US" sz="1800">
                <a:latin typeface="Arial" panose="020B0604020202020204" pitchFamily="34" charset="0"/>
              </a:rPr>
              <a:pPr eaLnBrk="1" hangingPunct="1">
                <a:spcBef>
                  <a:spcPct val="0"/>
                </a:spcBef>
              </a:pPr>
              <a:t>32</a:t>
            </a:fld>
            <a:endParaRPr lang="en-US" altLang="en-US" sz="1800">
              <a:latin typeface="Arial" panose="020B0604020202020204" pitchFamily="34" charset="0"/>
            </a:endParaRPr>
          </a:p>
        </p:txBody>
      </p:sp>
      <p:sp>
        <p:nvSpPr>
          <p:cNvPr id="34818" name="Rectangle 1031">
            <a:extLst>
              <a:ext uri="{FF2B5EF4-FFF2-40B4-BE49-F238E27FC236}">
                <a16:creationId xmlns:a16="http://schemas.microsoft.com/office/drawing/2014/main" id="{F084A66B-D1D0-4F37-BB9D-A5E8F29F1C1C}"/>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A11FEBF1-3AAC-4148-A2DB-022C054EA4CD}" type="slidenum">
              <a:rPr lang="en-US" altLang="en-US" sz="1800">
                <a:latin typeface="Arial" panose="020B0604020202020204" pitchFamily="34" charset="0"/>
              </a:rPr>
              <a:pPr eaLnBrk="1" hangingPunct="1">
                <a:spcBef>
                  <a:spcPct val="0"/>
                </a:spcBef>
              </a:pPr>
              <a:t>32</a:t>
            </a:fld>
            <a:endParaRPr lang="en-US" altLang="en-US" sz="1800">
              <a:latin typeface="Arial" panose="020B0604020202020204" pitchFamily="34" charset="0"/>
            </a:endParaRPr>
          </a:p>
        </p:txBody>
      </p:sp>
      <p:sp>
        <p:nvSpPr>
          <p:cNvPr id="34819" name="Rectangle 2">
            <a:extLst>
              <a:ext uri="{FF2B5EF4-FFF2-40B4-BE49-F238E27FC236}">
                <a16:creationId xmlns:a16="http://schemas.microsoft.com/office/drawing/2014/main" id="{6D717CA8-89A2-4CA5-91CA-84AAD5AC9CFE}"/>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4820" name="Rectangle 3">
            <a:extLst>
              <a:ext uri="{FF2B5EF4-FFF2-40B4-BE49-F238E27FC236}">
                <a16:creationId xmlns:a16="http://schemas.microsoft.com/office/drawing/2014/main" id="{3D06A375-DA30-43D3-AE02-781CF38A186B}"/>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cs typeface="Times New Roman" panose="02020603050405020304" pitchFamily="18" charset="0"/>
            </a:endParaRPr>
          </a:p>
        </p:txBody>
      </p:sp>
    </p:spTree>
    <p:extLst>
      <p:ext uri="{BB962C8B-B14F-4D97-AF65-F5344CB8AC3E}">
        <p14:creationId xmlns:p14="http://schemas.microsoft.com/office/powerpoint/2010/main" val="3054193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027">
            <a:extLst>
              <a:ext uri="{FF2B5EF4-FFF2-40B4-BE49-F238E27FC236}">
                <a16:creationId xmlns:a16="http://schemas.microsoft.com/office/drawing/2014/main" id="{107A46B0-4DAD-4993-BA6B-F1BCCE31FBC3}"/>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A2BE371F-A36F-4DAC-8B56-1C2F07D6B5DA}" type="slidenum">
              <a:rPr lang="en-US" altLang="en-US" sz="1800">
                <a:latin typeface="Arial" panose="020B0604020202020204" pitchFamily="34" charset="0"/>
              </a:rPr>
              <a:pPr eaLnBrk="1" hangingPunct="1">
                <a:spcBef>
                  <a:spcPct val="0"/>
                </a:spcBef>
              </a:pPr>
              <a:t>33</a:t>
            </a:fld>
            <a:endParaRPr lang="en-US" altLang="en-US" sz="1800">
              <a:latin typeface="Arial" panose="020B0604020202020204" pitchFamily="34" charset="0"/>
            </a:endParaRPr>
          </a:p>
        </p:txBody>
      </p:sp>
      <p:sp>
        <p:nvSpPr>
          <p:cNvPr id="36866" name="Rectangle 1031">
            <a:extLst>
              <a:ext uri="{FF2B5EF4-FFF2-40B4-BE49-F238E27FC236}">
                <a16:creationId xmlns:a16="http://schemas.microsoft.com/office/drawing/2014/main" id="{79F5F824-5349-4563-9A87-1CCE0C5FCB53}"/>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5354B917-D975-43D4-AA70-AC6C1DBF1195}" type="slidenum">
              <a:rPr lang="en-US" altLang="en-US" sz="1800">
                <a:latin typeface="Arial" panose="020B0604020202020204" pitchFamily="34" charset="0"/>
              </a:rPr>
              <a:pPr eaLnBrk="1" hangingPunct="1">
                <a:spcBef>
                  <a:spcPct val="0"/>
                </a:spcBef>
              </a:pPr>
              <a:t>33</a:t>
            </a:fld>
            <a:endParaRPr lang="en-US" altLang="en-US" sz="1800">
              <a:latin typeface="Arial" panose="020B0604020202020204" pitchFamily="34" charset="0"/>
            </a:endParaRPr>
          </a:p>
        </p:txBody>
      </p:sp>
      <p:sp>
        <p:nvSpPr>
          <p:cNvPr id="36867" name="Rectangle 2">
            <a:extLst>
              <a:ext uri="{FF2B5EF4-FFF2-40B4-BE49-F238E27FC236}">
                <a16:creationId xmlns:a16="http://schemas.microsoft.com/office/drawing/2014/main" id="{796C76B3-522B-417C-B2A6-36C3C2637CA1}"/>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6868" name="Rectangle 3">
            <a:extLst>
              <a:ext uri="{FF2B5EF4-FFF2-40B4-BE49-F238E27FC236}">
                <a16:creationId xmlns:a16="http://schemas.microsoft.com/office/drawing/2014/main" id="{1BD82259-0B4C-4F76-84AF-A70FE9E76974}"/>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765847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1027">
            <a:extLst>
              <a:ext uri="{FF2B5EF4-FFF2-40B4-BE49-F238E27FC236}">
                <a16:creationId xmlns:a16="http://schemas.microsoft.com/office/drawing/2014/main" id="{92568114-9026-4153-8985-EF8CEC88C9B0}"/>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D1605D3B-2306-4A03-9406-1233A2AADCBF}" type="slidenum">
              <a:rPr lang="en-US" altLang="en-US" sz="1800">
                <a:latin typeface="Arial" panose="020B0604020202020204" pitchFamily="34" charset="0"/>
              </a:rPr>
              <a:pPr eaLnBrk="1" hangingPunct="1">
                <a:spcBef>
                  <a:spcPct val="0"/>
                </a:spcBef>
              </a:pPr>
              <a:t>34</a:t>
            </a:fld>
            <a:endParaRPr lang="en-US" altLang="en-US" sz="1800">
              <a:latin typeface="Arial" panose="020B0604020202020204" pitchFamily="34" charset="0"/>
            </a:endParaRPr>
          </a:p>
        </p:txBody>
      </p:sp>
      <p:sp>
        <p:nvSpPr>
          <p:cNvPr id="51202" name="Rectangle 1031">
            <a:extLst>
              <a:ext uri="{FF2B5EF4-FFF2-40B4-BE49-F238E27FC236}">
                <a16:creationId xmlns:a16="http://schemas.microsoft.com/office/drawing/2014/main" id="{1D202154-E7CB-4655-9C36-909940F7DB25}"/>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76BFEF8C-9C70-43E6-AE97-35F377AA880B}" type="slidenum">
              <a:rPr lang="en-US" altLang="en-US" sz="1800">
                <a:latin typeface="Arial" panose="020B0604020202020204" pitchFamily="34" charset="0"/>
              </a:rPr>
              <a:pPr eaLnBrk="1" hangingPunct="1">
                <a:spcBef>
                  <a:spcPct val="0"/>
                </a:spcBef>
              </a:pPr>
              <a:t>34</a:t>
            </a:fld>
            <a:endParaRPr lang="en-US" altLang="en-US" sz="1800">
              <a:latin typeface="Arial" panose="020B0604020202020204" pitchFamily="34" charset="0"/>
            </a:endParaRPr>
          </a:p>
        </p:txBody>
      </p:sp>
      <p:sp>
        <p:nvSpPr>
          <p:cNvPr id="51203" name="Rectangle 2">
            <a:extLst>
              <a:ext uri="{FF2B5EF4-FFF2-40B4-BE49-F238E27FC236}">
                <a16:creationId xmlns:a16="http://schemas.microsoft.com/office/drawing/2014/main" id="{E1F3EB9D-5BE9-42B0-A644-869ABB10D041}"/>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51204" name="Rectangle 3">
            <a:extLst>
              <a:ext uri="{FF2B5EF4-FFF2-40B4-BE49-F238E27FC236}">
                <a16:creationId xmlns:a16="http://schemas.microsoft.com/office/drawing/2014/main" id="{68C54E4C-4564-43FC-9542-001538C97D64}"/>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3463386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027">
            <a:extLst>
              <a:ext uri="{FF2B5EF4-FFF2-40B4-BE49-F238E27FC236}">
                <a16:creationId xmlns:a16="http://schemas.microsoft.com/office/drawing/2014/main" id="{5D42FA02-94E7-41D7-B16E-F90257B6D7FC}"/>
              </a:ext>
            </a:extLst>
          </p:cNvPr>
          <p:cNvSpPr>
            <a:spLocks noGrp="1" noChangeArrowheads="1"/>
          </p:cNvSpPr>
          <p:nvPr>
            <p:ph type="dt" sz="quarter" idx="4294967295"/>
          </p:nvPr>
        </p:nvSpPr>
        <p:spPr bwMode="auto">
          <a:xfrm>
            <a:off x="3985378" y="0"/>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r>
              <a:rPr lang="en-US" altLang="en-US" sz="1800">
                <a:latin typeface="Arial" panose="020B0604020202020204" pitchFamily="34" charset="0"/>
              </a:rPr>
              <a:t>13-</a:t>
            </a:r>
            <a:fld id="{9ADAC2D3-D67B-4671-B2C4-04A5F8554025}" type="slidenum">
              <a:rPr lang="en-US" altLang="en-US" sz="1800">
                <a:latin typeface="Arial" panose="020B0604020202020204" pitchFamily="34" charset="0"/>
              </a:rPr>
              <a:pPr eaLnBrk="1" hangingPunct="1">
                <a:spcBef>
                  <a:spcPct val="0"/>
                </a:spcBef>
              </a:pPr>
              <a:t>35</a:t>
            </a:fld>
            <a:endParaRPr lang="en-US" altLang="en-US" sz="1800">
              <a:latin typeface="Arial" panose="020B0604020202020204" pitchFamily="34" charset="0"/>
            </a:endParaRPr>
          </a:p>
        </p:txBody>
      </p:sp>
      <p:sp>
        <p:nvSpPr>
          <p:cNvPr id="55298" name="Rectangle 1031">
            <a:extLst>
              <a:ext uri="{FF2B5EF4-FFF2-40B4-BE49-F238E27FC236}">
                <a16:creationId xmlns:a16="http://schemas.microsoft.com/office/drawing/2014/main" id="{CFE4B242-4921-4F52-8F1D-2187A1FD6929}"/>
              </a:ext>
            </a:extLst>
          </p:cNvPr>
          <p:cNvSpPr>
            <a:spLocks noGrp="1" noChangeArrowheads="1"/>
          </p:cNvSpPr>
          <p:nvPr>
            <p:ph type="sldNum" sz="quarter" idx="4294967295"/>
          </p:nvPr>
        </p:nvSpPr>
        <p:spPr bwMode="auto">
          <a:xfrm>
            <a:off x="3985378" y="8842046"/>
            <a:ext cx="3048887" cy="4654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391" tIns="46696" rIns="93391" bIns="46696"/>
          <a:lstStyle>
            <a:lvl1pPr>
              <a:spcBef>
                <a:spcPct val="30000"/>
              </a:spcBef>
              <a:defRPr sz="1200">
                <a:solidFill>
                  <a:schemeClr val="tx1"/>
                </a:solidFill>
                <a:latin typeface="Calibri" panose="020F0502020204030204" pitchFamily="34" charset="0"/>
              </a:defRPr>
            </a:lvl1pPr>
            <a:lvl2pPr marL="758807" indent="-291849">
              <a:spcBef>
                <a:spcPct val="30000"/>
              </a:spcBef>
              <a:defRPr sz="1200">
                <a:solidFill>
                  <a:schemeClr val="tx1"/>
                </a:solidFill>
                <a:latin typeface="Calibri" panose="020F0502020204030204" pitchFamily="34" charset="0"/>
              </a:defRPr>
            </a:lvl2pPr>
            <a:lvl3pPr marL="1167396" indent="-233479">
              <a:spcBef>
                <a:spcPct val="30000"/>
              </a:spcBef>
              <a:defRPr sz="1200">
                <a:solidFill>
                  <a:schemeClr val="tx1"/>
                </a:solidFill>
                <a:latin typeface="Calibri" panose="020F0502020204030204" pitchFamily="34" charset="0"/>
              </a:defRPr>
            </a:lvl3pPr>
            <a:lvl4pPr marL="1634354" indent="-233479">
              <a:spcBef>
                <a:spcPct val="30000"/>
              </a:spcBef>
              <a:defRPr sz="1200">
                <a:solidFill>
                  <a:schemeClr val="tx1"/>
                </a:solidFill>
                <a:latin typeface="Calibri" panose="020F0502020204030204" pitchFamily="34" charset="0"/>
              </a:defRPr>
            </a:lvl4pPr>
            <a:lvl5pPr marL="2101313" indent="-233479">
              <a:spcBef>
                <a:spcPct val="30000"/>
              </a:spcBef>
              <a:defRPr sz="1200">
                <a:solidFill>
                  <a:schemeClr val="tx1"/>
                </a:solidFill>
                <a:latin typeface="Calibri" panose="020F0502020204030204" pitchFamily="34" charset="0"/>
              </a:defRPr>
            </a:lvl5pPr>
            <a:lvl6pPr marL="2568270" indent="-233479" eaLnBrk="0" fontAlgn="base" hangingPunct="0">
              <a:spcBef>
                <a:spcPct val="30000"/>
              </a:spcBef>
              <a:spcAft>
                <a:spcPct val="0"/>
              </a:spcAft>
              <a:defRPr sz="1200">
                <a:solidFill>
                  <a:schemeClr val="tx1"/>
                </a:solidFill>
                <a:latin typeface="Calibri" panose="020F0502020204030204" pitchFamily="34" charset="0"/>
              </a:defRPr>
            </a:lvl6pPr>
            <a:lvl7pPr marL="3035229" indent="-233479" eaLnBrk="0" fontAlgn="base" hangingPunct="0">
              <a:spcBef>
                <a:spcPct val="30000"/>
              </a:spcBef>
              <a:spcAft>
                <a:spcPct val="0"/>
              </a:spcAft>
              <a:defRPr sz="1200">
                <a:solidFill>
                  <a:schemeClr val="tx1"/>
                </a:solidFill>
                <a:latin typeface="Calibri" panose="020F0502020204030204" pitchFamily="34" charset="0"/>
              </a:defRPr>
            </a:lvl7pPr>
            <a:lvl8pPr marL="3502188" indent="-233479" eaLnBrk="0" fontAlgn="base" hangingPunct="0">
              <a:spcBef>
                <a:spcPct val="30000"/>
              </a:spcBef>
              <a:spcAft>
                <a:spcPct val="0"/>
              </a:spcAft>
              <a:defRPr sz="1200">
                <a:solidFill>
                  <a:schemeClr val="tx1"/>
                </a:solidFill>
                <a:latin typeface="Calibri" panose="020F0502020204030204" pitchFamily="34" charset="0"/>
              </a:defRPr>
            </a:lvl8pPr>
            <a:lvl9pPr marL="3969146" indent="-233479"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BAC4A29F-D7CF-4F88-B821-C763AF3833B4}" type="slidenum">
              <a:rPr lang="en-US" altLang="en-US" sz="1800">
                <a:latin typeface="Arial" panose="020B0604020202020204" pitchFamily="34" charset="0"/>
              </a:rPr>
              <a:pPr eaLnBrk="1" hangingPunct="1">
                <a:spcBef>
                  <a:spcPct val="0"/>
                </a:spcBef>
              </a:pPr>
              <a:t>35</a:t>
            </a:fld>
            <a:endParaRPr lang="en-US" altLang="en-US" sz="1800">
              <a:latin typeface="Arial" panose="020B0604020202020204" pitchFamily="34" charset="0"/>
            </a:endParaRPr>
          </a:p>
        </p:txBody>
      </p:sp>
      <p:sp>
        <p:nvSpPr>
          <p:cNvPr id="55299" name="Rectangle 1026">
            <a:extLst>
              <a:ext uri="{FF2B5EF4-FFF2-40B4-BE49-F238E27FC236}">
                <a16:creationId xmlns:a16="http://schemas.microsoft.com/office/drawing/2014/main" id="{2D20F38F-754E-46DB-9159-8FFED49B9525}"/>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55300" name="Rectangle 1027">
            <a:extLst>
              <a:ext uri="{FF2B5EF4-FFF2-40B4-BE49-F238E27FC236}">
                <a16:creationId xmlns:a16="http://schemas.microsoft.com/office/drawing/2014/main" id="{EA44A048-7F39-4B00-A411-B15D28F6DFBE}"/>
              </a:ext>
            </a:extLst>
          </p:cNvPr>
          <p:cNvSpPr>
            <a:spLocks noGrp="1" noChangeArrowheads="1"/>
          </p:cNvSpPr>
          <p:nvPr>
            <p:ph type="body" idx="1"/>
          </p:nvPr>
        </p:nvSpPr>
        <p:spPr bwMode="auto">
          <a:xfrm>
            <a:off x="938119" y="4421831"/>
            <a:ext cx="5159654" cy="4189103"/>
          </a:xfrm>
          <a:solidFill>
            <a:srgbClr val="FFFFFF"/>
          </a:solidFill>
          <a:ln>
            <a:solidFill>
              <a:srgbClr val="000000"/>
            </a:solidFill>
            <a:miter lim="800000"/>
            <a:headEnd/>
            <a:tailEnd/>
          </a:ln>
        </p:spPr>
        <p:txBody>
          <a:bodyPr wrap="square" numCol="1" anchor="t" anchorCtr="0" compatLnSpc="1">
            <a:prstTxWarp prst="textNoShape">
              <a:avLst/>
            </a:prstTxWarp>
          </a:bodyPr>
          <a:lstStyle/>
          <a:p>
            <a:endParaRPr lang="en-CA" altLang="en-US"/>
          </a:p>
        </p:txBody>
      </p:sp>
    </p:spTree>
    <p:extLst>
      <p:ext uri="{BB962C8B-B14F-4D97-AF65-F5344CB8AC3E}">
        <p14:creationId xmlns:p14="http://schemas.microsoft.com/office/powerpoint/2010/main" val="34878462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ink Blank - Logo Righ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A7E160-31FD-C540-B0FF-DC1FB768641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2060" y="506439"/>
            <a:ext cx="1440161" cy="228497"/>
          </a:xfrm>
          <a:prstGeom prst="rect">
            <a:avLst/>
          </a:prstGeom>
        </p:spPr>
      </p:pic>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770600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sic Title with formal logo">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13D517-41DE-5D40-A368-5FB76062B40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chemeClr val="tx1"/>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ED037C"/>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pic>
        <p:nvPicPr>
          <p:cNvPr id="12" name="Picture 11">
            <a:extLst>
              <a:ext uri="{FF2B5EF4-FFF2-40B4-BE49-F238E27FC236}">
                <a16:creationId xmlns:a16="http://schemas.microsoft.com/office/drawing/2014/main" id="{4171D495-C219-A746-8610-2F0C9838351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726409" y="5651500"/>
            <a:ext cx="2842199" cy="757219"/>
          </a:xfrm>
          <a:prstGeom prst="rect">
            <a:avLst/>
          </a:prstGeom>
        </p:spPr>
      </p:pic>
    </p:spTree>
    <p:extLst>
      <p:ext uri="{BB962C8B-B14F-4D97-AF65-F5344CB8AC3E}">
        <p14:creationId xmlns:p14="http://schemas.microsoft.com/office/powerpoint/2010/main" val="1715123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pic>
        <p:nvPicPr>
          <p:cNvPr id="9" name="Picture 8">
            <a:extLst>
              <a:ext uri="{FF2B5EF4-FFF2-40B4-BE49-F238E27FC236}">
                <a16:creationId xmlns:a16="http://schemas.microsoft.com/office/drawing/2014/main" id="{37DDFF89-8F57-AE40-A965-8A5344176B7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84792" y="4542655"/>
            <a:ext cx="2938408" cy="2178820"/>
          </a:xfrm>
          <a:prstGeom prst="rect">
            <a:avLst/>
          </a:prstGeom>
        </p:spPr>
      </p:pic>
    </p:spTree>
    <p:extLst>
      <p:ext uri="{BB962C8B-B14F-4D97-AF65-F5344CB8AC3E}">
        <p14:creationId xmlns:p14="http://schemas.microsoft.com/office/powerpoint/2010/main" val="1586175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22859" y="210769"/>
            <a:ext cx="11346281" cy="46863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6" name="Holder 6"/>
          <p:cNvSpPr>
            <a:spLocks noGrp="1"/>
          </p:cNvSpPr>
          <p:nvPr>
            <p:ph type="sldNum" sz="quarter" idx="7"/>
          </p:nvPr>
        </p:nvSpPr>
        <p:spPr/>
        <p:txBody>
          <a:bodyPr lIns="0" tIns="0" rIns="0" bIns="0"/>
          <a:lstStyle>
            <a:lvl1pPr>
              <a:defRPr sz="900" b="0" i="0">
                <a:solidFill>
                  <a:srgbClr val="888888"/>
                </a:solidFill>
                <a:latin typeface="Arial MT"/>
                <a:cs typeface="Arial MT"/>
              </a:defRPr>
            </a:lvl1pPr>
          </a:lstStyle>
          <a:p>
            <a:pPr marL="38100">
              <a:lnSpc>
                <a:spcPct val="100000"/>
              </a:lnSpc>
              <a:spcBef>
                <a:spcPts val="65"/>
              </a:spcBef>
            </a:pPr>
            <a:fld id="{81D60167-4931-47E6-BA6A-407CBD079E47}" type="slidenum">
              <a:rPr spc="-5" dirty="0"/>
              <a:t>‹#›</a:t>
            </a:fld>
            <a:endParaRPr spc="-5" dirty="0"/>
          </a:p>
        </p:txBody>
      </p:sp>
    </p:spTree>
    <p:extLst>
      <p:ext uri="{BB962C8B-B14F-4D97-AF65-F5344CB8AC3E}">
        <p14:creationId xmlns:p14="http://schemas.microsoft.com/office/powerpoint/2010/main" val="1825044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4" name="Holder 4"/>
          <p:cNvSpPr>
            <a:spLocks noGrp="1"/>
          </p:cNvSpPr>
          <p:nvPr>
            <p:ph type="sldNum" sz="quarter" idx="7"/>
          </p:nvPr>
        </p:nvSpPr>
        <p:spPr/>
        <p:txBody>
          <a:bodyPr lIns="0" tIns="0" rIns="0" bIns="0"/>
          <a:lstStyle>
            <a:lvl1pPr>
              <a:defRPr sz="900" b="0" i="0">
                <a:solidFill>
                  <a:srgbClr val="888888"/>
                </a:solidFill>
                <a:latin typeface="Arial MT"/>
                <a:cs typeface="Arial MT"/>
              </a:defRPr>
            </a:lvl1pPr>
          </a:lstStyle>
          <a:p>
            <a:pPr marL="38100">
              <a:lnSpc>
                <a:spcPct val="100000"/>
              </a:lnSpc>
              <a:spcBef>
                <a:spcPts val="15"/>
              </a:spcBef>
            </a:pPr>
            <a:fld id="{81D60167-4931-47E6-BA6A-407CBD079E47}" type="slidenum">
              <a:rPr spc="-25" dirty="0"/>
              <a:t>‹#›</a:t>
            </a:fld>
            <a:endParaRPr spc="-25" dirty="0"/>
          </a:p>
        </p:txBody>
      </p:sp>
    </p:spTree>
    <p:extLst>
      <p:ext uri="{BB962C8B-B14F-4D97-AF65-F5344CB8AC3E}">
        <p14:creationId xmlns:p14="http://schemas.microsoft.com/office/powerpoint/2010/main" val="29520101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929292"/>
                </a:solidFill>
                <a:latin typeface="Arial"/>
                <a:cs typeface="Aria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7" name="Holder 7"/>
          <p:cNvSpPr>
            <a:spLocks noGrp="1"/>
          </p:cNvSpPr>
          <p:nvPr>
            <p:ph type="sldNum" sz="quarter" idx="7"/>
          </p:nvPr>
        </p:nvSpPr>
        <p:spPr/>
        <p:txBody>
          <a:bodyPr lIns="0" tIns="0" rIns="0" bIns="0"/>
          <a:lstStyle>
            <a:lvl1pPr>
              <a:defRPr sz="900" b="0" i="0">
                <a:solidFill>
                  <a:srgbClr val="888888"/>
                </a:solidFill>
                <a:latin typeface="Arial MT"/>
                <a:cs typeface="Arial MT"/>
              </a:defRPr>
            </a:lvl1pPr>
          </a:lstStyle>
          <a:p>
            <a:pPr marL="38100">
              <a:lnSpc>
                <a:spcPct val="100000"/>
              </a:lnSpc>
              <a:spcBef>
                <a:spcPts val="15"/>
              </a:spcBef>
            </a:pPr>
            <a:fld id="{81D60167-4931-47E6-BA6A-407CBD079E47}" type="slidenum">
              <a:rPr spc="-25" dirty="0"/>
              <a:t>‹#›</a:t>
            </a:fld>
            <a:endParaRPr spc="-25" dirty="0"/>
          </a:p>
        </p:txBody>
      </p:sp>
    </p:spTree>
    <p:extLst>
      <p:ext uri="{BB962C8B-B14F-4D97-AF65-F5344CB8AC3E}">
        <p14:creationId xmlns:p14="http://schemas.microsoft.com/office/powerpoint/2010/main" val="2919446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3021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929292"/>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2000" b="0" i="0">
                <a:solidFill>
                  <a:schemeClr val="tx1"/>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6" name="Holder 6"/>
          <p:cNvSpPr>
            <a:spLocks noGrp="1"/>
          </p:cNvSpPr>
          <p:nvPr>
            <p:ph type="sldNum" sz="quarter" idx="7"/>
          </p:nvPr>
        </p:nvSpPr>
        <p:spPr/>
        <p:txBody>
          <a:bodyPr lIns="0" tIns="0" rIns="0" bIns="0"/>
          <a:lstStyle>
            <a:lvl1pPr>
              <a:defRPr sz="900" b="0" i="0">
                <a:solidFill>
                  <a:srgbClr val="888888"/>
                </a:solidFill>
                <a:latin typeface="Arial MT"/>
                <a:cs typeface="Arial MT"/>
              </a:defRPr>
            </a:lvl1pPr>
          </a:lstStyle>
          <a:p>
            <a:pPr marL="38100">
              <a:lnSpc>
                <a:spcPct val="100000"/>
              </a:lnSpc>
              <a:spcBef>
                <a:spcPts val="15"/>
              </a:spcBef>
            </a:pPr>
            <a:fld id="{81D60167-4931-47E6-BA6A-407CBD079E47}" type="slidenum">
              <a:rPr spc="-25" dirty="0"/>
              <a:t>‹#›</a:t>
            </a:fld>
            <a:endParaRPr spc="-25" dirty="0"/>
          </a:p>
        </p:txBody>
      </p:sp>
    </p:spTree>
    <p:extLst>
      <p:ext uri="{BB962C8B-B14F-4D97-AF65-F5344CB8AC3E}">
        <p14:creationId xmlns:p14="http://schemas.microsoft.com/office/powerpoint/2010/main" val="33725530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Pink Top Bar - Logo Bottom Righ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C0562C7-A6C2-594B-86B1-EC3B8C2D7CF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15" name="Rectangle 14"/>
          <p:cNvSpPr/>
          <p:nvPr userDrawn="1"/>
        </p:nvSpPr>
        <p:spPr>
          <a:xfrm>
            <a:off x="0" y="0"/>
            <a:ext cx="12192000" cy="506016"/>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27760980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0320617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yan - Blank">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8" name="Picture 7">
            <a:extLst>
              <a:ext uri="{FF2B5EF4-FFF2-40B4-BE49-F238E27FC236}">
                <a16:creationId xmlns:a16="http://schemas.microsoft.com/office/drawing/2014/main" id="{3FEC20C1-EED5-9F44-9014-775D277A0C3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2060" y="506439"/>
            <a:ext cx="1440161" cy="228497"/>
          </a:xfrm>
          <a:prstGeom prst="rect">
            <a:avLst/>
          </a:prstGeom>
        </p:spPr>
      </p:pic>
      <p:sp>
        <p:nvSpPr>
          <p:cNvPr id="9" name="Rectangle 8">
            <a:extLst>
              <a:ext uri="{FF2B5EF4-FFF2-40B4-BE49-F238E27FC236}">
                <a16:creationId xmlns:a16="http://schemas.microsoft.com/office/drawing/2014/main" id="{3E5174B0-7AB5-F542-A5F8-596151682DE7}"/>
              </a:ext>
            </a:extLst>
          </p:cNvPr>
          <p:cNvSpPr/>
          <p:nvPr userDrawn="1"/>
        </p:nvSpPr>
        <p:spPr>
          <a:xfrm>
            <a:off x="10293069" y="6381328"/>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1999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nk Title Bar - Top Righ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0ED6BF8-7C6F-6F4F-967B-BD627575E35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5" name="Rectangle 14"/>
          <p:cNvSpPr/>
          <p:nvPr userDrawn="1"/>
        </p:nvSpPr>
        <p:spPr>
          <a:xfrm>
            <a:off x="0" y="838201"/>
            <a:ext cx="12192000" cy="533400"/>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30712085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yan Title Bar -  Logo Top Righ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D29DE60-3DCA-4247-9B9A-9CF7F29EAB2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5" name="Rectangle 14"/>
          <p:cNvSpPr/>
          <p:nvPr userDrawn="1"/>
        </p:nvSpPr>
        <p:spPr>
          <a:xfrm>
            <a:off x="0" y="838201"/>
            <a:ext cx="12192000" cy="533400"/>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solidFill>
                  <a:schemeClr val="tx1"/>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0" name="Rectangle 9">
            <a:extLst>
              <a:ext uri="{FF2B5EF4-FFF2-40B4-BE49-F238E27FC236}">
                <a16:creationId xmlns:a16="http://schemas.microsoft.com/office/drawing/2014/main" id="{E10D783E-D406-104A-8E62-287FB56CA2E9}"/>
              </a:ext>
            </a:extLst>
          </p:cNvPr>
          <p:cNvSpPr/>
          <p:nvPr userDrawn="1"/>
        </p:nvSpPr>
        <p:spPr>
          <a:xfrm>
            <a:off x="10293069" y="6381328"/>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54021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yan Title Bar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solidFill>
                  <a:schemeClr val="tx1"/>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3512996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yan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39597601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yan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62ED89-E857-F342-8101-D01552358E88}"/>
              </a:ext>
            </a:extLst>
          </p:cNvPr>
          <p:cNvSpPr/>
          <p:nvPr userDrawn="1"/>
        </p:nvSpPr>
        <p:spPr>
          <a:xfrm>
            <a:off x="10200456" y="6381328"/>
            <a:ext cx="1656184"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15893903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yan Blank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solidFill>
                  <a:srgbClr val="00C2E2"/>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9121320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yan Top Bar - Logo Bottom Right">
    <p:spTree>
      <p:nvGrpSpPr>
        <p:cNvPr id="1" name=""/>
        <p:cNvGrpSpPr/>
        <p:nvPr/>
      </p:nvGrpSpPr>
      <p:grpSpPr>
        <a:xfrm>
          <a:off x="0" y="0"/>
          <a:ext cx="0" cy="0"/>
          <a:chOff x="0" y="0"/>
          <a:chExt cx="0" cy="0"/>
        </a:xfrm>
      </p:grpSpPr>
      <p:sp>
        <p:nvSpPr>
          <p:cNvPr id="10" name="Rectangle 9"/>
          <p:cNvSpPr/>
          <p:nvPr userDrawn="1"/>
        </p:nvSpPr>
        <p:spPr>
          <a:xfrm>
            <a:off x="0" y="0"/>
            <a:ext cx="12192000" cy="506016"/>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7" name="Title 6"/>
          <p:cNvSpPr>
            <a:spLocks noGrp="1"/>
          </p:cNvSpPr>
          <p:nvPr>
            <p:ph type="title"/>
          </p:nvPr>
        </p:nvSpPr>
        <p:spPr>
          <a:xfrm>
            <a:off x="335360" y="5961784"/>
            <a:ext cx="11713301" cy="563563"/>
          </a:xfrm>
        </p:spPr>
        <p:txBody>
          <a:bodyPr anchor="b">
            <a:normAutofit/>
          </a:bodyPr>
          <a:lstStyle>
            <a:lvl1pPr algn="l">
              <a:defRPr sz="1200">
                <a:solidFill>
                  <a:schemeClr val="tx1"/>
                </a:solidFill>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32158771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yan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61E413C-54E0-0E47-9173-86A258A0A7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spTree>
    <p:extLst>
      <p:ext uri="{BB962C8B-B14F-4D97-AF65-F5344CB8AC3E}">
        <p14:creationId xmlns:p14="http://schemas.microsoft.com/office/powerpoint/2010/main" val="35973361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yan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FC9C2BC-0E48-6041-8B55-69563B3D233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00C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spTree>
    <p:extLst>
      <p:ext uri="{BB962C8B-B14F-4D97-AF65-F5344CB8AC3E}">
        <p14:creationId xmlns:p14="http://schemas.microsoft.com/office/powerpoint/2010/main" val="24876363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asic Cyan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79D93F3-E9DF-6A47-A3B6-27C4DC28D33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rgbClr val="00C2E2"/>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00C2E2"/>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22" name="Rectangle 21"/>
          <p:cNvSpPr/>
          <p:nvPr userDrawn="1"/>
        </p:nvSpPr>
        <p:spPr>
          <a:xfrm>
            <a:off x="8688288" y="5733256"/>
            <a:ext cx="2880320" cy="684665"/>
          </a:xfrm>
          <a:prstGeom prst="rect">
            <a:avLst/>
          </a:prstGeom>
          <a:blipFill dpi="0" rotWithShape="1">
            <a:blip r:embed="rId3">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en-US"/>
          </a:p>
        </p:txBody>
      </p:sp>
      <p:sp>
        <p:nvSpPr>
          <p:cNvPr id="3" name="Rectangle 2">
            <a:extLst>
              <a:ext uri="{FF2B5EF4-FFF2-40B4-BE49-F238E27FC236}">
                <a16:creationId xmlns:a16="http://schemas.microsoft.com/office/drawing/2014/main" id="{AFD61C1D-0A55-2249-AE5E-EBFB47DADBC4}"/>
              </a:ext>
            </a:extLst>
          </p:cNvPr>
          <p:cNvSpPr/>
          <p:nvPr userDrawn="1"/>
        </p:nvSpPr>
        <p:spPr>
          <a:xfrm>
            <a:off x="10200456" y="6417921"/>
            <a:ext cx="1872208" cy="4400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686423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l Blank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solidFill>
                  <a:srgbClr val="0AAD88"/>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8" name="Picture 7">
            <a:extLst>
              <a:ext uri="{FF2B5EF4-FFF2-40B4-BE49-F238E27FC236}">
                <a16:creationId xmlns:a16="http://schemas.microsoft.com/office/drawing/2014/main" id="{74684829-7E9C-F64F-9C1B-54FA176E0A8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2060" y="506439"/>
            <a:ext cx="1440161" cy="228497"/>
          </a:xfrm>
          <a:prstGeom prst="rect">
            <a:avLst/>
          </a:prstGeom>
        </p:spPr>
      </p:pic>
      <p:sp>
        <p:nvSpPr>
          <p:cNvPr id="9" name="Rectangle 8">
            <a:extLst>
              <a:ext uri="{FF2B5EF4-FFF2-40B4-BE49-F238E27FC236}">
                <a16:creationId xmlns:a16="http://schemas.microsoft.com/office/drawing/2014/main" id="{40DFE46C-76B7-0F41-A5F3-963324091D7F}"/>
              </a:ext>
            </a:extLst>
          </p:cNvPr>
          <p:cNvSpPr/>
          <p:nvPr userDrawn="1"/>
        </p:nvSpPr>
        <p:spPr>
          <a:xfrm>
            <a:off x="10293069" y="6381328"/>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2760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nk Title Bar - Logo Bottom Righ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8315FBE-0FCD-7A43-A51F-8D7A70A8E2E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15" name="Rectangle 14"/>
          <p:cNvSpPr/>
          <p:nvPr userDrawn="1"/>
        </p:nvSpPr>
        <p:spPr>
          <a:xfrm>
            <a:off x="0" y="838201"/>
            <a:ext cx="12192000" cy="533400"/>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33727305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al Title Bar -  Logo Top Righ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D32BE11-4D8F-1740-BE19-BE288FB716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5" name="Rectangle 14"/>
          <p:cNvSpPr/>
          <p:nvPr userDrawn="1"/>
        </p:nvSpPr>
        <p:spPr>
          <a:xfrm>
            <a:off x="0" y="838201"/>
            <a:ext cx="12192000" cy="533400"/>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solidFill>
                  <a:schemeClr val="tx1">
                    <a:lumMod val="85000"/>
                    <a:lumOff val="15000"/>
                  </a:schemeClr>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7" name="Rectangle 6">
            <a:extLst>
              <a:ext uri="{FF2B5EF4-FFF2-40B4-BE49-F238E27FC236}">
                <a16:creationId xmlns:a16="http://schemas.microsoft.com/office/drawing/2014/main" id="{338248FB-0E2E-BA44-BA49-725257B11DF0}"/>
              </a:ext>
            </a:extLst>
          </p:cNvPr>
          <p:cNvSpPr/>
          <p:nvPr userDrawn="1"/>
        </p:nvSpPr>
        <p:spPr>
          <a:xfrm>
            <a:off x="10293069" y="6381328"/>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07457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al Title Bar -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solidFill>
                  <a:schemeClr val="tx1">
                    <a:lumMod val="85000"/>
                    <a:lumOff val="15000"/>
                  </a:schemeClr>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20924610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al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4826421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al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62ED89-E857-F342-8101-D01552358E88}"/>
              </a:ext>
            </a:extLst>
          </p:cNvPr>
          <p:cNvSpPr/>
          <p:nvPr userDrawn="1"/>
        </p:nvSpPr>
        <p:spPr>
          <a:xfrm>
            <a:off x="10200456" y="6381328"/>
            <a:ext cx="1656184"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116709773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al Title No Bar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solidFill>
                  <a:srgbClr val="0AAD88"/>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38551213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al Top Bar -  Logo Bottom Right">
    <p:spTree>
      <p:nvGrpSpPr>
        <p:cNvPr id="1" name=""/>
        <p:cNvGrpSpPr/>
        <p:nvPr/>
      </p:nvGrpSpPr>
      <p:grpSpPr>
        <a:xfrm>
          <a:off x="0" y="0"/>
          <a:ext cx="0" cy="0"/>
          <a:chOff x="0" y="0"/>
          <a:chExt cx="0" cy="0"/>
        </a:xfrm>
      </p:grpSpPr>
      <p:sp>
        <p:nvSpPr>
          <p:cNvPr id="15" name="Rectangle 14"/>
          <p:cNvSpPr/>
          <p:nvPr userDrawn="1"/>
        </p:nvSpPr>
        <p:spPr>
          <a:xfrm>
            <a:off x="0" y="0"/>
            <a:ext cx="12192000" cy="506016"/>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2" name="Title 1"/>
          <p:cNvSpPr>
            <a:spLocks noGrp="1"/>
          </p:cNvSpPr>
          <p:nvPr>
            <p:ph type="title"/>
          </p:nvPr>
        </p:nvSpPr>
        <p:spPr>
          <a:xfrm>
            <a:off x="335360" y="5961487"/>
            <a:ext cx="9601067" cy="563563"/>
          </a:xfrm>
        </p:spPr>
        <p:txBody>
          <a:bodyPr>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40001544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al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2B606A2-C5BE-8347-AC2D-E16F02D330F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spTree>
    <p:extLst>
      <p:ext uri="{BB962C8B-B14F-4D97-AF65-F5344CB8AC3E}">
        <p14:creationId xmlns:p14="http://schemas.microsoft.com/office/powerpoint/2010/main" val="407665303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l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F74C05C-EDD5-DE4E-A665-68D9CD302ED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0AAD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spTree>
    <p:extLst>
      <p:ext uri="{BB962C8B-B14F-4D97-AF65-F5344CB8AC3E}">
        <p14:creationId xmlns:p14="http://schemas.microsoft.com/office/powerpoint/2010/main" val="102794639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al Title Basic with formal logo">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EB1F70B-7F65-7D47-95E6-F3E523AD0D7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rgbClr val="0AAD88"/>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0AAD88"/>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2" name="Rectangle 11">
            <a:extLst>
              <a:ext uri="{FF2B5EF4-FFF2-40B4-BE49-F238E27FC236}">
                <a16:creationId xmlns:a16="http://schemas.microsoft.com/office/drawing/2014/main" id="{719B4413-1374-5B4E-B988-72DF93ECD468}"/>
              </a:ext>
            </a:extLst>
          </p:cNvPr>
          <p:cNvSpPr/>
          <p:nvPr userDrawn="1"/>
        </p:nvSpPr>
        <p:spPr>
          <a:xfrm>
            <a:off x="8688288" y="5733256"/>
            <a:ext cx="2880320" cy="684665"/>
          </a:xfrm>
          <a:prstGeom prst="rect">
            <a:avLst/>
          </a:prstGeom>
          <a:blipFill dpi="0" rotWithShape="1">
            <a:blip r:embed="rId3">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en-US"/>
          </a:p>
        </p:txBody>
      </p:sp>
      <p:sp>
        <p:nvSpPr>
          <p:cNvPr id="13" name="Rectangle 12">
            <a:extLst>
              <a:ext uri="{FF2B5EF4-FFF2-40B4-BE49-F238E27FC236}">
                <a16:creationId xmlns:a16="http://schemas.microsoft.com/office/drawing/2014/main" id="{DE20C128-7ABB-1B44-A68F-ECCC4C7A0E18}"/>
              </a:ext>
            </a:extLst>
          </p:cNvPr>
          <p:cNvSpPr/>
          <p:nvPr userDrawn="1"/>
        </p:nvSpPr>
        <p:spPr>
          <a:xfrm>
            <a:off x="10200456" y="6417921"/>
            <a:ext cx="1872208" cy="4400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54074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ue Blank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45863" y="476672"/>
            <a:ext cx="1510777" cy="240425"/>
          </a:xfrm>
          <a:prstGeom prst="rect">
            <a:avLst/>
          </a:prstGeom>
        </p:spPr>
      </p:pic>
      <p:pic>
        <p:nvPicPr>
          <p:cNvPr id="9" name="Picture 8">
            <a:extLst>
              <a:ext uri="{FF2B5EF4-FFF2-40B4-BE49-F238E27FC236}">
                <a16:creationId xmlns:a16="http://schemas.microsoft.com/office/drawing/2014/main" id="{ED7ADDDE-045B-E44F-BDEA-08AE7E6AC42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93069" y="318420"/>
            <a:ext cx="1616364" cy="417686"/>
          </a:xfrm>
          <a:prstGeom prst="rect">
            <a:avLst/>
          </a:prstGeom>
          <a:solidFill>
            <a:schemeClr val="bg1"/>
          </a:solidFill>
        </p:spPr>
      </p:pic>
      <p:sp>
        <p:nvSpPr>
          <p:cNvPr id="14" name="Rectangle 13">
            <a:extLst>
              <a:ext uri="{FF2B5EF4-FFF2-40B4-BE49-F238E27FC236}">
                <a16:creationId xmlns:a16="http://schemas.microsoft.com/office/drawing/2014/main" id="{AA9C1ECB-7705-6B42-B534-5DF04A5F771B}"/>
              </a:ext>
            </a:extLst>
          </p:cNvPr>
          <p:cNvSpPr/>
          <p:nvPr userDrawn="1"/>
        </p:nvSpPr>
        <p:spPr>
          <a:xfrm>
            <a:off x="10345863" y="347241"/>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247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nk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5400940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ue Title Bar -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solidFill>
                  <a:schemeClr val="tx1"/>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1" name="Picture 10">
            <a:extLst>
              <a:ext uri="{FF2B5EF4-FFF2-40B4-BE49-F238E27FC236}">
                <a16:creationId xmlns:a16="http://schemas.microsoft.com/office/drawing/2014/main" id="{2FD90012-C036-0F41-B75F-09A3674CE13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3" name="Rectangle 12">
            <a:extLst>
              <a:ext uri="{FF2B5EF4-FFF2-40B4-BE49-F238E27FC236}">
                <a16:creationId xmlns:a16="http://schemas.microsoft.com/office/drawing/2014/main" id="{AD9EC9B9-43AC-CB49-8487-347669B75B16}"/>
              </a:ext>
            </a:extLst>
          </p:cNvPr>
          <p:cNvSpPr/>
          <p:nvPr userDrawn="1"/>
        </p:nvSpPr>
        <p:spPr>
          <a:xfrm>
            <a:off x="10293069" y="6381328"/>
            <a:ext cx="1616364" cy="360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026682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ue Title Bar - Logo Bottom Right 2">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7485572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ue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6149733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ue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62ED89-E857-F342-8101-D01552358E88}"/>
              </a:ext>
            </a:extLst>
          </p:cNvPr>
          <p:cNvSpPr/>
          <p:nvPr userDrawn="1"/>
        </p:nvSpPr>
        <p:spPr>
          <a:xfrm>
            <a:off x="10200456" y="6381328"/>
            <a:ext cx="1656184"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22062257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ue Title No Bar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59520594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ue Top Bar - Logo Bottom Right">
    <p:spTree>
      <p:nvGrpSpPr>
        <p:cNvPr id="1" name=""/>
        <p:cNvGrpSpPr/>
        <p:nvPr/>
      </p:nvGrpSpPr>
      <p:grpSpPr>
        <a:xfrm>
          <a:off x="0" y="0"/>
          <a:ext cx="0" cy="0"/>
          <a:chOff x="0" y="0"/>
          <a:chExt cx="0" cy="0"/>
        </a:xfrm>
      </p:grpSpPr>
      <p:sp>
        <p:nvSpPr>
          <p:cNvPr id="10" name="Rectangle 9"/>
          <p:cNvSpPr/>
          <p:nvPr userDrawn="1"/>
        </p:nvSpPr>
        <p:spPr>
          <a:xfrm>
            <a:off x="0" y="0"/>
            <a:ext cx="12192000" cy="506016"/>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7" name="Title 6"/>
          <p:cNvSpPr>
            <a:spLocks noGrp="1"/>
          </p:cNvSpPr>
          <p:nvPr>
            <p:ph type="title"/>
          </p:nvPr>
        </p:nvSpPr>
        <p:spPr>
          <a:xfrm>
            <a:off x="335360" y="5961784"/>
            <a:ext cx="11713301" cy="563563"/>
          </a:xfrm>
        </p:spPr>
        <p:txBody>
          <a:bodyPr anchor="b">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210907503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50FE744-3BC4-0C41-A71D-DB17FDE4A6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spTree>
    <p:extLst>
      <p:ext uri="{BB962C8B-B14F-4D97-AF65-F5344CB8AC3E}">
        <p14:creationId xmlns:p14="http://schemas.microsoft.com/office/powerpoint/2010/main" val="180655309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EF07A5D-A511-024A-BFBF-792F92A4D92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398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spTree>
    <p:extLst>
      <p:ext uri="{BB962C8B-B14F-4D97-AF65-F5344CB8AC3E}">
        <p14:creationId xmlns:p14="http://schemas.microsoft.com/office/powerpoint/2010/main" val="16416689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Title Blank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E40A3BE-0884-9A40-9729-B4511D39048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rgbClr val="3989C9"/>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3989C9"/>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22" name="Rectangle 21"/>
          <p:cNvSpPr/>
          <p:nvPr userDrawn="1"/>
        </p:nvSpPr>
        <p:spPr>
          <a:xfrm>
            <a:off x="8688288" y="5733256"/>
            <a:ext cx="2880320" cy="684665"/>
          </a:xfrm>
          <a:prstGeom prst="rect">
            <a:avLst/>
          </a:prstGeom>
          <a:blipFill dpi="0" rotWithShape="1">
            <a:blip r:embed="rId3">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en-US"/>
          </a:p>
        </p:txBody>
      </p:sp>
      <p:sp>
        <p:nvSpPr>
          <p:cNvPr id="3" name="Rectangle 2">
            <a:extLst>
              <a:ext uri="{FF2B5EF4-FFF2-40B4-BE49-F238E27FC236}">
                <a16:creationId xmlns:a16="http://schemas.microsoft.com/office/drawing/2014/main" id="{EFA79E1E-4059-6D4C-B2DA-D243E675219E}"/>
              </a:ext>
            </a:extLst>
          </p:cNvPr>
          <p:cNvSpPr/>
          <p:nvPr userDrawn="1"/>
        </p:nvSpPr>
        <p:spPr>
          <a:xfrm>
            <a:off x="10200456" y="6417921"/>
            <a:ext cx="1728192" cy="323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766198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Orange Blank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4252289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nk Half Vertic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325043713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Orange Title Bar -  Logo Top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7" name="Rectangle 6">
            <a:extLst>
              <a:ext uri="{FF2B5EF4-FFF2-40B4-BE49-F238E27FC236}">
                <a16:creationId xmlns:a16="http://schemas.microsoft.com/office/drawing/2014/main" id="{61CC098A-9E4A-0E46-9529-FEABB0D27F62}"/>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58CCDB9-4EA1-EB48-A095-88664431E2B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Tree>
    <p:extLst>
      <p:ext uri="{BB962C8B-B14F-4D97-AF65-F5344CB8AC3E}">
        <p14:creationId xmlns:p14="http://schemas.microsoft.com/office/powerpoint/2010/main" val="7506141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Orange Title Bar -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31029518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Orange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310726821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Orange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62ED89-E857-F342-8101-D01552358E88}"/>
              </a:ext>
            </a:extLst>
          </p:cNvPr>
          <p:cNvSpPr/>
          <p:nvPr userDrawn="1"/>
        </p:nvSpPr>
        <p:spPr>
          <a:xfrm>
            <a:off x="10200456" y="6381328"/>
            <a:ext cx="1656184"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15272211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range Title No Bar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278366131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Orange Top Bar - Logo Bottom Right">
    <p:spTree>
      <p:nvGrpSpPr>
        <p:cNvPr id="1" name=""/>
        <p:cNvGrpSpPr/>
        <p:nvPr/>
      </p:nvGrpSpPr>
      <p:grpSpPr>
        <a:xfrm>
          <a:off x="0" y="0"/>
          <a:ext cx="0" cy="0"/>
          <a:chOff x="0" y="0"/>
          <a:chExt cx="0" cy="0"/>
        </a:xfrm>
      </p:grpSpPr>
      <p:sp>
        <p:nvSpPr>
          <p:cNvPr id="15" name="Rectangle 14"/>
          <p:cNvSpPr/>
          <p:nvPr userDrawn="1"/>
        </p:nvSpPr>
        <p:spPr>
          <a:xfrm>
            <a:off x="0" y="0"/>
            <a:ext cx="12192000" cy="506016"/>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2" name="Title 1"/>
          <p:cNvSpPr>
            <a:spLocks noGrp="1"/>
          </p:cNvSpPr>
          <p:nvPr>
            <p:ph type="title"/>
          </p:nvPr>
        </p:nvSpPr>
        <p:spPr>
          <a:xfrm>
            <a:off x="335360" y="5961487"/>
            <a:ext cx="9601067" cy="563563"/>
          </a:xfrm>
        </p:spPr>
        <p:txBody>
          <a:bodyPr>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317929197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range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0D5F9C7-9FF4-F941-8C81-F3197D2D035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spTree>
    <p:extLst>
      <p:ext uri="{BB962C8B-B14F-4D97-AF65-F5344CB8AC3E}">
        <p14:creationId xmlns:p14="http://schemas.microsoft.com/office/powerpoint/2010/main" val="64904244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Orange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D3160C0-A6C3-6145-BC13-2FF2038ECF0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FCA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spTree>
    <p:extLst>
      <p:ext uri="{BB962C8B-B14F-4D97-AF65-F5344CB8AC3E}">
        <p14:creationId xmlns:p14="http://schemas.microsoft.com/office/powerpoint/2010/main" val="272443552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Orange Title Blank with Formal logo">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9528109-03A2-E64F-967C-36BC1EFB1F4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rgbClr val="FCAF17"/>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FCAF17"/>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2" name="Rectangle 11">
            <a:extLst>
              <a:ext uri="{FF2B5EF4-FFF2-40B4-BE49-F238E27FC236}">
                <a16:creationId xmlns:a16="http://schemas.microsoft.com/office/drawing/2014/main" id="{C1DE75FC-B753-5945-B1F8-09D61C52AB2C}"/>
              </a:ext>
            </a:extLst>
          </p:cNvPr>
          <p:cNvSpPr/>
          <p:nvPr userDrawn="1"/>
        </p:nvSpPr>
        <p:spPr>
          <a:xfrm>
            <a:off x="8688288" y="5733256"/>
            <a:ext cx="2880320" cy="684665"/>
          </a:xfrm>
          <a:prstGeom prst="rect">
            <a:avLst/>
          </a:prstGeom>
          <a:blipFill dpi="0" rotWithShape="1">
            <a:blip r:embed="rId3">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en-US"/>
          </a:p>
        </p:txBody>
      </p:sp>
      <p:sp>
        <p:nvSpPr>
          <p:cNvPr id="9" name="Rectangle 8">
            <a:extLst>
              <a:ext uri="{FF2B5EF4-FFF2-40B4-BE49-F238E27FC236}">
                <a16:creationId xmlns:a16="http://schemas.microsoft.com/office/drawing/2014/main" id="{27F8600E-CCBB-3648-941C-B98583C319F9}"/>
              </a:ext>
            </a:extLst>
          </p:cNvPr>
          <p:cNvSpPr/>
          <p:nvPr userDrawn="1"/>
        </p:nvSpPr>
        <p:spPr>
          <a:xfrm>
            <a:off x="10200456" y="6417921"/>
            <a:ext cx="1728192" cy="323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818899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Grey Blank with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752091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nk Basic - Logo Bottom Righ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B9783AF-9CA9-F643-9710-CDABBD628CA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2" name="Title 1"/>
          <p:cNvSpPr>
            <a:spLocks noGrp="1"/>
          </p:cNvSpPr>
          <p:nvPr>
            <p:ph type="ctrTitle"/>
          </p:nvPr>
        </p:nvSpPr>
        <p:spPr>
          <a:xfrm>
            <a:off x="335361" y="274638"/>
            <a:ext cx="9601067" cy="563564"/>
          </a:xfrm>
        </p:spPr>
        <p:txBody>
          <a:bodyPr>
            <a:normAutofit/>
          </a:bodyPr>
          <a:lstStyle>
            <a:lvl1pPr>
              <a:defRPr sz="2400">
                <a:solidFill>
                  <a:srgbClr val="ED037C"/>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78369800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Grey Blank - Logo Top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72335456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Grey Title Bar - Logo Top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1" name="Picture 10">
            <a:extLst>
              <a:ext uri="{FF2B5EF4-FFF2-40B4-BE49-F238E27FC236}">
                <a16:creationId xmlns:a16="http://schemas.microsoft.com/office/drawing/2014/main" id="{E7A9C6CD-C211-CD45-AF14-B91B0C3675C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3" name="Rectangle 12">
            <a:extLst>
              <a:ext uri="{FF2B5EF4-FFF2-40B4-BE49-F238E27FC236}">
                <a16:creationId xmlns:a16="http://schemas.microsoft.com/office/drawing/2014/main" id="{8A5C0DB1-217D-D84F-BCFF-D85D9250277D}"/>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93656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Grey Title Bar -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0" name="Picture 9">
            <a:extLst>
              <a:ext uri="{FF2B5EF4-FFF2-40B4-BE49-F238E27FC236}">
                <a16:creationId xmlns:a16="http://schemas.microsoft.com/office/drawing/2014/main" id="{E2AFE199-E756-F240-9DD5-700C15C111B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Tree>
    <p:extLst>
      <p:ext uri="{BB962C8B-B14F-4D97-AF65-F5344CB8AC3E}">
        <p14:creationId xmlns:p14="http://schemas.microsoft.com/office/powerpoint/2010/main" val="42764142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Grey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402201585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Grey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62ED89-E857-F342-8101-D01552358E88}"/>
              </a:ext>
            </a:extLst>
          </p:cNvPr>
          <p:cNvSpPr/>
          <p:nvPr userDrawn="1"/>
        </p:nvSpPr>
        <p:spPr>
          <a:xfrm>
            <a:off x="10200456" y="6381328"/>
            <a:ext cx="1656184"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42749053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Grety Title No Bar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8764816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Grey Top Bar - Logo Bottom Right">
    <p:spTree>
      <p:nvGrpSpPr>
        <p:cNvPr id="1" name=""/>
        <p:cNvGrpSpPr/>
        <p:nvPr/>
      </p:nvGrpSpPr>
      <p:grpSpPr>
        <a:xfrm>
          <a:off x="0" y="0"/>
          <a:ext cx="0" cy="0"/>
          <a:chOff x="0" y="0"/>
          <a:chExt cx="0" cy="0"/>
        </a:xfrm>
      </p:grpSpPr>
      <p:sp>
        <p:nvSpPr>
          <p:cNvPr id="15" name="Rectangle 14"/>
          <p:cNvSpPr/>
          <p:nvPr userDrawn="1"/>
        </p:nvSpPr>
        <p:spPr>
          <a:xfrm>
            <a:off x="0" y="0"/>
            <a:ext cx="12192000" cy="506016"/>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2" name="Title 1"/>
          <p:cNvSpPr>
            <a:spLocks noGrp="1"/>
          </p:cNvSpPr>
          <p:nvPr>
            <p:ph type="title"/>
          </p:nvPr>
        </p:nvSpPr>
        <p:spPr>
          <a:xfrm>
            <a:off x="335360" y="5961487"/>
            <a:ext cx="9601067" cy="563563"/>
          </a:xfrm>
        </p:spPr>
        <p:txBody>
          <a:bodyPr>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232955956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Grey Title with Formal Log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D85D5B3-F476-1948-B9C5-A6FAFD8D81B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spTree>
    <p:extLst>
      <p:ext uri="{BB962C8B-B14F-4D97-AF65-F5344CB8AC3E}">
        <p14:creationId xmlns:p14="http://schemas.microsoft.com/office/powerpoint/2010/main" val="249910576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Grey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A19CBFF-5DA8-C341-A194-572FB5991EB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spTree>
    <p:extLst>
      <p:ext uri="{BB962C8B-B14F-4D97-AF65-F5344CB8AC3E}">
        <p14:creationId xmlns:p14="http://schemas.microsoft.com/office/powerpoint/2010/main" val="42519467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Grety Title Blank with Formal Logo">
    <p:spTree>
      <p:nvGrpSpPr>
        <p:cNvPr id="1" name=""/>
        <p:cNvGrpSpPr/>
        <p:nvPr/>
      </p:nvGrpSpPr>
      <p:grpSpPr>
        <a:xfrm>
          <a:off x="0" y="0"/>
          <a:ext cx="0" cy="0"/>
          <a:chOff x="0" y="0"/>
          <a:chExt cx="0" cy="0"/>
        </a:xfrm>
      </p:grpSpPr>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rgbClr val="929292"/>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929292"/>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22" name="Rectangle 21"/>
          <p:cNvSpPr/>
          <p:nvPr userDrawn="1"/>
        </p:nvSpPr>
        <p:spPr>
          <a:xfrm>
            <a:off x="8688288" y="5733256"/>
            <a:ext cx="2880320" cy="684665"/>
          </a:xfrm>
          <a:prstGeom prst="rect">
            <a:avLst/>
          </a:prstGeom>
          <a:blipFill dpi="0" rotWithShape="1">
            <a:blip r:embed="rId2">
              <a:alphaModFix amt="9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en-US"/>
          </a:p>
        </p:txBody>
      </p:sp>
      <p:pic>
        <p:nvPicPr>
          <p:cNvPr id="9" name="Picture 8">
            <a:extLst>
              <a:ext uri="{FF2B5EF4-FFF2-40B4-BE49-F238E27FC236}">
                <a16:creationId xmlns:a16="http://schemas.microsoft.com/office/drawing/2014/main" id="{7AB46D33-AEE0-4B44-96C5-9DF44DA9F4C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12" name="Rectangle 11">
            <a:extLst>
              <a:ext uri="{FF2B5EF4-FFF2-40B4-BE49-F238E27FC236}">
                <a16:creationId xmlns:a16="http://schemas.microsoft.com/office/drawing/2014/main" id="{DFBFAEFA-7989-2D4E-B407-C70594E59033}"/>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0925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nk Top Bar - Logo Bottom Righ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C0562C7-A6C2-594B-86B1-EC3B8C2D7CF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15" name="Rectangle 14"/>
          <p:cNvSpPr/>
          <p:nvPr userDrawn="1"/>
        </p:nvSpPr>
        <p:spPr>
          <a:xfrm>
            <a:off x="0" y="0"/>
            <a:ext cx="12192000" cy="506016"/>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2" name="Title 1"/>
          <p:cNvSpPr>
            <a:spLocks noGrp="1"/>
          </p:cNvSpPr>
          <p:nvPr>
            <p:ph type="title"/>
          </p:nvPr>
        </p:nvSpPr>
        <p:spPr>
          <a:xfrm>
            <a:off x="335360" y="5961487"/>
            <a:ext cx="9601067" cy="563563"/>
          </a:xfrm>
        </p:spPr>
        <p:txBody>
          <a:bodyPr>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342318122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Gold Blank - Logo Top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chor="b"/>
          <a:lstStyle>
            <a:lvl1pPr>
              <a:defRPr>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0" name="Picture 9">
            <a:extLst>
              <a:ext uri="{FF2B5EF4-FFF2-40B4-BE49-F238E27FC236}">
                <a16:creationId xmlns:a16="http://schemas.microsoft.com/office/drawing/2014/main" id="{E69EBD09-9E6C-EA45-8A15-D292326849C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54153"/>
            <a:ext cx="1440161" cy="228497"/>
          </a:xfrm>
          <a:prstGeom prst="rect">
            <a:avLst/>
          </a:prstGeom>
        </p:spPr>
      </p:pic>
      <p:sp>
        <p:nvSpPr>
          <p:cNvPr id="11" name="Rectangle 10">
            <a:extLst>
              <a:ext uri="{FF2B5EF4-FFF2-40B4-BE49-F238E27FC236}">
                <a16:creationId xmlns:a16="http://schemas.microsoft.com/office/drawing/2014/main" id="{D4B6B18B-AB28-AA4D-83BD-446B5D203650}"/>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710111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Gold Title Bar - Logo Top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pic>
        <p:nvPicPr>
          <p:cNvPr id="11" name="Picture 10">
            <a:extLst>
              <a:ext uri="{FF2B5EF4-FFF2-40B4-BE49-F238E27FC236}">
                <a16:creationId xmlns:a16="http://schemas.microsoft.com/office/drawing/2014/main" id="{C0C5FD76-5D1E-DD46-92C4-84879FCD4AF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1170" y="413014"/>
            <a:ext cx="1440161" cy="228497"/>
          </a:xfrm>
          <a:prstGeom prst="rect">
            <a:avLst/>
          </a:prstGeom>
        </p:spPr>
      </p:pic>
      <p:sp>
        <p:nvSpPr>
          <p:cNvPr id="13" name="Rectangle 12">
            <a:extLst>
              <a:ext uri="{FF2B5EF4-FFF2-40B4-BE49-F238E27FC236}">
                <a16:creationId xmlns:a16="http://schemas.microsoft.com/office/drawing/2014/main" id="{8AD2CD78-9605-124A-BD79-E9E50314E2B9}"/>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886719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Gold Title Bar - Logo Bottom Right">
    <p:spTree>
      <p:nvGrpSpPr>
        <p:cNvPr id="1" name=""/>
        <p:cNvGrpSpPr/>
        <p:nvPr/>
      </p:nvGrpSpPr>
      <p:grpSpPr>
        <a:xfrm>
          <a:off x="0" y="0"/>
          <a:ext cx="0" cy="0"/>
          <a:chOff x="0" y="0"/>
          <a:chExt cx="0" cy="0"/>
        </a:xfrm>
      </p:grpSpPr>
      <p:sp>
        <p:nvSpPr>
          <p:cNvPr id="15" name="Rectangle 14"/>
          <p:cNvSpPr/>
          <p:nvPr userDrawn="1"/>
        </p:nvSpPr>
        <p:spPr>
          <a:xfrm>
            <a:off x="0" y="838201"/>
            <a:ext cx="12192000" cy="533400"/>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274638"/>
            <a:ext cx="9601067" cy="563564"/>
          </a:xfrm>
        </p:spPr>
        <p:txBody>
          <a:bodyPr anchor="ctr">
            <a:normAutofit/>
          </a:bodyPr>
          <a:lstStyle>
            <a:lvl1pPr>
              <a:defRPr sz="2400">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6712"/>
            <a:ext cx="9601067" cy="533400"/>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276662799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Gold Half Horizontal">
    <p:spTree>
      <p:nvGrpSpPr>
        <p:cNvPr id="1" name=""/>
        <p:cNvGrpSpPr/>
        <p:nvPr/>
      </p:nvGrpSpPr>
      <p:grpSpPr>
        <a:xfrm>
          <a:off x="0" y="0"/>
          <a:ext cx="0" cy="0"/>
          <a:chOff x="0" y="0"/>
          <a:chExt cx="0" cy="0"/>
        </a:xfrm>
      </p:grpSpPr>
      <p:sp>
        <p:nvSpPr>
          <p:cNvPr id="12" name="Content Placeholder 2"/>
          <p:cNvSpPr>
            <a:spLocks noGrp="1"/>
          </p:cNvSpPr>
          <p:nvPr>
            <p:ph idx="14"/>
          </p:nvPr>
        </p:nvSpPr>
        <p:spPr>
          <a:xfrm>
            <a:off x="0" y="0"/>
            <a:ext cx="12192000" cy="321297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3212976"/>
            <a:ext cx="12192000" cy="3645024"/>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3717032"/>
            <a:ext cx="9601067"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4279106"/>
            <a:ext cx="9601067" cy="533400"/>
          </a:xfrm>
        </p:spPr>
        <p:txBody>
          <a:bodyPr anchor="ctr">
            <a:normAutofit/>
          </a:bodyPr>
          <a:lstStyle>
            <a:lvl1pPr marL="0" indent="0" algn="l">
              <a:buNone/>
              <a:defRPr sz="1800" b="1">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97142764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Gold Half Vertic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7BBE12-5279-134C-8C5C-B521F5578401}"/>
              </a:ext>
            </a:extLst>
          </p:cNvPr>
          <p:cNvSpPr/>
          <p:nvPr userDrawn="1"/>
        </p:nvSpPr>
        <p:spPr>
          <a:xfrm>
            <a:off x="10272464" y="6309320"/>
            <a:ext cx="1584175"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p:cNvSpPr>
            <a:spLocks noGrp="1"/>
          </p:cNvSpPr>
          <p:nvPr>
            <p:ph idx="14"/>
          </p:nvPr>
        </p:nvSpPr>
        <p:spPr>
          <a:xfrm>
            <a:off x="6096000" y="0"/>
            <a:ext cx="6096000" cy="6858000"/>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15" name="Rectangle 14"/>
          <p:cNvSpPr/>
          <p:nvPr userDrawn="1"/>
        </p:nvSpPr>
        <p:spPr>
          <a:xfrm>
            <a:off x="0" y="0"/>
            <a:ext cx="6096000" cy="6858000"/>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335361" y="1124744"/>
            <a:ext cx="5256583" cy="563564"/>
          </a:xfrm>
        </p:spPr>
        <p:txBody>
          <a:bodyPr anchor="ctr">
            <a:noAutofit/>
          </a:bodyPr>
          <a:lstStyle>
            <a:lvl1pPr>
              <a:defRPr sz="5000">
                <a:solidFill>
                  <a:schemeClr val="bg1"/>
                </a:solidFill>
                <a:latin typeface="Arial" panose="020B0604020202020204" pitchFamily="34" charset="0"/>
                <a:cs typeface="Arial" panose="020B0604020202020204" pitchFamily="34" charset="0"/>
              </a:defRPr>
            </a:lvl1pPr>
          </a:lstStyle>
          <a:p>
            <a:endParaRPr lang="en-US" dirty="0"/>
          </a:p>
        </p:txBody>
      </p:sp>
      <p:sp>
        <p:nvSpPr>
          <p:cNvPr id="3" name="Subtitle 2"/>
          <p:cNvSpPr>
            <a:spLocks noGrp="1"/>
          </p:cNvSpPr>
          <p:nvPr>
            <p:ph type="subTitle" idx="1"/>
          </p:nvPr>
        </p:nvSpPr>
        <p:spPr>
          <a:xfrm>
            <a:off x="335361" y="1844824"/>
            <a:ext cx="5256583" cy="533400"/>
          </a:xfrm>
        </p:spPr>
        <p:txBody>
          <a:bodyPr anchor="ctr">
            <a:normAutofit/>
          </a:bodyPr>
          <a:lstStyle>
            <a:lvl1pPr marL="0" indent="0" algn="l">
              <a:buNone/>
              <a:defRPr sz="1800" b="1">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277437898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Gold Title No Bar - Logo Bottom Right">
    <p:spTree>
      <p:nvGrpSpPr>
        <p:cNvPr id="1" name=""/>
        <p:cNvGrpSpPr/>
        <p:nvPr/>
      </p:nvGrpSpPr>
      <p:grpSpPr>
        <a:xfrm>
          <a:off x="0" y="0"/>
          <a:ext cx="0" cy="0"/>
          <a:chOff x="0" y="0"/>
          <a:chExt cx="0" cy="0"/>
        </a:xfrm>
      </p:grpSpPr>
      <p:sp>
        <p:nvSpPr>
          <p:cNvPr id="2" name="Title 1"/>
          <p:cNvSpPr>
            <a:spLocks noGrp="1"/>
          </p:cNvSpPr>
          <p:nvPr>
            <p:ph type="ctrTitle"/>
          </p:nvPr>
        </p:nvSpPr>
        <p:spPr>
          <a:xfrm>
            <a:off x="335361" y="274638"/>
            <a:ext cx="9601067" cy="563564"/>
          </a:xfrm>
        </p:spPr>
        <p:txBody>
          <a:bodyPr>
            <a:normAutofit/>
          </a:bodyPr>
          <a:lstStyle>
            <a:lvl1pPr>
              <a:defRPr sz="2400">
                <a:solidFill>
                  <a:srgbClr val="EACC1B"/>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838201"/>
            <a:ext cx="9601067" cy="533400"/>
          </a:xfrm>
        </p:spPr>
        <p:txBody>
          <a:bodyPr anchor="t">
            <a:normAutofit/>
          </a:bodyPr>
          <a:lstStyle>
            <a:lvl1pPr marL="0" indent="0" algn="l">
              <a:buNone/>
              <a:defRPr sz="1800" b="0">
                <a:solidFill>
                  <a:schemeClr val="bg1">
                    <a:lumMod val="6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0" y="1484784"/>
            <a:ext cx="11516853" cy="4752528"/>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Tree>
    <p:extLst>
      <p:ext uri="{BB962C8B-B14F-4D97-AF65-F5344CB8AC3E}">
        <p14:creationId xmlns:p14="http://schemas.microsoft.com/office/powerpoint/2010/main" val="19318654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Gold Top Bar - Logo Bottom Right">
    <p:spTree>
      <p:nvGrpSpPr>
        <p:cNvPr id="1" name=""/>
        <p:cNvGrpSpPr/>
        <p:nvPr/>
      </p:nvGrpSpPr>
      <p:grpSpPr>
        <a:xfrm>
          <a:off x="0" y="0"/>
          <a:ext cx="0" cy="0"/>
          <a:chOff x="0" y="0"/>
          <a:chExt cx="0" cy="0"/>
        </a:xfrm>
      </p:grpSpPr>
      <p:sp>
        <p:nvSpPr>
          <p:cNvPr id="15" name="Rectangle 14"/>
          <p:cNvSpPr/>
          <p:nvPr userDrawn="1"/>
        </p:nvSpPr>
        <p:spPr>
          <a:xfrm>
            <a:off x="0" y="0"/>
            <a:ext cx="12192000" cy="506016"/>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dirty="0">
              <a:latin typeface="Arial" panose="020B0604020202020204" pitchFamily="34" charset="0"/>
              <a:cs typeface="Arial" panose="020B0604020202020204" pitchFamily="34" charset="0"/>
            </a:endParaRP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a:p>
        </p:txBody>
      </p:sp>
      <p:sp>
        <p:nvSpPr>
          <p:cNvPr id="3" name="Subtitle 2"/>
          <p:cNvSpPr>
            <a:spLocks noGrp="1"/>
          </p:cNvSpPr>
          <p:nvPr>
            <p:ph type="subTitle" idx="1"/>
          </p:nvPr>
        </p:nvSpPr>
        <p:spPr>
          <a:xfrm>
            <a:off x="335361" y="-27384"/>
            <a:ext cx="9601067" cy="506016"/>
          </a:xfrm>
        </p:spPr>
        <p:txBody>
          <a:bodyPr anchor="ctr">
            <a:normAutofit/>
          </a:bodyPr>
          <a:lstStyle>
            <a:lvl1pPr marL="0" indent="0" algn="l">
              <a:buNone/>
              <a:defRPr sz="1800" b="1">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
        <p:nvSpPr>
          <p:cNvPr id="12" name="Content Placeholder 2"/>
          <p:cNvSpPr>
            <a:spLocks noGrp="1"/>
          </p:cNvSpPr>
          <p:nvPr>
            <p:ph idx="14"/>
          </p:nvPr>
        </p:nvSpPr>
        <p:spPr>
          <a:xfrm>
            <a:off x="335361" y="620688"/>
            <a:ext cx="11617291" cy="5904656"/>
          </a:xfrm>
        </p:spPr>
        <p:txBody>
          <a:bodyPr/>
          <a:lstStyle>
            <a:lvl1pPr>
              <a:defRPr>
                <a:latin typeface="Arial" panose="020B0604020202020204" pitchFamily="34" charset="0"/>
                <a:cs typeface="Arial" panose="020B0604020202020204" pitchFamily="34" charset="0"/>
              </a:defRPr>
            </a:lvl1pPr>
          </a:lstStyle>
          <a:p>
            <a:pPr lvl="0"/>
            <a:endParaRPr lang="en-US" dirty="0"/>
          </a:p>
        </p:txBody>
      </p:sp>
      <p:sp>
        <p:nvSpPr>
          <p:cNvPr id="2" name="Title 1"/>
          <p:cNvSpPr>
            <a:spLocks noGrp="1"/>
          </p:cNvSpPr>
          <p:nvPr>
            <p:ph type="title"/>
          </p:nvPr>
        </p:nvSpPr>
        <p:spPr>
          <a:xfrm>
            <a:off x="335360" y="5961487"/>
            <a:ext cx="9601067" cy="563563"/>
          </a:xfrm>
        </p:spPr>
        <p:txBody>
          <a:bodyPr>
            <a:normAutofit/>
          </a:bodyPr>
          <a:lstStyle>
            <a:lvl1pPr algn="l">
              <a:defRPr sz="1200">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72220158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Gold Title with Formal Logo">
    <p:spTree>
      <p:nvGrpSpPr>
        <p:cNvPr id="1" name=""/>
        <p:cNvGrpSpPr/>
        <p:nvPr/>
      </p:nvGrpSpPr>
      <p:grpSpPr>
        <a:xfrm>
          <a:off x="0" y="0"/>
          <a:ext cx="0" cy="0"/>
          <a:chOff x="0" y="0"/>
          <a:chExt cx="0" cy="0"/>
        </a:xfrm>
      </p:grpSpPr>
      <p:sp>
        <p:nvSpPr>
          <p:cNvPr id="9" name="Rectangle 8"/>
          <p:cNvSpPr/>
          <p:nvPr userDrawn="1"/>
        </p:nvSpPr>
        <p:spPr>
          <a:xfrm>
            <a:off x="0" y="2348880"/>
            <a:ext cx="12192000" cy="4509120"/>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tx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pic>
        <p:nvPicPr>
          <p:cNvPr id="12" name="Picture 11">
            <a:extLst>
              <a:ext uri="{FF2B5EF4-FFF2-40B4-BE49-F238E27FC236}">
                <a16:creationId xmlns:a16="http://schemas.microsoft.com/office/drawing/2014/main" id="{C9A26479-5203-0C49-B7D7-8080A14B660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Tree>
    <p:extLst>
      <p:ext uri="{BB962C8B-B14F-4D97-AF65-F5344CB8AC3E}">
        <p14:creationId xmlns:p14="http://schemas.microsoft.com/office/powerpoint/2010/main" val="56219676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Gold Title with HWIC">
    <p:spTree>
      <p:nvGrpSpPr>
        <p:cNvPr id="1" name=""/>
        <p:cNvGrpSpPr/>
        <p:nvPr/>
      </p:nvGrpSpPr>
      <p:grpSpPr>
        <a:xfrm>
          <a:off x="0" y="0"/>
          <a:ext cx="0" cy="0"/>
          <a:chOff x="0" y="0"/>
          <a:chExt cx="0" cy="0"/>
        </a:xfrm>
      </p:grpSpPr>
      <p:sp>
        <p:nvSpPr>
          <p:cNvPr id="9" name="Rectangle 8"/>
          <p:cNvSpPr/>
          <p:nvPr userDrawn="1"/>
        </p:nvSpPr>
        <p:spPr>
          <a:xfrm>
            <a:off x="0" y="2348880"/>
            <a:ext cx="12192000" cy="4509120"/>
          </a:xfrm>
          <a:prstGeom prst="rect">
            <a:avLst/>
          </a:prstGeom>
          <a:solidFill>
            <a:srgbClr val="EAC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tx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16876" y="4581128"/>
            <a:ext cx="2938408" cy="2178820"/>
          </a:xfrm>
          <a:prstGeom prst="rect">
            <a:avLst/>
          </a:prstGeom>
        </p:spPr>
      </p:pic>
      <p:pic>
        <p:nvPicPr>
          <p:cNvPr id="11" name="Picture 10">
            <a:extLst>
              <a:ext uri="{FF2B5EF4-FFF2-40B4-BE49-F238E27FC236}">
                <a16:creationId xmlns:a16="http://schemas.microsoft.com/office/drawing/2014/main" id="{8E1CA3E9-B6E4-8A4B-8871-5A4E67F3336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Tree>
    <p:extLst>
      <p:ext uri="{BB962C8B-B14F-4D97-AF65-F5344CB8AC3E}">
        <p14:creationId xmlns:p14="http://schemas.microsoft.com/office/powerpoint/2010/main" val="197604037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Gold Title Blank with Formal Logo">
    <p:spTree>
      <p:nvGrpSpPr>
        <p:cNvPr id="1" name=""/>
        <p:cNvGrpSpPr/>
        <p:nvPr/>
      </p:nvGrpSpPr>
      <p:grpSpPr>
        <a:xfrm>
          <a:off x="0" y="0"/>
          <a:ext cx="0" cy="0"/>
          <a:chOff x="0" y="0"/>
          <a:chExt cx="0" cy="0"/>
        </a:xfrm>
      </p:grpSpPr>
      <p:sp>
        <p:nvSpPr>
          <p:cNvPr id="2" name="Title 1"/>
          <p:cNvSpPr>
            <a:spLocks noGrp="1"/>
          </p:cNvSpPr>
          <p:nvPr>
            <p:ph type="title"/>
          </p:nvPr>
        </p:nvSpPr>
        <p:spPr>
          <a:xfrm>
            <a:off x="551384" y="1916832"/>
            <a:ext cx="10363200" cy="2592288"/>
          </a:xfrm>
        </p:spPr>
        <p:txBody>
          <a:bodyPr anchor="ctr">
            <a:noAutofit/>
          </a:bodyPr>
          <a:lstStyle>
            <a:lvl1pPr algn="l">
              <a:lnSpc>
                <a:spcPts val="4800"/>
              </a:lnSpc>
              <a:defRPr sz="4800" b="0" cap="all">
                <a:solidFill>
                  <a:schemeClr val="tx1"/>
                </a:solidFill>
                <a:effectLst/>
                <a:latin typeface="Arial" panose="020B0604020202020204" pitchFamily="34" charset="0"/>
                <a:cs typeface="Arial" panose="020B0604020202020204" pitchFamily="34" charset="0"/>
              </a:defRPr>
            </a:lvl1pPr>
          </a:lstStyle>
          <a:p>
            <a:endParaRPr lang="en-US" dirty="0"/>
          </a:p>
        </p:txBody>
      </p:sp>
      <p:sp>
        <p:nvSpPr>
          <p:cNvPr id="16" name="Date Placeholder 15"/>
          <p:cNvSpPr>
            <a:spLocks noGrp="1"/>
          </p:cNvSpPr>
          <p:nvPr>
            <p:ph type="dt" sz="half" idx="10"/>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lumMod val="50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
        <p:nvSpPr>
          <p:cNvPr id="11" name="Text Placeholder 2"/>
          <p:cNvSpPr>
            <a:spLocks noGrp="1"/>
          </p:cNvSpPr>
          <p:nvPr>
            <p:ph type="body" idx="1"/>
          </p:nvPr>
        </p:nvSpPr>
        <p:spPr>
          <a:xfrm>
            <a:off x="551384" y="3506986"/>
            <a:ext cx="10369152" cy="1002134"/>
          </a:xfrm>
        </p:spPr>
        <p:txBody>
          <a:bodyPr anchor="t">
            <a:normAutofit/>
          </a:bodyPr>
          <a:lstStyle>
            <a:lvl1pPr marL="0" indent="0">
              <a:buNone/>
              <a:defRPr sz="2400" b="0">
                <a:solidFill>
                  <a:srgbClr val="EACC1B"/>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pic>
        <p:nvPicPr>
          <p:cNvPr id="12" name="Picture 11">
            <a:extLst>
              <a:ext uri="{FF2B5EF4-FFF2-40B4-BE49-F238E27FC236}">
                <a16:creationId xmlns:a16="http://schemas.microsoft.com/office/drawing/2014/main" id="{4171D495-C219-A746-8610-2F0C9838351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26409" y="5651500"/>
            <a:ext cx="2842199" cy="757219"/>
          </a:xfrm>
          <a:prstGeom prst="rect">
            <a:avLst/>
          </a:prstGeom>
        </p:spPr>
      </p:pic>
      <p:pic>
        <p:nvPicPr>
          <p:cNvPr id="9" name="Picture 8">
            <a:extLst>
              <a:ext uri="{FF2B5EF4-FFF2-40B4-BE49-F238E27FC236}">
                <a16:creationId xmlns:a16="http://schemas.microsoft.com/office/drawing/2014/main" id="{7BEAC545-525B-E24B-883C-56D60E4E600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13" name="Rectangle 12">
            <a:extLst>
              <a:ext uri="{FF2B5EF4-FFF2-40B4-BE49-F238E27FC236}">
                <a16:creationId xmlns:a16="http://schemas.microsoft.com/office/drawing/2014/main" id="{8348241C-3B0A-7749-B7A2-6AD8F3FB35F6}"/>
              </a:ext>
            </a:extLst>
          </p:cNvPr>
          <p:cNvSpPr/>
          <p:nvPr userDrawn="1"/>
        </p:nvSpPr>
        <p:spPr>
          <a:xfrm>
            <a:off x="10293069" y="6453336"/>
            <a:ext cx="1616364" cy="2880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9344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nk Title - With Formal Logo ">
    <p:spTree>
      <p:nvGrpSpPr>
        <p:cNvPr id="1" name=""/>
        <p:cNvGrpSpPr/>
        <p:nvPr/>
      </p:nvGrpSpPr>
      <p:grpSpPr>
        <a:xfrm>
          <a:off x="0" y="0"/>
          <a:ext cx="0" cy="0"/>
          <a:chOff x="0" y="0"/>
          <a:chExt cx="0" cy="0"/>
        </a:xfrm>
      </p:grpSpPr>
      <p:sp>
        <p:nvSpPr>
          <p:cNvPr id="9" name="Rectangle 8"/>
          <p:cNvSpPr/>
          <p:nvPr userDrawn="1"/>
        </p:nvSpPr>
        <p:spPr>
          <a:xfrm>
            <a:off x="0" y="2348880"/>
            <a:ext cx="12192000" cy="4509120"/>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all">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35357" y="5756569"/>
            <a:ext cx="2933251" cy="652150"/>
          </a:xfrm>
          <a:prstGeom prst="rect">
            <a:avLst/>
          </a:prstGeom>
        </p:spPr>
      </p:pic>
      <p:pic>
        <p:nvPicPr>
          <p:cNvPr id="12" name="Picture 11">
            <a:extLst>
              <a:ext uri="{FF2B5EF4-FFF2-40B4-BE49-F238E27FC236}">
                <a16:creationId xmlns:a16="http://schemas.microsoft.com/office/drawing/2014/main" id="{77DD24ED-7FEE-BC40-8BEB-EFDEB1B510B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Tree>
    <p:extLst>
      <p:ext uri="{BB962C8B-B14F-4D97-AF65-F5344CB8AC3E}">
        <p14:creationId xmlns:p14="http://schemas.microsoft.com/office/powerpoint/2010/main" val="814036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nk Title with HWIC">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46EC379-6D58-A14A-BEBA-44C77DE616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392" y="1024367"/>
            <a:ext cx="2448050" cy="388409"/>
          </a:xfrm>
          <a:prstGeom prst="rect">
            <a:avLst/>
          </a:prstGeom>
        </p:spPr>
      </p:pic>
      <p:sp>
        <p:nvSpPr>
          <p:cNvPr id="9" name="Rectangle 8"/>
          <p:cNvSpPr/>
          <p:nvPr userDrawn="1"/>
        </p:nvSpPr>
        <p:spPr>
          <a:xfrm>
            <a:off x="0" y="2348880"/>
            <a:ext cx="12192000" cy="4509120"/>
          </a:xfrm>
          <a:prstGeom prst="rect">
            <a:avLst/>
          </a:prstGeom>
          <a:solidFill>
            <a:srgbClr val="ED03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CA" sz="1800"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51384" y="2348883"/>
            <a:ext cx="10363200" cy="1362075"/>
          </a:xfrm>
        </p:spPr>
        <p:txBody>
          <a:bodyPr anchor="b">
            <a:noAutofit/>
          </a:bodyPr>
          <a:lstStyle>
            <a:lvl1pPr algn="l">
              <a:lnSpc>
                <a:spcPts val="4800"/>
              </a:lnSpc>
              <a:defRPr sz="4800" b="0" cap="none">
                <a:solidFill>
                  <a:schemeClr val="bg1"/>
                </a:solidFill>
                <a:effectLst/>
                <a:latin typeface="Arial" panose="020B0604020202020204" pitchFamily="34" charset="0"/>
                <a:cs typeface="Arial" panose="020B0604020202020204" pitchFamily="34" charset="0"/>
              </a:defRPr>
            </a:lvl1pPr>
          </a:lstStyle>
          <a:p>
            <a:endParaRPr lang="en-US" dirty="0"/>
          </a:p>
        </p:txBody>
      </p:sp>
      <p:sp>
        <p:nvSpPr>
          <p:cNvPr id="3" name="Text Placeholder 2"/>
          <p:cNvSpPr>
            <a:spLocks noGrp="1"/>
          </p:cNvSpPr>
          <p:nvPr>
            <p:ph type="body" idx="1"/>
          </p:nvPr>
        </p:nvSpPr>
        <p:spPr>
          <a:xfrm>
            <a:off x="551384" y="3717032"/>
            <a:ext cx="10369152" cy="1008112"/>
          </a:xfrm>
        </p:spPr>
        <p:txBody>
          <a:bodyPr anchor="t">
            <a:normAutofit/>
          </a:bodyPr>
          <a:lstStyle>
            <a:lvl1pPr marL="0" indent="0">
              <a:buNone/>
              <a:defRPr sz="2400" b="0">
                <a:solidFill>
                  <a:schemeClr val="bg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endParaRPr lang="en-US" dirty="0"/>
          </a:p>
        </p:txBody>
      </p:sp>
      <p:sp>
        <p:nvSpPr>
          <p:cNvPr id="16" name="Date Placeholder 15"/>
          <p:cNvSpPr>
            <a:spLocks noGrp="1"/>
          </p:cNvSpPr>
          <p:nvPr>
            <p:ph type="dt" sz="half" idx="10"/>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7" name="Footer Placeholder 16"/>
          <p:cNvSpPr>
            <a:spLocks noGrp="1"/>
          </p:cNvSpPr>
          <p:nvPr>
            <p:ph type="ftr" sz="quarter" idx="11"/>
          </p:nvPr>
        </p:nvSpPr>
        <p:spPr/>
        <p:txBody>
          <a:bodyPr/>
          <a:lstStyle>
            <a:lvl1pPr>
              <a:defRPr>
                <a:solidFill>
                  <a:schemeClr val="bg1"/>
                </a:solidFill>
                <a:latin typeface="Arial" panose="020B0604020202020204" pitchFamily="34" charset="0"/>
                <a:cs typeface="Arial" panose="020B0604020202020204" pitchFamily="34" charset="0"/>
              </a:defRPr>
            </a:lvl1pPr>
          </a:lstStyle>
          <a:p>
            <a:endParaRPr lang="en-US" dirty="0"/>
          </a:p>
        </p:txBody>
      </p:sp>
      <p:sp>
        <p:nvSpPr>
          <p:cNvPr id="19" name="Slide Number Placeholder 18"/>
          <p:cNvSpPr>
            <a:spLocks noGrp="1"/>
          </p:cNvSpPr>
          <p:nvPr>
            <p:ph type="sldNum" sz="quarter" idx="12"/>
          </p:nvPr>
        </p:nvSpPr>
        <p:spPr/>
        <p:txBody>
          <a:bodyPr/>
          <a:lstStyle>
            <a:lvl1pPr>
              <a:defRPr>
                <a:solidFill>
                  <a:schemeClr val="bg1"/>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5" name="Picture 4">
            <a:extLst>
              <a:ext uri="{FF2B5EF4-FFF2-40B4-BE49-F238E27FC236}">
                <a16:creationId xmlns:a16="http://schemas.microsoft.com/office/drawing/2014/main" id="{37DDFF89-8F57-AE40-A965-8A5344176B7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0159" y="4583089"/>
            <a:ext cx="2938408" cy="2178820"/>
          </a:xfrm>
          <a:prstGeom prst="rect">
            <a:avLst/>
          </a:prstGeom>
        </p:spPr>
      </p:pic>
    </p:spTree>
    <p:extLst>
      <p:ext uri="{BB962C8B-B14F-4D97-AF65-F5344CB8AC3E}">
        <p14:creationId xmlns:p14="http://schemas.microsoft.com/office/powerpoint/2010/main" val="51278111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1.pn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image" Target="../media/image1.png"/><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theme" Target="../theme/theme3.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image" Target="../media/image1.png"/><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theme" Target="../theme/theme4.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image" Target="../media/image1.png"/><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theme" Target="../theme/theme5.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image" Target="../media/image1.png"/><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theme" Target="../theme/theme6.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image" Target="../media/image1.png"/><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theme" Target="../theme/theme7.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Tree>
    <p:extLst>
      <p:ext uri="{BB962C8B-B14F-4D97-AF65-F5344CB8AC3E}">
        <p14:creationId xmlns:p14="http://schemas.microsoft.com/office/powerpoint/2010/main" val="2374070772"/>
      </p:ext>
    </p:extLst>
  </p:cSld>
  <p:clrMap bg1="lt1" tx1="dk1" bg2="lt2" tx2="dk2" accent1="accent1" accent2="accent2" accent3="accent3" accent4="accent4" accent5="accent5" accent6="accent6" hlink="hlink" folHlink="folHlink"/>
  <p:sldLayoutIdLst>
    <p:sldLayoutId id="2147483756" r:id="rId1"/>
    <p:sldLayoutId id="2147483694" r:id="rId2"/>
    <p:sldLayoutId id="2147483757" r:id="rId3"/>
    <p:sldLayoutId id="2147483815" r:id="rId4"/>
    <p:sldLayoutId id="2147483816" r:id="rId5"/>
    <p:sldLayoutId id="2147483695" r:id="rId6"/>
    <p:sldLayoutId id="2147483697" r:id="rId7"/>
    <p:sldLayoutId id="2147483700" r:id="rId8"/>
    <p:sldLayoutId id="2147483809" r:id="rId9"/>
    <p:sldLayoutId id="2147483758" r:id="rId10"/>
    <p:sldLayoutId id="2147483839" r:id="rId11"/>
    <p:sldLayoutId id="2147483841" r:id="rId12"/>
    <p:sldLayoutId id="2147483844" r:id="rId13"/>
    <p:sldLayoutId id="2147483845" r:id="rId14"/>
    <p:sldLayoutId id="2147483846" r:id="rId15"/>
    <p:sldLayoutId id="2147483847" r:id="rId16"/>
    <p:sldLayoutId id="2147483848" r:id="rId17"/>
  </p:sldLayoutIdLst>
  <p:hf hdr="0" ftr="0" dt="0"/>
  <p:txStyles>
    <p:titleStyle>
      <a:lvl1pPr algn="l" defTabSz="914400" rtl="0" eaLnBrk="1" latinLnBrk="0" hangingPunct="1">
        <a:spcBef>
          <a:spcPct val="0"/>
        </a:spcBef>
        <a:buNone/>
        <a:defRPr sz="2400" b="1" kern="1200">
          <a:solidFill>
            <a:srgbClr val="ED037C"/>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C5E61E5-4F51-5244-AF22-7E7830F60133}"/>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Tree>
    <p:extLst>
      <p:ext uri="{BB962C8B-B14F-4D97-AF65-F5344CB8AC3E}">
        <p14:creationId xmlns:p14="http://schemas.microsoft.com/office/powerpoint/2010/main" val="4158461917"/>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817" r:id="rId5"/>
    <p:sldLayoutId id="2147483818" r:id="rId6"/>
    <p:sldLayoutId id="2147483764" r:id="rId7"/>
    <p:sldLayoutId id="2147483765" r:id="rId8"/>
    <p:sldLayoutId id="2147483767" r:id="rId9"/>
    <p:sldLayoutId id="2147483810" r:id="rId10"/>
    <p:sldLayoutId id="2147483768" r:id="rId11"/>
  </p:sldLayoutIdLst>
  <p:hf hdr="0" ftr="0" dt="0"/>
  <p:txStyles>
    <p:titleStyle>
      <a:lvl1pPr algn="l" defTabSz="914400" rtl="0" eaLnBrk="1" latinLnBrk="0" hangingPunct="1">
        <a:spcBef>
          <a:spcPct val="0"/>
        </a:spcBef>
        <a:buNone/>
        <a:defRPr sz="2400" b="1" kern="1200">
          <a:solidFill>
            <a:srgbClr val="00C2E2"/>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8506057-B2D2-8D43-A4F7-12D8B3B0A82F}"/>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Tree>
    <p:extLst>
      <p:ext uri="{BB962C8B-B14F-4D97-AF65-F5344CB8AC3E}">
        <p14:creationId xmlns:p14="http://schemas.microsoft.com/office/powerpoint/2010/main" val="1654826252"/>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819" r:id="rId4"/>
    <p:sldLayoutId id="2147483820" r:id="rId5"/>
    <p:sldLayoutId id="2147483774" r:id="rId6"/>
    <p:sldLayoutId id="2147483776" r:id="rId7"/>
    <p:sldLayoutId id="2147483777" r:id="rId8"/>
    <p:sldLayoutId id="2147483811" r:id="rId9"/>
    <p:sldLayoutId id="2147483778" r:id="rId10"/>
  </p:sldLayoutIdLst>
  <p:hf hdr="0" ftr="0" dt="0"/>
  <p:txStyles>
    <p:titleStyle>
      <a:lvl1pPr algn="l" defTabSz="914400" rtl="0" eaLnBrk="1" latinLnBrk="0" hangingPunct="1">
        <a:spcBef>
          <a:spcPct val="0"/>
        </a:spcBef>
        <a:buNone/>
        <a:defRPr sz="2400" b="1" kern="1200">
          <a:solidFill>
            <a:srgbClr val="0AAD88"/>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C19A9C5-52BF-F84D-A94B-A728BCB51A2B}"/>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Tree>
    <p:extLst>
      <p:ext uri="{BB962C8B-B14F-4D97-AF65-F5344CB8AC3E}">
        <p14:creationId xmlns:p14="http://schemas.microsoft.com/office/powerpoint/2010/main" val="261603585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821" r:id="rId4"/>
    <p:sldLayoutId id="2147483822" r:id="rId5"/>
    <p:sldLayoutId id="2147483784" r:id="rId6"/>
    <p:sldLayoutId id="2147483785" r:id="rId7"/>
    <p:sldLayoutId id="2147483787" r:id="rId8"/>
    <p:sldLayoutId id="2147483812" r:id="rId9"/>
    <p:sldLayoutId id="2147483788" r:id="rId10"/>
  </p:sldLayoutIdLst>
  <p:hf hdr="0" ftr="0" dt="0"/>
  <p:txStyles>
    <p:titleStyle>
      <a:lvl1pPr algn="l" defTabSz="914400" rtl="0" eaLnBrk="1" latinLnBrk="0" hangingPunct="1">
        <a:spcBef>
          <a:spcPct val="0"/>
        </a:spcBef>
        <a:buNone/>
        <a:defRPr sz="2400" b="1" kern="1200">
          <a:solidFill>
            <a:srgbClr val="3989C9"/>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2DC6D27-6BC2-DC43-9B42-6982FEEBBA21}"/>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spTree>
    <p:extLst>
      <p:ext uri="{BB962C8B-B14F-4D97-AF65-F5344CB8AC3E}">
        <p14:creationId xmlns:p14="http://schemas.microsoft.com/office/powerpoint/2010/main" val="2464309952"/>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823" r:id="rId4"/>
    <p:sldLayoutId id="2147483824" r:id="rId5"/>
    <p:sldLayoutId id="2147483794" r:id="rId6"/>
    <p:sldLayoutId id="2147483796" r:id="rId7"/>
    <p:sldLayoutId id="2147483797" r:id="rId8"/>
    <p:sldLayoutId id="2147483813" r:id="rId9"/>
    <p:sldLayoutId id="2147483798" r:id="rId10"/>
  </p:sldLayoutIdLst>
  <p:hf hdr="0" ftr="0" dt="0"/>
  <p:txStyles>
    <p:titleStyle>
      <a:lvl1pPr algn="l" defTabSz="914400" rtl="0" eaLnBrk="1" latinLnBrk="0" hangingPunct="1">
        <a:spcBef>
          <a:spcPct val="0"/>
        </a:spcBef>
        <a:buNone/>
        <a:defRPr sz="2400" b="1" kern="1200">
          <a:solidFill>
            <a:srgbClr val="FCAF17"/>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7" name="Picture 6">
            <a:extLst>
              <a:ext uri="{FF2B5EF4-FFF2-40B4-BE49-F238E27FC236}">
                <a16:creationId xmlns:a16="http://schemas.microsoft.com/office/drawing/2014/main" id="{C91E2860-83AC-7A4B-943A-076630A98A81}"/>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Tree>
    <p:extLst>
      <p:ext uri="{BB962C8B-B14F-4D97-AF65-F5344CB8AC3E}">
        <p14:creationId xmlns:p14="http://schemas.microsoft.com/office/powerpoint/2010/main" val="2336893022"/>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25" r:id="rId5"/>
    <p:sldLayoutId id="2147483826" r:id="rId6"/>
    <p:sldLayoutId id="2147483804" r:id="rId7"/>
    <p:sldLayoutId id="2147483806" r:id="rId8"/>
    <p:sldLayoutId id="2147483807" r:id="rId9"/>
    <p:sldLayoutId id="2147483814" r:id="rId10"/>
    <p:sldLayoutId id="2147483808" r:id="rId11"/>
  </p:sldLayoutIdLst>
  <p:hf hdr="0" ftr="0" dt="0"/>
  <p:txStyles>
    <p:titleStyle>
      <a:lvl1pPr algn="l" defTabSz="914400" rtl="0" eaLnBrk="1" latinLnBrk="0" hangingPunct="1">
        <a:spcBef>
          <a:spcPct val="0"/>
        </a:spcBef>
        <a:buNone/>
        <a:defRPr sz="2400" b="1" kern="1200">
          <a:solidFill>
            <a:srgbClr val="929292"/>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1" y="274641"/>
            <a:ext cx="9601067" cy="563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335360" y="1484784"/>
            <a:ext cx="11516853" cy="4641380"/>
          </a:xfrm>
          <a:prstGeom prst="rect">
            <a:avLst/>
          </a:prstGeom>
        </p:spPr>
        <p:txBody>
          <a:bodyPr vert="horz" lIns="91440" tIns="45720" rIns="91440" bIns="45720" numCol="1"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8"/>
            <a:endParaRPr lang="en-US" dirty="0"/>
          </a:p>
        </p:txBody>
      </p:sp>
      <p:sp>
        <p:nvSpPr>
          <p:cNvPr id="4" name="Date Placeholder 3"/>
          <p:cNvSpPr>
            <a:spLocks noGrp="1"/>
          </p:cNvSpPr>
          <p:nvPr>
            <p:ph type="dt" sz="half" idx="2"/>
          </p:nvPr>
        </p:nvSpPr>
        <p:spPr>
          <a:xfrm>
            <a:off x="719403" y="6525348"/>
            <a:ext cx="912101"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5" name="Footer Placeholder 4"/>
          <p:cNvSpPr>
            <a:spLocks noGrp="1"/>
          </p:cNvSpPr>
          <p:nvPr>
            <p:ph type="ftr" sz="quarter" idx="3"/>
          </p:nvPr>
        </p:nvSpPr>
        <p:spPr>
          <a:xfrm>
            <a:off x="1547561" y="6525348"/>
            <a:ext cx="8220847" cy="216023"/>
          </a:xfrm>
          <a:prstGeom prst="rect">
            <a:avLst/>
          </a:prstGeom>
        </p:spPr>
        <p:txBody>
          <a:bodyPr vert="horz" lIns="91440" tIns="45720" rIns="91440" bIns="45720" rtlCol="0" anchor="ctr"/>
          <a:lstStyle>
            <a:lvl1pPr algn="l">
              <a:defRPr sz="9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239351" y="6525348"/>
            <a:ext cx="480053" cy="216023"/>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cs typeface="Arial" panose="020B0604020202020204" pitchFamily="34" charset="0"/>
              </a:defRPr>
            </a:lvl1pPr>
          </a:lstStyle>
          <a:p>
            <a:fld id="{9B7CDB38-6350-4CC9-AB0E-B9078CE1CE4B}" type="slidenum">
              <a:rPr lang="en-US" smtClean="0"/>
              <a:pPr/>
              <a:t>‹#›</a:t>
            </a:fld>
            <a:endParaRPr lang="en-US" dirty="0"/>
          </a:p>
        </p:txBody>
      </p:sp>
      <p:pic>
        <p:nvPicPr>
          <p:cNvPr id="7" name="Picture 6">
            <a:extLst>
              <a:ext uri="{FF2B5EF4-FFF2-40B4-BE49-F238E27FC236}">
                <a16:creationId xmlns:a16="http://schemas.microsoft.com/office/drawing/2014/main" id="{A9BA3B90-0677-3D47-A75A-7CA89423C637}"/>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0381170" y="6512874"/>
            <a:ext cx="1440161" cy="228497"/>
          </a:xfrm>
          <a:prstGeom prst="rect">
            <a:avLst/>
          </a:prstGeom>
        </p:spPr>
      </p:pic>
    </p:spTree>
    <p:extLst>
      <p:ext uri="{BB962C8B-B14F-4D97-AF65-F5344CB8AC3E}">
        <p14:creationId xmlns:p14="http://schemas.microsoft.com/office/powerpoint/2010/main" val="1562372141"/>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5" r:id="rId7"/>
    <p:sldLayoutId id="2147483836" r:id="rId8"/>
    <p:sldLayoutId id="2147483837" r:id="rId9"/>
    <p:sldLayoutId id="2147483838" r:id="rId10"/>
  </p:sldLayoutIdLst>
  <p:hf hdr="0" ftr="0" dt="0"/>
  <p:txStyles>
    <p:titleStyle>
      <a:lvl1pPr algn="l" defTabSz="914400" rtl="0" eaLnBrk="1" latinLnBrk="0" hangingPunct="1">
        <a:spcBef>
          <a:spcPct val="0"/>
        </a:spcBef>
        <a:buNone/>
        <a:defRPr sz="2400" b="1" kern="1200">
          <a:solidFill>
            <a:srgbClr val="EACC1B"/>
          </a:solidFill>
          <a:latin typeface="Arial" panose="020B0604020202020204" pitchFamily="34" charset="0"/>
          <a:ea typeface="+mj-ea"/>
          <a:cs typeface="Arial" panose="020B0604020202020204" pitchFamily="34" charset="0"/>
        </a:defRPr>
      </a:lvl1pPr>
    </p:titleStyle>
    <p:bodyStyle>
      <a:lvl1pPr marL="177800" indent="-177800" algn="l" defTabSz="914400" rtl="0" eaLnBrk="1" latinLnBrk="0" hangingPunct="1">
        <a:spcBef>
          <a:spcPct val="20000"/>
        </a:spcBef>
        <a:spcAft>
          <a:spcPts val="600"/>
        </a:spcAft>
        <a:buSzPct val="80000"/>
        <a:buFont typeface="Arial" pitchFamily="34" charset="0"/>
        <a:buChar char="•"/>
        <a:defRPr sz="15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627063" indent="-1698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074738" indent="-160338"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524000" indent="-152400"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1973263" indent="-144463" algn="l" defTabSz="914400" rtl="0" eaLnBrk="1" latinLnBrk="0" hangingPunct="1">
        <a:spcBef>
          <a:spcPct val="20000"/>
        </a:spcBef>
        <a:spcAft>
          <a:spcPts val="600"/>
        </a:spcAft>
        <a:buSzPct val="80000"/>
        <a:buFont typeface="Arial" pitchFamily="34" charset="0"/>
        <a:buChar char="•"/>
        <a:defRPr sz="13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4209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6pPr>
      <a:lvl7pPr marL="2870200" indent="-127000" algn="l" defTabSz="914400" rtl="0" eaLnBrk="1" latinLnBrk="0" hangingPunct="1">
        <a:spcBef>
          <a:spcPct val="20000"/>
        </a:spcBef>
        <a:spcAft>
          <a:spcPts val="600"/>
        </a:spcAft>
        <a:buSzPct val="80000"/>
        <a:buFont typeface="Arial" pitchFamily="34" charset="0"/>
        <a:buChar char="•"/>
        <a:tabLst/>
        <a:defRPr sz="1300" kern="1200">
          <a:solidFill>
            <a:schemeClr val="tx1"/>
          </a:solidFill>
          <a:latin typeface="Arial" panose="020B0604020202020204" pitchFamily="34" charset="0"/>
          <a:ea typeface="+mn-ea"/>
          <a:cs typeface="Arial" panose="020B0604020202020204" pitchFamily="34" charset="0"/>
        </a:defRPr>
      </a:lvl7pPr>
      <a:lvl8pPr marL="3319463" indent="-119063" algn="l" defTabSz="914400" rtl="0" eaLnBrk="1" latinLnBrk="0" hangingPunct="1">
        <a:spcBef>
          <a:spcPct val="20000"/>
        </a:spcBef>
        <a:spcAft>
          <a:spcPts val="600"/>
        </a:spcAft>
        <a:buSzPct val="80000"/>
        <a:buFont typeface="Arial" pitchFamily="34" charset="0"/>
        <a:buChar char="•"/>
        <a:defRPr sz="1300" kern="1200" baseline="0">
          <a:solidFill>
            <a:schemeClr val="tx1"/>
          </a:solidFill>
          <a:latin typeface="Arial" panose="020B0604020202020204" pitchFamily="34" charset="0"/>
          <a:ea typeface="+mn-ea"/>
          <a:cs typeface="Arial" panose="020B0604020202020204" pitchFamily="34" charset="0"/>
        </a:defRPr>
      </a:lvl8pPr>
      <a:lvl9pPr marL="3792538" indent="-134938" algn="l" defTabSz="914400" rtl="0" eaLnBrk="1" latinLnBrk="0" hangingPunct="1">
        <a:spcBef>
          <a:spcPct val="20000"/>
        </a:spcBef>
        <a:spcAft>
          <a:spcPts val="600"/>
        </a:spcAft>
        <a:buSzPct val="80000"/>
        <a:buFont typeface="Arial" pitchFamily="34" charset="0"/>
        <a:buChar char="•"/>
        <a:defRPr sz="1300" kern="1200">
          <a:solidFill>
            <a:schemeClr val="tx1"/>
          </a:solidFill>
          <a:latin typeface="Arial" panose="020B0604020202020204" pitchFamily="34" charset="0"/>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oleObject" Target="../embeddings/oleObject4.bin"/><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14.tmp"/><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7.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oleObject" Target="../embeddings/oleObject7.bin"/><Relationship Id="rId4" Type="http://schemas.openxmlformats.org/officeDocument/2006/relationships/image" Target="../media/image18.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1.emf"/><Relationship Id="rId5" Type="http://schemas.openxmlformats.org/officeDocument/2006/relationships/oleObject" Target="../embeddings/oleObject9.bin"/><Relationship Id="rId4" Type="http://schemas.openxmlformats.org/officeDocument/2006/relationships/image" Target="../media/image2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oleObject" Target="../embeddings/oleObject12.bin"/><Relationship Id="rId4" Type="http://schemas.openxmlformats.org/officeDocument/2006/relationships/image" Target="../media/image23.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6.emf"/><Relationship Id="rId5" Type="http://schemas.openxmlformats.org/officeDocument/2006/relationships/oleObject" Target="../embeddings/oleObject14.bin"/><Relationship Id="rId4" Type="http://schemas.openxmlformats.org/officeDocument/2006/relationships/image" Target="../media/image25.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oleObject" Target="../embeddings/oleObject16.bin"/><Relationship Id="rId4" Type="http://schemas.openxmlformats.org/officeDocument/2006/relationships/image" Target="../media/image27.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oleObject" Target="../embeddings/oleObject16.bin"/><Relationship Id="rId4" Type="http://schemas.openxmlformats.org/officeDocument/2006/relationships/image" Target="../media/image27.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30.emf"/><Relationship Id="rId5" Type="http://schemas.openxmlformats.org/officeDocument/2006/relationships/oleObject" Target="../embeddings/oleObject18.bin"/><Relationship Id="rId4" Type="http://schemas.openxmlformats.org/officeDocument/2006/relationships/image" Target="../media/image2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4.tmp"/><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7.xml"/><Relationship Id="rId4" Type="http://schemas.openxmlformats.org/officeDocument/2006/relationships/image" Target="../media/image43.png"/></Relationships>
</file>

<file path=ppt/slides/_rels/slide51.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368" y="3573016"/>
            <a:ext cx="10363200" cy="2010147"/>
          </a:xfrm>
        </p:spPr>
        <p:txBody>
          <a:bodyPr>
            <a:normAutofit fontScale="90000"/>
          </a:bodyPr>
          <a:lstStyle/>
          <a:p>
            <a:br>
              <a:rPr lang="en-CA" dirty="0"/>
            </a:br>
            <a:br>
              <a:rPr lang="en-CA" dirty="0"/>
            </a:br>
            <a:br>
              <a:rPr lang="en-CA" dirty="0"/>
            </a:br>
            <a:br>
              <a:rPr lang="en-CA" dirty="0"/>
            </a:br>
            <a:r>
              <a:rPr lang="en-CA" dirty="0"/>
              <a:t>RSM222</a:t>
            </a:r>
            <a:br>
              <a:rPr lang="en-CA" dirty="0"/>
            </a:br>
            <a:r>
              <a:rPr lang="en-CA" sz="3900" dirty="0"/>
              <a:t>Management Accounting 1</a:t>
            </a:r>
            <a:br>
              <a:rPr lang="en-CA" sz="3900" dirty="0"/>
            </a:br>
            <a:br>
              <a:rPr lang="en-CA" sz="3900" dirty="0"/>
            </a:br>
            <a:r>
              <a:rPr lang="en-CA" sz="3100" dirty="0"/>
              <a:t>Class 12: Final Exam Review</a:t>
            </a:r>
            <a:endParaRPr lang="en-CA" sz="3900" dirty="0"/>
          </a:p>
        </p:txBody>
      </p:sp>
      <p:sp>
        <p:nvSpPr>
          <p:cNvPr id="3" name="Subtitle 2"/>
          <p:cNvSpPr>
            <a:spLocks noGrp="1"/>
          </p:cNvSpPr>
          <p:nvPr>
            <p:ph type="body" idx="1"/>
          </p:nvPr>
        </p:nvSpPr>
        <p:spPr>
          <a:xfrm>
            <a:off x="261764" y="6093296"/>
            <a:ext cx="10363200" cy="504056"/>
          </a:xfrm>
        </p:spPr>
        <p:txBody>
          <a:bodyPr>
            <a:normAutofit/>
          </a:bodyPr>
          <a:lstStyle/>
          <a:p>
            <a:r>
              <a:rPr lang="en-CA" dirty="0"/>
              <a:t>Elisa Zuliani</a:t>
            </a:r>
          </a:p>
        </p:txBody>
      </p:sp>
      <p:sp>
        <p:nvSpPr>
          <p:cNvPr id="4" name="Slide Number Placeholder 3">
            <a:extLst>
              <a:ext uri="{FF2B5EF4-FFF2-40B4-BE49-F238E27FC236}">
                <a16:creationId xmlns:a16="http://schemas.microsoft.com/office/drawing/2014/main" id="{6A052327-40D4-DB86-08A7-3C044CEB8366}"/>
              </a:ext>
            </a:extLst>
          </p:cNvPr>
          <p:cNvSpPr>
            <a:spLocks noGrp="1"/>
          </p:cNvSpPr>
          <p:nvPr>
            <p:ph type="sldNum" sz="quarter" idx="12"/>
          </p:nvPr>
        </p:nvSpPr>
        <p:spPr/>
        <p:txBody>
          <a:bodyPr/>
          <a:lstStyle/>
          <a:p>
            <a:fld id="{9B7CDB38-6350-4CC9-AB0E-B9078CE1CE4B}" type="slidenum">
              <a:rPr lang="en-US" smtClean="0"/>
              <a:pPr/>
              <a:t>1</a:t>
            </a:fld>
            <a:endParaRPr lang="en-US" dirty="0"/>
          </a:p>
        </p:txBody>
      </p:sp>
    </p:spTree>
    <p:extLst>
      <p:ext uri="{BB962C8B-B14F-4D97-AF65-F5344CB8AC3E}">
        <p14:creationId xmlns:p14="http://schemas.microsoft.com/office/powerpoint/2010/main" val="3869622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195C2C3-F053-6E63-93B2-88F65628A40A}"/>
              </a:ext>
            </a:extLst>
          </p:cNvPr>
          <p:cNvSpPr>
            <a:spLocks noGrp="1"/>
          </p:cNvSpPr>
          <p:nvPr>
            <p:ph type="sldNum" sz="quarter" idx="12"/>
          </p:nvPr>
        </p:nvSpPr>
        <p:spPr/>
        <p:txBody>
          <a:bodyPr/>
          <a:lstStyle/>
          <a:p>
            <a:fld id="{9B7CDB38-6350-4CC9-AB0E-B9078CE1CE4B}" type="slidenum">
              <a:rPr lang="en-US" smtClean="0"/>
              <a:pPr/>
              <a:t>10</a:t>
            </a:fld>
            <a:endParaRPr lang="en-US"/>
          </a:p>
        </p:txBody>
      </p:sp>
      <p:sp>
        <p:nvSpPr>
          <p:cNvPr id="9" name="Subtitle 8">
            <a:extLst>
              <a:ext uri="{FF2B5EF4-FFF2-40B4-BE49-F238E27FC236}">
                <a16:creationId xmlns:a16="http://schemas.microsoft.com/office/drawing/2014/main" id="{E358578C-1E60-22EC-C487-1950C3677421}"/>
              </a:ext>
            </a:extLst>
          </p:cNvPr>
          <p:cNvSpPr>
            <a:spLocks noGrp="1"/>
          </p:cNvSpPr>
          <p:nvPr>
            <p:ph type="subTitle" idx="1"/>
          </p:nvPr>
        </p:nvSpPr>
        <p:spPr/>
        <p:txBody>
          <a:bodyPr/>
          <a:lstStyle/>
          <a:p>
            <a:r>
              <a:rPr lang="en-CA" dirty="0"/>
              <a:t>Absorption Costing</a:t>
            </a:r>
          </a:p>
        </p:txBody>
      </p:sp>
      <p:graphicFrame>
        <p:nvGraphicFramePr>
          <p:cNvPr id="11" name="Object 2">
            <a:extLst>
              <a:ext uri="{FF2B5EF4-FFF2-40B4-BE49-F238E27FC236}">
                <a16:creationId xmlns:a16="http://schemas.microsoft.com/office/drawing/2014/main" id="{55CB3966-39B7-F994-57DA-979207FAA9F5}"/>
              </a:ext>
            </a:extLst>
          </p:cNvPr>
          <p:cNvGraphicFramePr>
            <a:graphicFrameLocks/>
          </p:cNvGraphicFramePr>
          <p:nvPr/>
        </p:nvGraphicFramePr>
        <p:xfrm>
          <a:off x="1944688" y="1209675"/>
          <a:ext cx="8435975" cy="3963988"/>
        </p:xfrm>
        <a:graphic>
          <a:graphicData uri="http://schemas.openxmlformats.org/presentationml/2006/ole">
            <mc:AlternateContent xmlns:mc="http://schemas.openxmlformats.org/markup-compatibility/2006">
              <mc:Choice xmlns:v="urn:schemas-microsoft-com:vml" Requires="v">
                <p:oleObj name="Worksheet" r:id="rId2" imgW="4140350" imgH="2171459" progId="Excel.Sheet.8">
                  <p:embed/>
                </p:oleObj>
              </mc:Choice>
              <mc:Fallback>
                <p:oleObj name="Worksheet" r:id="rId2" imgW="4140350" imgH="2171459" progId="Excel.Sheet.8">
                  <p:embed/>
                  <p:pic>
                    <p:nvPicPr>
                      <p:cNvPr id="11" name="Object 2">
                        <a:extLst>
                          <a:ext uri="{FF2B5EF4-FFF2-40B4-BE49-F238E27FC236}">
                            <a16:creationId xmlns:a16="http://schemas.microsoft.com/office/drawing/2014/main" id="{55CB3966-39B7-F994-57DA-979207FAA9F5}"/>
                          </a:ext>
                        </a:extLst>
                      </p:cNvPr>
                      <p:cNvPicPr>
                        <a:picLocks noChangeArrowheads="1"/>
                      </p:cNvPicPr>
                      <p:nvPr/>
                    </p:nvPicPr>
                    <p:blipFill>
                      <a:blip r:embed="rId3">
                        <a:lum bright="6000" contrast="-6000"/>
                      </a:blip>
                      <a:srcRect/>
                      <a:stretch>
                        <a:fillRect/>
                      </a:stretch>
                    </p:blipFill>
                    <p:spPr bwMode="auto">
                      <a:xfrm>
                        <a:off x="1944688" y="1209675"/>
                        <a:ext cx="8435975" cy="3963988"/>
                      </a:xfrm>
                      <a:prstGeom prst="rect">
                        <a:avLst/>
                      </a:prstGeom>
                      <a:noFill/>
                      <a:ln>
                        <a:noFill/>
                      </a:ln>
                      <a:effectLst>
                        <a:outerShdw dist="107763" dir="2700000" algn="ctr" rotWithShape="0">
                          <a:schemeClr val="bg2">
                            <a:alpha val="74997"/>
                          </a:schemeClr>
                        </a:outerShdw>
                      </a:effectLst>
                    </p:spPr>
                  </p:pic>
                </p:oleObj>
              </mc:Fallback>
            </mc:AlternateContent>
          </a:graphicData>
        </a:graphic>
      </p:graphicFrame>
      <p:grpSp>
        <p:nvGrpSpPr>
          <p:cNvPr id="12" name="Group 1032">
            <a:extLst>
              <a:ext uri="{FF2B5EF4-FFF2-40B4-BE49-F238E27FC236}">
                <a16:creationId xmlns:a16="http://schemas.microsoft.com/office/drawing/2014/main" id="{FECED2DC-3CD0-FE53-D803-FE70A6844AFA}"/>
              </a:ext>
            </a:extLst>
          </p:cNvPr>
          <p:cNvGrpSpPr>
            <a:grpSpLocks/>
          </p:cNvGrpSpPr>
          <p:nvPr/>
        </p:nvGrpSpPr>
        <p:grpSpPr bwMode="auto">
          <a:xfrm>
            <a:off x="4511824" y="764704"/>
            <a:ext cx="1828800" cy="1727200"/>
            <a:chOff x="1776" y="928"/>
            <a:chExt cx="1152" cy="1088"/>
          </a:xfrm>
          <a:solidFill>
            <a:schemeClr val="bg1">
              <a:lumMod val="75000"/>
            </a:schemeClr>
          </a:solidFill>
        </p:grpSpPr>
        <p:sp>
          <p:nvSpPr>
            <p:cNvPr id="13" name="Line 8">
              <a:extLst>
                <a:ext uri="{FF2B5EF4-FFF2-40B4-BE49-F238E27FC236}">
                  <a16:creationId xmlns:a16="http://schemas.microsoft.com/office/drawing/2014/main" id="{7AB6FC2B-132E-61A8-25D0-E98ADBED6BE4}"/>
                </a:ext>
              </a:extLst>
            </p:cNvPr>
            <p:cNvSpPr>
              <a:spLocks noChangeShapeType="1"/>
            </p:cNvSpPr>
            <p:nvPr/>
          </p:nvSpPr>
          <p:spPr bwMode="auto">
            <a:xfrm>
              <a:off x="2400" y="1344"/>
              <a:ext cx="96" cy="672"/>
            </a:xfrm>
            <a:prstGeom prst="line">
              <a:avLst/>
            </a:prstGeom>
            <a:grpFill/>
            <a:ln w="28575">
              <a:solidFill>
                <a:srgbClr val="0070C0"/>
              </a:solidFill>
              <a:round/>
              <a:headEnd/>
              <a:tailEnd type="triangle" w="med" len="med"/>
            </a:ln>
          </p:spPr>
          <p:txBody>
            <a:bodyPr wrap="none" anchor="ctr"/>
            <a:lstStyle/>
            <a:p>
              <a:pPr>
                <a:defRPr/>
              </a:pPr>
              <a:endParaRPr lang="en-US" dirty="0">
                <a:latin typeface="+mn-lt"/>
              </a:endParaRPr>
            </a:p>
          </p:txBody>
        </p:sp>
        <p:sp>
          <p:nvSpPr>
            <p:cNvPr id="14" name="Rectangle 9">
              <a:extLst>
                <a:ext uri="{FF2B5EF4-FFF2-40B4-BE49-F238E27FC236}">
                  <a16:creationId xmlns:a16="http://schemas.microsoft.com/office/drawing/2014/main" id="{632DD913-279F-6210-000E-99E5904162AF}"/>
                </a:ext>
              </a:extLst>
            </p:cNvPr>
            <p:cNvSpPr>
              <a:spLocks noChangeArrowheads="1"/>
            </p:cNvSpPr>
            <p:nvPr/>
          </p:nvSpPr>
          <p:spPr bwMode="auto">
            <a:xfrm>
              <a:off x="1776" y="928"/>
              <a:ext cx="1152" cy="444"/>
            </a:xfrm>
            <a:prstGeom prst="rect">
              <a:avLst/>
            </a:prstGeom>
            <a:solidFill>
              <a:schemeClr val="bg1">
                <a:lumMod val="95000"/>
              </a:schemeClr>
            </a:solidFill>
            <a:ln w="57150" cmpd="thinThick">
              <a:solidFill>
                <a:srgbClr val="1E3163"/>
              </a:solidFill>
              <a:miter lim="800000"/>
              <a:headEnd/>
              <a:tailEnd/>
            </a:ln>
            <a:effectLst/>
          </p:spPr>
          <p:txBody>
            <a:bodyPr lIns="90488" tIns="44450" rIns="90488" bIns="44450" anchor="ctr">
              <a:spAutoFit/>
            </a:bodyPr>
            <a:lstStyle/>
            <a:p>
              <a:pPr algn="ctr" eaLnBrk="1" hangingPunct="1">
                <a:defRPr/>
              </a:pPr>
              <a:r>
                <a:rPr lang="en-US" sz="2000" b="1" dirty="0">
                  <a:solidFill>
                    <a:srgbClr val="0070C0"/>
                  </a:solidFill>
                  <a:latin typeface="+mn-lt"/>
                </a:rPr>
                <a:t>Unit product  </a:t>
              </a:r>
              <a:br>
                <a:rPr lang="en-US" sz="2000" b="1" dirty="0">
                  <a:solidFill>
                    <a:srgbClr val="0070C0"/>
                  </a:solidFill>
                  <a:latin typeface="+mn-lt"/>
                </a:rPr>
              </a:br>
              <a:r>
                <a:rPr lang="en-US" sz="2000" b="1" dirty="0">
                  <a:solidFill>
                    <a:srgbClr val="0070C0"/>
                  </a:solidFill>
                  <a:latin typeface="+mn-lt"/>
                </a:rPr>
                <a:t>cost.</a:t>
              </a:r>
              <a:endParaRPr lang="en-US" sz="2000" b="1" dirty="0">
                <a:solidFill>
                  <a:srgbClr val="0070C0"/>
                </a:solidFill>
                <a:effectLst>
                  <a:outerShdw blurRad="38100" dist="38100" dir="2700000" algn="tl">
                    <a:srgbClr val="000000"/>
                  </a:outerShdw>
                </a:effectLst>
                <a:latin typeface="+mn-lt"/>
              </a:endParaRPr>
            </a:p>
          </p:txBody>
        </p:sp>
      </p:grpSp>
      <p:sp>
        <p:nvSpPr>
          <p:cNvPr id="15" name="Line 8">
            <a:extLst>
              <a:ext uri="{FF2B5EF4-FFF2-40B4-BE49-F238E27FC236}">
                <a16:creationId xmlns:a16="http://schemas.microsoft.com/office/drawing/2014/main" id="{022B3AC8-25B4-01E8-3417-C6701C04E29A}"/>
              </a:ext>
            </a:extLst>
          </p:cNvPr>
          <p:cNvSpPr>
            <a:spLocks noChangeShapeType="1"/>
          </p:cNvSpPr>
          <p:nvPr/>
        </p:nvSpPr>
        <p:spPr bwMode="auto">
          <a:xfrm>
            <a:off x="5769124" y="1469554"/>
            <a:ext cx="571500" cy="1599406"/>
          </a:xfrm>
          <a:prstGeom prst="line">
            <a:avLst/>
          </a:prstGeom>
          <a:solidFill>
            <a:schemeClr val="bg1">
              <a:lumMod val="75000"/>
            </a:schemeClr>
          </a:solidFill>
          <a:ln w="28575">
            <a:solidFill>
              <a:srgbClr val="0070C0"/>
            </a:solidFill>
            <a:round/>
            <a:headEnd/>
            <a:tailEnd type="triangle" w="med" len="med"/>
          </a:ln>
        </p:spPr>
        <p:txBody>
          <a:bodyPr wrap="none" anchor="ctr"/>
          <a:lstStyle/>
          <a:p>
            <a:pPr>
              <a:defRPr/>
            </a:pPr>
            <a:endParaRPr lang="en-US" dirty="0">
              <a:latin typeface="+mn-lt"/>
            </a:endParaRPr>
          </a:p>
        </p:txBody>
      </p:sp>
    </p:spTree>
    <p:extLst>
      <p:ext uri="{BB962C8B-B14F-4D97-AF65-F5344CB8AC3E}">
        <p14:creationId xmlns:p14="http://schemas.microsoft.com/office/powerpoint/2010/main" val="3840109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56E94-C7CB-D8C3-E72A-BA9D8776358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C0B8AC4-B1C4-5E20-652F-134FC7ECAA6C}"/>
              </a:ext>
            </a:extLst>
          </p:cNvPr>
          <p:cNvSpPr>
            <a:spLocks noGrp="1"/>
          </p:cNvSpPr>
          <p:nvPr>
            <p:ph type="sldNum" sz="quarter" idx="12"/>
          </p:nvPr>
        </p:nvSpPr>
        <p:spPr/>
        <p:txBody>
          <a:bodyPr/>
          <a:lstStyle/>
          <a:p>
            <a:fld id="{9B7CDB38-6350-4CC9-AB0E-B9078CE1CE4B}" type="slidenum">
              <a:rPr lang="en-US" smtClean="0"/>
              <a:pPr/>
              <a:t>11</a:t>
            </a:fld>
            <a:endParaRPr lang="en-US"/>
          </a:p>
        </p:txBody>
      </p:sp>
      <p:sp>
        <p:nvSpPr>
          <p:cNvPr id="9" name="Subtitle 8">
            <a:extLst>
              <a:ext uri="{FF2B5EF4-FFF2-40B4-BE49-F238E27FC236}">
                <a16:creationId xmlns:a16="http://schemas.microsoft.com/office/drawing/2014/main" id="{D09E8442-57DB-89DE-A38C-A6A9EB7FE9E3}"/>
              </a:ext>
            </a:extLst>
          </p:cNvPr>
          <p:cNvSpPr>
            <a:spLocks noGrp="1"/>
          </p:cNvSpPr>
          <p:nvPr>
            <p:ph type="subTitle" idx="1"/>
          </p:nvPr>
        </p:nvSpPr>
        <p:spPr/>
        <p:txBody>
          <a:bodyPr/>
          <a:lstStyle/>
          <a:p>
            <a:r>
              <a:rPr lang="en-CA" dirty="0"/>
              <a:t>Variable Costing</a:t>
            </a:r>
          </a:p>
        </p:txBody>
      </p:sp>
      <p:graphicFrame>
        <p:nvGraphicFramePr>
          <p:cNvPr id="11" name="Object 2">
            <a:extLst>
              <a:ext uri="{FF2B5EF4-FFF2-40B4-BE49-F238E27FC236}">
                <a16:creationId xmlns:a16="http://schemas.microsoft.com/office/drawing/2014/main" id="{D5632E58-6408-E8A8-CC9C-E8190D862FEC}"/>
              </a:ext>
            </a:extLst>
          </p:cNvPr>
          <p:cNvGraphicFramePr>
            <a:graphicFrameLocks/>
          </p:cNvGraphicFramePr>
          <p:nvPr/>
        </p:nvGraphicFramePr>
        <p:xfrm>
          <a:off x="1944688" y="1209675"/>
          <a:ext cx="8034337" cy="3963988"/>
        </p:xfrm>
        <a:graphic>
          <a:graphicData uri="http://schemas.openxmlformats.org/presentationml/2006/ole">
            <mc:AlternateContent xmlns:mc="http://schemas.openxmlformats.org/markup-compatibility/2006">
              <mc:Choice xmlns:v="urn:schemas-microsoft-com:vml" Requires="v">
                <p:oleObj name="Worksheet" r:id="rId2" imgW="3943310" imgH="2171459" progId="Excel.Sheet.8">
                  <p:embed/>
                </p:oleObj>
              </mc:Choice>
              <mc:Fallback>
                <p:oleObj name="Worksheet" r:id="rId2" imgW="3943310" imgH="2171459" progId="Excel.Sheet.8">
                  <p:embed/>
                  <p:pic>
                    <p:nvPicPr>
                      <p:cNvPr id="11" name="Object 2">
                        <a:extLst>
                          <a:ext uri="{FF2B5EF4-FFF2-40B4-BE49-F238E27FC236}">
                            <a16:creationId xmlns:a16="http://schemas.microsoft.com/office/drawing/2014/main" id="{D5632E58-6408-E8A8-CC9C-E8190D862FEC}"/>
                          </a:ext>
                        </a:extLst>
                      </p:cNvPr>
                      <p:cNvPicPr>
                        <a:picLocks noChangeArrowheads="1"/>
                      </p:cNvPicPr>
                      <p:nvPr/>
                    </p:nvPicPr>
                    <p:blipFill>
                      <a:blip r:embed="rId3">
                        <a:lum bright="6000" contrast="-6000"/>
                      </a:blip>
                      <a:srcRect/>
                      <a:stretch>
                        <a:fillRect/>
                      </a:stretch>
                    </p:blipFill>
                    <p:spPr bwMode="auto">
                      <a:xfrm>
                        <a:off x="1944688" y="1209675"/>
                        <a:ext cx="8034337" cy="3963988"/>
                      </a:xfrm>
                      <a:prstGeom prst="rect">
                        <a:avLst/>
                      </a:prstGeom>
                      <a:noFill/>
                      <a:ln>
                        <a:noFill/>
                      </a:ln>
                      <a:effectLst>
                        <a:outerShdw dist="107763" dir="2700000" algn="ctr" rotWithShape="0">
                          <a:schemeClr val="bg2">
                            <a:alpha val="74997"/>
                          </a:schemeClr>
                        </a:outerShdw>
                      </a:effectLst>
                    </p:spPr>
                  </p:pic>
                </p:oleObj>
              </mc:Fallback>
            </mc:AlternateContent>
          </a:graphicData>
        </a:graphic>
      </p:graphicFrame>
      <p:grpSp>
        <p:nvGrpSpPr>
          <p:cNvPr id="12" name="Group 1032">
            <a:extLst>
              <a:ext uri="{FF2B5EF4-FFF2-40B4-BE49-F238E27FC236}">
                <a16:creationId xmlns:a16="http://schemas.microsoft.com/office/drawing/2014/main" id="{B078894C-C98A-69C3-0BDE-1E31CD81E592}"/>
              </a:ext>
            </a:extLst>
          </p:cNvPr>
          <p:cNvGrpSpPr>
            <a:grpSpLocks/>
          </p:cNvGrpSpPr>
          <p:nvPr/>
        </p:nvGrpSpPr>
        <p:grpSpPr bwMode="auto">
          <a:xfrm>
            <a:off x="4386564" y="631329"/>
            <a:ext cx="1828800" cy="1651000"/>
            <a:chOff x="1776" y="928"/>
            <a:chExt cx="1152" cy="1040"/>
          </a:xfrm>
          <a:solidFill>
            <a:schemeClr val="bg1">
              <a:lumMod val="75000"/>
            </a:schemeClr>
          </a:solidFill>
        </p:grpSpPr>
        <p:sp>
          <p:nvSpPr>
            <p:cNvPr id="13" name="Line 8">
              <a:extLst>
                <a:ext uri="{FF2B5EF4-FFF2-40B4-BE49-F238E27FC236}">
                  <a16:creationId xmlns:a16="http://schemas.microsoft.com/office/drawing/2014/main" id="{367FA2CD-C899-2D93-DF68-46711D76691E}"/>
                </a:ext>
              </a:extLst>
            </p:cNvPr>
            <p:cNvSpPr>
              <a:spLocks noChangeShapeType="1"/>
            </p:cNvSpPr>
            <p:nvPr/>
          </p:nvSpPr>
          <p:spPr bwMode="auto">
            <a:xfrm flipH="1">
              <a:off x="2531" y="1372"/>
              <a:ext cx="39" cy="596"/>
            </a:xfrm>
            <a:prstGeom prst="line">
              <a:avLst/>
            </a:prstGeom>
            <a:grpFill/>
            <a:ln w="28575">
              <a:solidFill>
                <a:srgbClr val="0070C0"/>
              </a:solidFill>
              <a:round/>
              <a:headEnd/>
              <a:tailEnd type="triangle" w="med" len="med"/>
            </a:ln>
          </p:spPr>
          <p:txBody>
            <a:bodyPr wrap="none" anchor="ctr"/>
            <a:lstStyle/>
            <a:p>
              <a:pPr>
                <a:defRPr/>
              </a:pPr>
              <a:endParaRPr lang="en-US" dirty="0">
                <a:latin typeface="+mn-lt"/>
              </a:endParaRPr>
            </a:p>
          </p:txBody>
        </p:sp>
        <p:sp>
          <p:nvSpPr>
            <p:cNvPr id="14" name="Rectangle 9">
              <a:extLst>
                <a:ext uri="{FF2B5EF4-FFF2-40B4-BE49-F238E27FC236}">
                  <a16:creationId xmlns:a16="http://schemas.microsoft.com/office/drawing/2014/main" id="{C9A817CF-D0B8-C214-6262-F7AC67A18D4B}"/>
                </a:ext>
              </a:extLst>
            </p:cNvPr>
            <p:cNvSpPr>
              <a:spLocks noChangeArrowheads="1"/>
            </p:cNvSpPr>
            <p:nvPr/>
          </p:nvSpPr>
          <p:spPr bwMode="auto">
            <a:xfrm>
              <a:off x="1776" y="928"/>
              <a:ext cx="1152" cy="444"/>
            </a:xfrm>
            <a:prstGeom prst="rect">
              <a:avLst/>
            </a:prstGeom>
            <a:solidFill>
              <a:schemeClr val="bg1">
                <a:lumMod val="95000"/>
              </a:schemeClr>
            </a:solidFill>
            <a:ln w="57150" cmpd="thinThick">
              <a:solidFill>
                <a:srgbClr val="1E3163"/>
              </a:solidFill>
              <a:miter lim="800000"/>
              <a:headEnd/>
              <a:tailEnd/>
            </a:ln>
            <a:effectLst/>
          </p:spPr>
          <p:txBody>
            <a:bodyPr lIns="90488" tIns="44450" rIns="90488" bIns="44450" anchor="ctr">
              <a:spAutoFit/>
            </a:bodyPr>
            <a:lstStyle/>
            <a:p>
              <a:pPr algn="ctr" eaLnBrk="1" hangingPunct="1">
                <a:defRPr/>
              </a:pPr>
              <a:r>
                <a:rPr lang="en-US" sz="2000" b="1" dirty="0">
                  <a:solidFill>
                    <a:srgbClr val="0070C0"/>
                  </a:solidFill>
                  <a:latin typeface="+mn-lt"/>
                </a:rPr>
                <a:t>Unit product  </a:t>
              </a:r>
              <a:br>
                <a:rPr lang="en-US" sz="2000" b="1" dirty="0">
                  <a:solidFill>
                    <a:srgbClr val="0070C0"/>
                  </a:solidFill>
                  <a:latin typeface="+mn-lt"/>
                </a:rPr>
              </a:br>
              <a:r>
                <a:rPr lang="en-US" sz="2000" b="1" dirty="0">
                  <a:solidFill>
                    <a:srgbClr val="0070C0"/>
                  </a:solidFill>
                  <a:latin typeface="+mn-lt"/>
                </a:rPr>
                <a:t>cost.</a:t>
              </a:r>
              <a:endParaRPr lang="en-US" sz="2000" b="1" dirty="0">
                <a:solidFill>
                  <a:srgbClr val="0070C0"/>
                </a:solidFill>
                <a:effectLst>
                  <a:outerShdw blurRad="38100" dist="38100" dir="2700000" algn="tl">
                    <a:srgbClr val="000000"/>
                  </a:outerShdw>
                </a:effectLst>
                <a:latin typeface="+mn-lt"/>
              </a:endParaRPr>
            </a:p>
          </p:txBody>
        </p:sp>
      </p:grpSp>
      <p:sp>
        <p:nvSpPr>
          <p:cNvPr id="2" name="Line 8">
            <a:extLst>
              <a:ext uri="{FF2B5EF4-FFF2-40B4-BE49-F238E27FC236}">
                <a16:creationId xmlns:a16="http://schemas.microsoft.com/office/drawing/2014/main" id="{A7ADEF32-D1C1-DEC5-F9B4-AD43A1B0357C}"/>
              </a:ext>
            </a:extLst>
          </p:cNvPr>
          <p:cNvSpPr>
            <a:spLocks noChangeShapeType="1"/>
          </p:cNvSpPr>
          <p:nvPr/>
        </p:nvSpPr>
        <p:spPr bwMode="auto">
          <a:xfrm>
            <a:off x="5653390" y="1336179"/>
            <a:ext cx="385161" cy="1732781"/>
          </a:xfrm>
          <a:prstGeom prst="line">
            <a:avLst/>
          </a:prstGeom>
          <a:solidFill>
            <a:schemeClr val="bg1">
              <a:lumMod val="75000"/>
            </a:schemeClr>
          </a:solidFill>
          <a:ln w="28575">
            <a:solidFill>
              <a:srgbClr val="0070C0"/>
            </a:solidFill>
            <a:round/>
            <a:headEnd/>
            <a:tailEnd type="triangle" w="med" len="med"/>
          </a:ln>
        </p:spPr>
        <p:txBody>
          <a:bodyPr wrap="none" anchor="ctr"/>
          <a:lstStyle/>
          <a:p>
            <a:pPr>
              <a:defRPr/>
            </a:pPr>
            <a:endParaRPr lang="en-US" dirty="0">
              <a:latin typeface="+mn-lt"/>
            </a:endParaRPr>
          </a:p>
        </p:txBody>
      </p:sp>
    </p:spTree>
    <p:extLst>
      <p:ext uri="{BB962C8B-B14F-4D97-AF65-F5344CB8AC3E}">
        <p14:creationId xmlns:p14="http://schemas.microsoft.com/office/powerpoint/2010/main" val="1465793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12</a:t>
            </a:fld>
            <a:endParaRPr spc="-5" dirty="0"/>
          </a:p>
        </p:txBody>
      </p:sp>
      <p:sp>
        <p:nvSpPr>
          <p:cNvPr id="11" name="Subtitle 10">
            <a:extLst>
              <a:ext uri="{FF2B5EF4-FFF2-40B4-BE49-F238E27FC236}">
                <a16:creationId xmlns:a16="http://schemas.microsoft.com/office/drawing/2014/main" id="{43A3635F-59D8-53CF-713F-D638C07ADD09}"/>
              </a:ext>
            </a:extLst>
          </p:cNvPr>
          <p:cNvSpPr>
            <a:spLocks noGrp="1"/>
          </p:cNvSpPr>
          <p:nvPr>
            <p:ph type="subTitle" idx="1"/>
          </p:nvPr>
        </p:nvSpPr>
        <p:spPr/>
        <p:txBody>
          <a:bodyPr/>
          <a:lstStyle/>
          <a:p>
            <a:r>
              <a:rPr lang="en-CA" dirty="0"/>
              <a:t>Standard</a:t>
            </a:r>
            <a:r>
              <a:rPr lang="en-CA" spc="-80" dirty="0"/>
              <a:t> </a:t>
            </a:r>
            <a:r>
              <a:rPr lang="en-CA" dirty="0"/>
              <a:t>Costs</a:t>
            </a:r>
          </a:p>
        </p:txBody>
      </p:sp>
      <p:sp>
        <p:nvSpPr>
          <p:cNvPr id="3" name="object 3"/>
          <p:cNvSpPr txBox="1"/>
          <p:nvPr/>
        </p:nvSpPr>
        <p:spPr>
          <a:xfrm>
            <a:off x="619823" y="1098295"/>
            <a:ext cx="10186035" cy="756920"/>
          </a:xfrm>
          <a:prstGeom prst="rect">
            <a:avLst/>
          </a:prstGeom>
        </p:spPr>
        <p:txBody>
          <a:bodyPr vert="horz" wrap="square" lIns="0" tIns="12700" rIns="0" bIns="0" rtlCol="0">
            <a:spAutoFit/>
          </a:bodyPr>
          <a:lstStyle/>
          <a:p>
            <a:pPr marL="469900" marR="5080" indent="-457200">
              <a:lnSpc>
                <a:spcPct val="100000"/>
              </a:lnSpc>
              <a:spcBef>
                <a:spcPts val="100"/>
              </a:spcBef>
              <a:buSzPct val="79166"/>
              <a:buChar char="•"/>
              <a:tabLst>
                <a:tab pos="469265" algn="l"/>
                <a:tab pos="469900" algn="l"/>
                <a:tab pos="9613900" algn="l"/>
              </a:tabLst>
            </a:pPr>
            <a:r>
              <a:rPr sz="2400" dirty="0">
                <a:latin typeface="Arial MT"/>
                <a:cs typeface="Arial MT"/>
              </a:rPr>
              <a:t>Stand</a:t>
            </a:r>
            <a:r>
              <a:rPr sz="2400" spc="-10" dirty="0">
                <a:latin typeface="Arial MT"/>
                <a:cs typeface="Arial MT"/>
              </a:rPr>
              <a:t>a</a:t>
            </a:r>
            <a:r>
              <a:rPr sz="2400" dirty="0">
                <a:latin typeface="Arial MT"/>
                <a:cs typeface="Arial MT"/>
              </a:rPr>
              <a:t>rds</a:t>
            </a:r>
            <a:r>
              <a:rPr sz="2400" spc="15" dirty="0">
                <a:latin typeface="Arial MT"/>
                <a:cs typeface="Arial MT"/>
              </a:rPr>
              <a:t> </a:t>
            </a:r>
            <a:r>
              <a:rPr sz="2400" spc="-5" dirty="0">
                <a:latin typeface="Arial MT"/>
                <a:cs typeface="Arial MT"/>
              </a:rPr>
              <a:t>ar</a:t>
            </a:r>
            <a:r>
              <a:rPr sz="2400" dirty="0">
                <a:latin typeface="Arial MT"/>
                <a:cs typeface="Arial MT"/>
              </a:rPr>
              <a:t>e</a:t>
            </a:r>
            <a:r>
              <a:rPr sz="2400" spc="-5" dirty="0">
                <a:latin typeface="Arial MT"/>
                <a:cs typeface="Arial MT"/>
              </a:rPr>
              <a:t> benchmark</a:t>
            </a:r>
            <a:r>
              <a:rPr sz="2400" dirty="0">
                <a:latin typeface="Arial MT"/>
                <a:cs typeface="Arial MT"/>
              </a:rPr>
              <a:t>s </a:t>
            </a:r>
            <a:r>
              <a:rPr sz="2400" spc="-5" dirty="0">
                <a:latin typeface="Arial MT"/>
                <a:cs typeface="Arial MT"/>
              </a:rPr>
              <a:t>o</a:t>
            </a:r>
            <a:r>
              <a:rPr sz="2400" dirty="0">
                <a:latin typeface="Arial MT"/>
                <a:cs typeface="Arial MT"/>
              </a:rPr>
              <a:t>r</a:t>
            </a:r>
            <a:r>
              <a:rPr sz="2400" spc="-5" dirty="0">
                <a:latin typeface="Arial MT"/>
                <a:cs typeface="Arial MT"/>
              </a:rPr>
              <a:t> </a:t>
            </a:r>
            <a:r>
              <a:rPr sz="2400" spc="5" dirty="0">
                <a:latin typeface="Arial MT"/>
                <a:cs typeface="Arial MT"/>
              </a:rPr>
              <a:t>“</a:t>
            </a:r>
            <a:r>
              <a:rPr sz="2400" spc="-5" dirty="0">
                <a:latin typeface="Arial MT"/>
                <a:cs typeface="Arial MT"/>
              </a:rPr>
              <a:t>norms</a:t>
            </a:r>
            <a:r>
              <a:rPr sz="2400" dirty="0">
                <a:latin typeface="Arial MT"/>
                <a:cs typeface="Arial MT"/>
              </a:rPr>
              <a:t>”</a:t>
            </a:r>
            <a:r>
              <a:rPr sz="2400" spc="-15" dirty="0">
                <a:latin typeface="Arial MT"/>
                <a:cs typeface="Arial MT"/>
              </a:rPr>
              <a:t> </a:t>
            </a:r>
            <a:r>
              <a:rPr sz="2400" dirty="0">
                <a:latin typeface="Arial MT"/>
                <a:cs typeface="Arial MT"/>
              </a:rPr>
              <a:t>for</a:t>
            </a:r>
            <a:r>
              <a:rPr sz="2400" spc="5" dirty="0">
                <a:latin typeface="Arial MT"/>
                <a:cs typeface="Arial MT"/>
              </a:rPr>
              <a:t> </a:t>
            </a:r>
            <a:r>
              <a:rPr sz="2400" dirty="0">
                <a:latin typeface="Arial MT"/>
                <a:cs typeface="Arial MT"/>
              </a:rPr>
              <a:t>me</a:t>
            </a:r>
            <a:r>
              <a:rPr sz="2400" spc="-10" dirty="0">
                <a:latin typeface="Arial MT"/>
                <a:cs typeface="Arial MT"/>
              </a:rPr>
              <a:t>a</a:t>
            </a:r>
            <a:r>
              <a:rPr sz="2400" dirty="0">
                <a:latin typeface="Arial MT"/>
                <a:cs typeface="Arial MT"/>
              </a:rPr>
              <a:t>suring</a:t>
            </a:r>
            <a:r>
              <a:rPr sz="2400" spc="15" dirty="0">
                <a:latin typeface="Arial MT"/>
                <a:cs typeface="Arial MT"/>
              </a:rPr>
              <a:t> </a:t>
            </a:r>
            <a:r>
              <a:rPr sz="2400" spc="-5" dirty="0">
                <a:latin typeface="Arial MT"/>
                <a:cs typeface="Arial MT"/>
              </a:rPr>
              <a:t>perfo</a:t>
            </a:r>
            <a:r>
              <a:rPr sz="2400" dirty="0">
                <a:latin typeface="Arial MT"/>
                <a:cs typeface="Arial MT"/>
              </a:rPr>
              <a:t>rmance.	</a:t>
            </a:r>
            <a:r>
              <a:rPr sz="2400" spc="-135" dirty="0">
                <a:latin typeface="Arial MT"/>
                <a:cs typeface="Arial MT"/>
              </a:rPr>
              <a:t>T</a:t>
            </a:r>
            <a:r>
              <a:rPr sz="2400" spc="-5" dirty="0">
                <a:latin typeface="Arial MT"/>
                <a:cs typeface="Arial MT"/>
              </a:rPr>
              <a:t>wo  </a:t>
            </a:r>
            <a:r>
              <a:rPr sz="2400" dirty="0">
                <a:latin typeface="Arial MT"/>
                <a:cs typeface="Arial MT"/>
              </a:rPr>
              <a:t>types </a:t>
            </a:r>
            <a:r>
              <a:rPr sz="2400" spc="-5" dirty="0">
                <a:latin typeface="Arial MT"/>
                <a:cs typeface="Arial MT"/>
              </a:rPr>
              <a:t>of</a:t>
            </a:r>
            <a:r>
              <a:rPr sz="2400" dirty="0">
                <a:latin typeface="Arial MT"/>
                <a:cs typeface="Arial MT"/>
              </a:rPr>
              <a:t> </a:t>
            </a:r>
            <a:r>
              <a:rPr sz="2400" spc="-5" dirty="0">
                <a:latin typeface="Arial MT"/>
                <a:cs typeface="Arial MT"/>
              </a:rPr>
              <a:t>standards</a:t>
            </a:r>
            <a:r>
              <a:rPr sz="2400" spc="10" dirty="0">
                <a:latin typeface="Arial MT"/>
                <a:cs typeface="Arial MT"/>
              </a:rPr>
              <a:t> </a:t>
            </a:r>
            <a:r>
              <a:rPr sz="2400" spc="-5" dirty="0">
                <a:latin typeface="Arial MT"/>
                <a:cs typeface="Arial MT"/>
              </a:rPr>
              <a:t>are</a:t>
            </a:r>
            <a:r>
              <a:rPr sz="2400" spc="-10" dirty="0">
                <a:latin typeface="Arial MT"/>
                <a:cs typeface="Arial MT"/>
              </a:rPr>
              <a:t> </a:t>
            </a:r>
            <a:r>
              <a:rPr sz="2400" spc="-5" dirty="0">
                <a:latin typeface="Arial MT"/>
                <a:cs typeface="Arial MT"/>
              </a:rPr>
              <a:t>commonly</a:t>
            </a:r>
            <a:r>
              <a:rPr sz="2400" spc="10" dirty="0">
                <a:latin typeface="Arial MT"/>
                <a:cs typeface="Arial MT"/>
              </a:rPr>
              <a:t> </a:t>
            </a:r>
            <a:r>
              <a:rPr sz="2400" spc="-5" dirty="0">
                <a:latin typeface="Arial MT"/>
                <a:cs typeface="Arial MT"/>
              </a:rPr>
              <a:t>used:</a:t>
            </a:r>
            <a:endParaRPr sz="2400" dirty="0">
              <a:latin typeface="Arial MT"/>
              <a:cs typeface="Arial MT"/>
            </a:endParaRPr>
          </a:p>
        </p:txBody>
      </p:sp>
      <p:sp>
        <p:nvSpPr>
          <p:cNvPr id="4" name="object 4"/>
          <p:cNvSpPr/>
          <p:nvPr/>
        </p:nvSpPr>
        <p:spPr>
          <a:xfrm>
            <a:off x="1042543" y="2054190"/>
            <a:ext cx="4152900" cy="2895600"/>
          </a:xfrm>
          <a:custGeom>
            <a:avLst/>
            <a:gdLst/>
            <a:ahLst/>
            <a:cxnLst/>
            <a:rect l="l" t="t" r="r" b="b"/>
            <a:pathLst>
              <a:path w="4152900" h="2895600">
                <a:moveTo>
                  <a:pt x="0" y="1447800"/>
                </a:moveTo>
                <a:lnTo>
                  <a:pt x="746" y="1408600"/>
                </a:lnTo>
                <a:lnTo>
                  <a:pt x="2972" y="1369657"/>
                </a:lnTo>
                <a:lnTo>
                  <a:pt x="6660" y="1330984"/>
                </a:lnTo>
                <a:lnTo>
                  <a:pt x="11791" y="1292596"/>
                </a:lnTo>
                <a:lnTo>
                  <a:pt x="18345" y="1254503"/>
                </a:lnTo>
                <a:lnTo>
                  <a:pt x="26304" y="1216721"/>
                </a:lnTo>
                <a:lnTo>
                  <a:pt x="35649" y="1179261"/>
                </a:lnTo>
                <a:lnTo>
                  <a:pt x="46361" y="1142138"/>
                </a:lnTo>
                <a:lnTo>
                  <a:pt x="58421" y="1105364"/>
                </a:lnTo>
                <a:lnTo>
                  <a:pt x="71811" y="1068951"/>
                </a:lnTo>
                <a:lnTo>
                  <a:pt x="86512" y="1032915"/>
                </a:lnTo>
                <a:lnTo>
                  <a:pt x="102505" y="997267"/>
                </a:lnTo>
                <a:lnTo>
                  <a:pt x="119770" y="962020"/>
                </a:lnTo>
                <a:lnTo>
                  <a:pt x="138290" y="927189"/>
                </a:lnTo>
                <a:lnTo>
                  <a:pt x="158045" y="892785"/>
                </a:lnTo>
                <a:lnTo>
                  <a:pt x="179017" y="858823"/>
                </a:lnTo>
                <a:lnTo>
                  <a:pt x="201186" y="825315"/>
                </a:lnTo>
                <a:lnTo>
                  <a:pt x="224534" y="792274"/>
                </a:lnTo>
                <a:lnTo>
                  <a:pt x="249042" y="759713"/>
                </a:lnTo>
                <a:lnTo>
                  <a:pt x="274692" y="727647"/>
                </a:lnTo>
                <a:lnTo>
                  <a:pt x="301463" y="696087"/>
                </a:lnTo>
                <a:lnTo>
                  <a:pt x="329338" y="665047"/>
                </a:lnTo>
                <a:lnTo>
                  <a:pt x="358298" y="634540"/>
                </a:lnTo>
                <a:lnTo>
                  <a:pt x="388324" y="604579"/>
                </a:lnTo>
                <a:lnTo>
                  <a:pt x="419397" y="575177"/>
                </a:lnTo>
                <a:lnTo>
                  <a:pt x="451498" y="546348"/>
                </a:lnTo>
                <a:lnTo>
                  <a:pt x="484608" y="518104"/>
                </a:lnTo>
                <a:lnTo>
                  <a:pt x="518709" y="490459"/>
                </a:lnTo>
                <a:lnTo>
                  <a:pt x="553781" y="463426"/>
                </a:lnTo>
                <a:lnTo>
                  <a:pt x="589807" y="437018"/>
                </a:lnTo>
                <a:lnTo>
                  <a:pt x="626766" y="411248"/>
                </a:lnTo>
                <a:lnTo>
                  <a:pt x="664641" y="386129"/>
                </a:lnTo>
                <a:lnTo>
                  <a:pt x="703411" y="361675"/>
                </a:lnTo>
                <a:lnTo>
                  <a:pt x="743060" y="337898"/>
                </a:lnTo>
                <a:lnTo>
                  <a:pt x="783567" y="314811"/>
                </a:lnTo>
                <a:lnTo>
                  <a:pt x="824914" y="292429"/>
                </a:lnTo>
                <a:lnTo>
                  <a:pt x="867082" y="270763"/>
                </a:lnTo>
                <a:lnTo>
                  <a:pt x="910052" y="249828"/>
                </a:lnTo>
                <a:lnTo>
                  <a:pt x="953805" y="229635"/>
                </a:lnTo>
                <a:lnTo>
                  <a:pt x="998323" y="210199"/>
                </a:lnTo>
                <a:lnTo>
                  <a:pt x="1043587" y="191532"/>
                </a:lnTo>
                <a:lnTo>
                  <a:pt x="1089577" y="173648"/>
                </a:lnTo>
                <a:lnTo>
                  <a:pt x="1136276" y="156559"/>
                </a:lnTo>
                <a:lnTo>
                  <a:pt x="1183664" y="140279"/>
                </a:lnTo>
                <a:lnTo>
                  <a:pt x="1231722" y="124822"/>
                </a:lnTo>
                <a:lnTo>
                  <a:pt x="1280431" y="110199"/>
                </a:lnTo>
                <a:lnTo>
                  <a:pt x="1329773" y="96424"/>
                </a:lnTo>
                <a:lnTo>
                  <a:pt x="1379729" y="83511"/>
                </a:lnTo>
                <a:lnTo>
                  <a:pt x="1430281" y="71473"/>
                </a:lnTo>
                <a:lnTo>
                  <a:pt x="1481408" y="60322"/>
                </a:lnTo>
                <a:lnTo>
                  <a:pt x="1533092" y="50071"/>
                </a:lnTo>
                <a:lnTo>
                  <a:pt x="1585316" y="40735"/>
                </a:lnTo>
                <a:lnTo>
                  <a:pt x="1638058" y="32326"/>
                </a:lnTo>
                <a:lnTo>
                  <a:pt x="1691302" y="24857"/>
                </a:lnTo>
                <a:lnTo>
                  <a:pt x="1745028" y="18341"/>
                </a:lnTo>
                <a:lnTo>
                  <a:pt x="1799217" y="12791"/>
                </a:lnTo>
                <a:lnTo>
                  <a:pt x="1853850" y="8221"/>
                </a:lnTo>
                <a:lnTo>
                  <a:pt x="1908909" y="4644"/>
                </a:lnTo>
                <a:lnTo>
                  <a:pt x="1964374" y="2072"/>
                </a:lnTo>
                <a:lnTo>
                  <a:pt x="2020227" y="520"/>
                </a:lnTo>
                <a:lnTo>
                  <a:pt x="2076450" y="0"/>
                </a:lnTo>
                <a:lnTo>
                  <a:pt x="2132672" y="520"/>
                </a:lnTo>
                <a:lnTo>
                  <a:pt x="2188525" y="2072"/>
                </a:lnTo>
                <a:lnTo>
                  <a:pt x="2243990" y="4644"/>
                </a:lnTo>
                <a:lnTo>
                  <a:pt x="2299049" y="8221"/>
                </a:lnTo>
                <a:lnTo>
                  <a:pt x="2353682" y="12791"/>
                </a:lnTo>
                <a:lnTo>
                  <a:pt x="2407871" y="18341"/>
                </a:lnTo>
                <a:lnTo>
                  <a:pt x="2461597" y="24857"/>
                </a:lnTo>
                <a:lnTo>
                  <a:pt x="2514841" y="32326"/>
                </a:lnTo>
                <a:lnTo>
                  <a:pt x="2567583" y="40735"/>
                </a:lnTo>
                <a:lnTo>
                  <a:pt x="2619807" y="50071"/>
                </a:lnTo>
                <a:lnTo>
                  <a:pt x="2671491" y="60322"/>
                </a:lnTo>
                <a:lnTo>
                  <a:pt x="2722618" y="71473"/>
                </a:lnTo>
                <a:lnTo>
                  <a:pt x="2773170" y="83511"/>
                </a:lnTo>
                <a:lnTo>
                  <a:pt x="2823126" y="96424"/>
                </a:lnTo>
                <a:lnTo>
                  <a:pt x="2872468" y="110199"/>
                </a:lnTo>
                <a:lnTo>
                  <a:pt x="2921177" y="124822"/>
                </a:lnTo>
                <a:lnTo>
                  <a:pt x="2969235" y="140279"/>
                </a:lnTo>
                <a:lnTo>
                  <a:pt x="3016623" y="156559"/>
                </a:lnTo>
                <a:lnTo>
                  <a:pt x="3063322" y="173648"/>
                </a:lnTo>
                <a:lnTo>
                  <a:pt x="3109312" y="191532"/>
                </a:lnTo>
                <a:lnTo>
                  <a:pt x="3154576" y="210199"/>
                </a:lnTo>
                <a:lnTo>
                  <a:pt x="3199094" y="229635"/>
                </a:lnTo>
                <a:lnTo>
                  <a:pt x="3242847" y="249828"/>
                </a:lnTo>
                <a:lnTo>
                  <a:pt x="3285817" y="270763"/>
                </a:lnTo>
                <a:lnTo>
                  <a:pt x="3327985" y="292429"/>
                </a:lnTo>
                <a:lnTo>
                  <a:pt x="3369332" y="314811"/>
                </a:lnTo>
                <a:lnTo>
                  <a:pt x="3409839" y="337898"/>
                </a:lnTo>
                <a:lnTo>
                  <a:pt x="3449488" y="361675"/>
                </a:lnTo>
                <a:lnTo>
                  <a:pt x="3488258" y="386129"/>
                </a:lnTo>
                <a:lnTo>
                  <a:pt x="3526133" y="411248"/>
                </a:lnTo>
                <a:lnTo>
                  <a:pt x="3563092" y="437018"/>
                </a:lnTo>
                <a:lnTo>
                  <a:pt x="3599118" y="463426"/>
                </a:lnTo>
                <a:lnTo>
                  <a:pt x="3634190" y="490459"/>
                </a:lnTo>
                <a:lnTo>
                  <a:pt x="3668291" y="518104"/>
                </a:lnTo>
                <a:lnTo>
                  <a:pt x="3701401" y="546348"/>
                </a:lnTo>
                <a:lnTo>
                  <a:pt x="3733502" y="575177"/>
                </a:lnTo>
                <a:lnTo>
                  <a:pt x="3764575" y="604579"/>
                </a:lnTo>
                <a:lnTo>
                  <a:pt x="3794601" y="634540"/>
                </a:lnTo>
                <a:lnTo>
                  <a:pt x="3823561" y="665047"/>
                </a:lnTo>
                <a:lnTo>
                  <a:pt x="3851436" y="696087"/>
                </a:lnTo>
                <a:lnTo>
                  <a:pt x="3878207" y="727647"/>
                </a:lnTo>
                <a:lnTo>
                  <a:pt x="3903857" y="759713"/>
                </a:lnTo>
                <a:lnTo>
                  <a:pt x="3928365" y="792274"/>
                </a:lnTo>
                <a:lnTo>
                  <a:pt x="3951713" y="825315"/>
                </a:lnTo>
                <a:lnTo>
                  <a:pt x="3973882" y="858823"/>
                </a:lnTo>
                <a:lnTo>
                  <a:pt x="3994854" y="892785"/>
                </a:lnTo>
                <a:lnTo>
                  <a:pt x="4014609" y="927189"/>
                </a:lnTo>
                <a:lnTo>
                  <a:pt x="4033129" y="962020"/>
                </a:lnTo>
                <a:lnTo>
                  <a:pt x="4050394" y="997267"/>
                </a:lnTo>
                <a:lnTo>
                  <a:pt x="4066387" y="1032915"/>
                </a:lnTo>
                <a:lnTo>
                  <a:pt x="4081088" y="1068951"/>
                </a:lnTo>
                <a:lnTo>
                  <a:pt x="4094478" y="1105364"/>
                </a:lnTo>
                <a:lnTo>
                  <a:pt x="4106538" y="1142138"/>
                </a:lnTo>
                <a:lnTo>
                  <a:pt x="4117250" y="1179261"/>
                </a:lnTo>
                <a:lnTo>
                  <a:pt x="4126595" y="1216721"/>
                </a:lnTo>
                <a:lnTo>
                  <a:pt x="4134554" y="1254503"/>
                </a:lnTo>
                <a:lnTo>
                  <a:pt x="4141108" y="1292596"/>
                </a:lnTo>
                <a:lnTo>
                  <a:pt x="4146239" y="1330984"/>
                </a:lnTo>
                <a:lnTo>
                  <a:pt x="4149927" y="1369657"/>
                </a:lnTo>
                <a:lnTo>
                  <a:pt x="4152153" y="1408600"/>
                </a:lnTo>
                <a:lnTo>
                  <a:pt x="4152900" y="1447800"/>
                </a:lnTo>
                <a:lnTo>
                  <a:pt x="4152153" y="1486999"/>
                </a:lnTo>
                <a:lnTo>
                  <a:pt x="4149927" y="1525942"/>
                </a:lnTo>
                <a:lnTo>
                  <a:pt x="4146239" y="1564615"/>
                </a:lnTo>
                <a:lnTo>
                  <a:pt x="4141108" y="1603003"/>
                </a:lnTo>
                <a:lnTo>
                  <a:pt x="4134554" y="1641096"/>
                </a:lnTo>
                <a:lnTo>
                  <a:pt x="4126595" y="1678878"/>
                </a:lnTo>
                <a:lnTo>
                  <a:pt x="4117250" y="1716338"/>
                </a:lnTo>
                <a:lnTo>
                  <a:pt x="4106538" y="1753461"/>
                </a:lnTo>
                <a:lnTo>
                  <a:pt x="4094478" y="1790235"/>
                </a:lnTo>
                <a:lnTo>
                  <a:pt x="4081088" y="1826648"/>
                </a:lnTo>
                <a:lnTo>
                  <a:pt x="4066387" y="1862684"/>
                </a:lnTo>
                <a:lnTo>
                  <a:pt x="4050394" y="1898332"/>
                </a:lnTo>
                <a:lnTo>
                  <a:pt x="4033129" y="1933579"/>
                </a:lnTo>
                <a:lnTo>
                  <a:pt x="4014609" y="1968410"/>
                </a:lnTo>
                <a:lnTo>
                  <a:pt x="3994854" y="2002814"/>
                </a:lnTo>
                <a:lnTo>
                  <a:pt x="3973882" y="2036776"/>
                </a:lnTo>
                <a:lnTo>
                  <a:pt x="3951713" y="2070284"/>
                </a:lnTo>
                <a:lnTo>
                  <a:pt x="3928365" y="2103325"/>
                </a:lnTo>
                <a:lnTo>
                  <a:pt x="3903857" y="2135886"/>
                </a:lnTo>
                <a:lnTo>
                  <a:pt x="3878207" y="2167952"/>
                </a:lnTo>
                <a:lnTo>
                  <a:pt x="3851436" y="2199512"/>
                </a:lnTo>
                <a:lnTo>
                  <a:pt x="3823561" y="2230552"/>
                </a:lnTo>
                <a:lnTo>
                  <a:pt x="3794601" y="2261059"/>
                </a:lnTo>
                <a:lnTo>
                  <a:pt x="3764575" y="2291020"/>
                </a:lnTo>
                <a:lnTo>
                  <a:pt x="3733502" y="2320422"/>
                </a:lnTo>
                <a:lnTo>
                  <a:pt x="3701401" y="2349251"/>
                </a:lnTo>
                <a:lnTo>
                  <a:pt x="3668291" y="2377495"/>
                </a:lnTo>
                <a:lnTo>
                  <a:pt x="3634190" y="2405140"/>
                </a:lnTo>
                <a:lnTo>
                  <a:pt x="3599118" y="2432173"/>
                </a:lnTo>
                <a:lnTo>
                  <a:pt x="3563092" y="2458581"/>
                </a:lnTo>
                <a:lnTo>
                  <a:pt x="3526133" y="2484351"/>
                </a:lnTo>
                <a:lnTo>
                  <a:pt x="3488258" y="2509470"/>
                </a:lnTo>
                <a:lnTo>
                  <a:pt x="3449488" y="2533924"/>
                </a:lnTo>
                <a:lnTo>
                  <a:pt x="3409839" y="2557701"/>
                </a:lnTo>
                <a:lnTo>
                  <a:pt x="3369332" y="2580788"/>
                </a:lnTo>
                <a:lnTo>
                  <a:pt x="3327985" y="2603170"/>
                </a:lnTo>
                <a:lnTo>
                  <a:pt x="3285817" y="2624836"/>
                </a:lnTo>
                <a:lnTo>
                  <a:pt x="3242847" y="2645771"/>
                </a:lnTo>
                <a:lnTo>
                  <a:pt x="3199094" y="2665964"/>
                </a:lnTo>
                <a:lnTo>
                  <a:pt x="3154576" y="2685400"/>
                </a:lnTo>
                <a:lnTo>
                  <a:pt x="3109312" y="2704067"/>
                </a:lnTo>
                <a:lnTo>
                  <a:pt x="3063322" y="2721951"/>
                </a:lnTo>
                <a:lnTo>
                  <a:pt x="3016623" y="2739040"/>
                </a:lnTo>
                <a:lnTo>
                  <a:pt x="2969235" y="2755320"/>
                </a:lnTo>
                <a:lnTo>
                  <a:pt x="2921177" y="2770777"/>
                </a:lnTo>
                <a:lnTo>
                  <a:pt x="2872468" y="2785400"/>
                </a:lnTo>
                <a:lnTo>
                  <a:pt x="2823126" y="2799175"/>
                </a:lnTo>
                <a:lnTo>
                  <a:pt x="2773170" y="2812088"/>
                </a:lnTo>
                <a:lnTo>
                  <a:pt x="2722618" y="2824126"/>
                </a:lnTo>
                <a:lnTo>
                  <a:pt x="2671491" y="2835277"/>
                </a:lnTo>
                <a:lnTo>
                  <a:pt x="2619807" y="2845528"/>
                </a:lnTo>
                <a:lnTo>
                  <a:pt x="2567583" y="2854864"/>
                </a:lnTo>
                <a:lnTo>
                  <a:pt x="2514841" y="2863273"/>
                </a:lnTo>
                <a:lnTo>
                  <a:pt x="2461597" y="2870742"/>
                </a:lnTo>
                <a:lnTo>
                  <a:pt x="2407871" y="2877258"/>
                </a:lnTo>
                <a:lnTo>
                  <a:pt x="2353682" y="2882808"/>
                </a:lnTo>
                <a:lnTo>
                  <a:pt x="2299049" y="2887378"/>
                </a:lnTo>
                <a:lnTo>
                  <a:pt x="2243990" y="2890955"/>
                </a:lnTo>
                <a:lnTo>
                  <a:pt x="2188525" y="2893527"/>
                </a:lnTo>
                <a:lnTo>
                  <a:pt x="2132672" y="2895079"/>
                </a:lnTo>
                <a:lnTo>
                  <a:pt x="2076450" y="2895600"/>
                </a:lnTo>
                <a:lnTo>
                  <a:pt x="2020227" y="2895079"/>
                </a:lnTo>
                <a:lnTo>
                  <a:pt x="1964374" y="2893527"/>
                </a:lnTo>
                <a:lnTo>
                  <a:pt x="1908909" y="2890955"/>
                </a:lnTo>
                <a:lnTo>
                  <a:pt x="1853850" y="2887378"/>
                </a:lnTo>
                <a:lnTo>
                  <a:pt x="1799217" y="2882808"/>
                </a:lnTo>
                <a:lnTo>
                  <a:pt x="1745028" y="2877258"/>
                </a:lnTo>
                <a:lnTo>
                  <a:pt x="1691302" y="2870742"/>
                </a:lnTo>
                <a:lnTo>
                  <a:pt x="1638058" y="2863273"/>
                </a:lnTo>
                <a:lnTo>
                  <a:pt x="1585316" y="2854864"/>
                </a:lnTo>
                <a:lnTo>
                  <a:pt x="1533092" y="2845528"/>
                </a:lnTo>
                <a:lnTo>
                  <a:pt x="1481408" y="2835277"/>
                </a:lnTo>
                <a:lnTo>
                  <a:pt x="1430281" y="2824126"/>
                </a:lnTo>
                <a:lnTo>
                  <a:pt x="1379729" y="2812088"/>
                </a:lnTo>
                <a:lnTo>
                  <a:pt x="1329773" y="2799175"/>
                </a:lnTo>
                <a:lnTo>
                  <a:pt x="1280431" y="2785400"/>
                </a:lnTo>
                <a:lnTo>
                  <a:pt x="1231722" y="2770777"/>
                </a:lnTo>
                <a:lnTo>
                  <a:pt x="1183664" y="2755320"/>
                </a:lnTo>
                <a:lnTo>
                  <a:pt x="1136276" y="2739040"/>
                </a:lnTo>
                <a:lnTo>
                  <a:pt x="1089577" y="2721951"/>
                </a:lnTo>
                <a:lnTo>
                  <a:pt x="1043587" y="2704067"/>
                </a:lnTo>
                <a:lnTo>
                  <a:pt x="998323" y="2685400"/>
                </a:lnTo>
                <a:lnTo>
                  <a:pt x="953805" y="2665964"/>
                </a:lnTo>
                <a:lnTo>
                  <a:pt x="910052" y="2645771"/>
                </a:lnTo>
                <a:lnTo>
                  <a:pt x="867082" y="2624836"/>
                </a:lnTo>
                <a:lnTo>
                  <a:pt x="824914" y="2603170"/>
                </a:lnTo>
                <a:lnTo>
                  <a:pt x="783567" y="2580788"/>
                </a:lnTo>
                <a:lnTo>
                  <a:pt x="743060" y="2557701"/>
                </a:lnTo>
                <a:lnTo>
                  <a:pt x="703411" y="2533924"/>
                </a:lnTo>
                <a:lnTo>
                  <a:pt x="664641" y="2509470"/>
                </a:lnTo>
                <a:lnTo>
                  <a:pt x="626766" y="2484351"/>
                </a:lnTo>
                <a:lnTo>
                  <a:pt x="589807" y="2458581"/>
                </a:lnTo>
                <a:lnTo>
                  <a:pt x="553781" y="2432173"/>
                </a:lnTo>
                <a:lnTo>
                  <a:pt x="518709" y="2405140"/>
                </a:lnTo>
                <a:lnTo>
                  <a:pt x="484608" y="2377495"/>
                </a:lnTo>
                <a:lnTo>
                  <a:pt x="451498" y="2349251"/>
                </a:lnTo>
                <a:lnTo>
                  <a:pt x="419397" y="2320422"/>
                </a:lnTo>
                <a:lnTo>
                  <a:pt x="388324" y="2291020"/>
                </a:lnTo>
                <a:lnTo>
                  <a:pt x="358298" y="2261059"/>
                </a:lnTo>
                <a:lnTo>
                  <a:pt x="329338" y="2230552"/>
                </a:lnTo>
                <a:lnTo>
                  <a:pt x="301463" y="2199512"/>
                </a:lnTo>
                <a:lnTo>
                  <a:pt x="274692" y="2167952"/>
                </a:lnTo>
                <a:lnTo>
                  <a:pt x="249042" y="2135886"/>
                </a:lnTo>
                <a:lnTo>
                  <a:pt x="224534" y="2103325"/>
                </a:lnTo>
                <a:lnTo>
                  <a:pt x="201186" y="2070284"/>
                </a:lnTo>
                <a:lnTo>
                  <a:pt x="179017" y="2036776"/>
                </a:lnTo>
                <a:lnTo>
                  <a:pt x="158045" y="2002814"/>
                </a:lnTo>
                <a:lnTo>
                  <a:pt x="138290" y="1968410"/>
                </a:lnTo>
                <a:lnTo>
                  <a:pt x="119770" y="1933579"/>
                </a:lnTo>
                <a:lnTo>
                  <a:pt x="102505" y="1898332"/>
                </a:lnTo>
                <a:lnTo>
                  <a:pt x="86512" y="1862684"/>
                </a:lnTo>
                <a:lnTo>
                  <a:pt x="71811" y="1826648"/>
                </a:lnTo>
                <a:lnTo>
                  <a:pt x="58421" y="1790235"/>
                </a:lnTo>
                <a:lnTo>
                  <a:pt x="46361" y="1753461"/>
                </a:lnTo>
                <a:lnTo>
                  <a:pt x="35649" y="1716338"/>
                </a:lnTo>
                <a:lnTo>
                  <a:pt x="26304" y="1678878"/>
                </a:lnTo>
                <a:lnTo>
                  <a:pt x="18345" y="1641096"/>
                </a:lnTo>
                <a:lnTo>
                  <a:pt x="11791" y="1603003"/>
                </a:lnTo>
                <a:lnTo>
                  <a:pt x="6660" y="1564615"/>
                </a:lnTo>
                <a:lnTo>
                  <a:pt x="2972" y="1525942"/>
                </a:lnTo>
                <a:lnTo>
                  <a:pt x="746" y="1486999"/>
                </a:lnTo>
                <a:lnTo>
                  <a:pt x="0" y="1447800"/>
                </a:lnTo>
                <a:close/>
              </a:path>
            </a:pathLst>
          </a:custGeom>
          <a:ln w="38100">
            <a:solidFill>
              <a:srgbClr val="0070C0"/>
            </a:solidFill>
          </a:ln>
        </p:spPr>
        <p:txBody>
          <a:bodyPr wrap="square" lIns="0" tIns="0" rIns="0" bIns="0" rtlCol="0"/>
          <a:lstStyle/>
          <a:p>
            <a:endParaRPr/>
          </a:p>
        </p:txBody>
      </p:sp>
      <p:sp>
        <p:nvSpPr>
          <p:cNvPr id="5" name="object 5"/>
          <p:cNvSpPr txBox="1"/>
          <p:nvPr/>
        </p:nvSpPr>
        <p:spPr>
          <a:xfrm>
            <a:off x="1631504" y="2574572"/>
            <a:ext cx="3210560" cy="1854835"/>
          </a:xfrm>
          <a:prstGeom prst="rect">
            <a:avLst/>
          </a:prstGeom>
        </p:spPr>
        <p:txBody>
          <a:bodyPr vert="horz" wrap="square" lIns="0" tIns="12700" rIns="0" bIns="0" rtlCol="0">
            <a:spAutoFit/>
          </a:bodyPr>
          <a:lstStyle/>
          <a:p>
            <a:pPr marL="12700" marR="5080" indent="1905" algn="ctr">
              <a:lnSpc>
                <a:spcPct val="100000"/>
              </a:lnSpc>
              <a:spcBef>
                <a:spcPts val="100"/>
              </a:spcBef>
            </a:pPr>
            <a:r>
              <a:rPr sz="2400" b="1" dirty="0">
                <a:latin typeface="Arial"/>
                <a:cs typeface="Arial"/>
              </a:rPr>
              <a:t>Quantity </a:t>
            </a:r>
            <a:r>
              <a:rPr sz="2400" b="1" spc="-5" dirty="0">
                <a:latin typeface="Arial"/>
                <a:cs typeface="Arial"/>
              </a:rPr>
              <a:t>standards </a:t>
            </a:r>
            <a:r>
              <a:rPr sz="2400" b="1" dirty="0">
                <a:latin typeface="Arial"/>
                <a:cs typeface="Arial"/>
              </a:rPr>
              <a:t> </a:t>
            </a:r>
            <a:r>
              <a:rPr sz="2400" spc="-5" dirty="0">
                <a:latin typeface="Arial MT"/>
                <a:cs typeface="Arial MT"/>
              </a:rPr>
              <a:t>specify how much </a:t>
            </a:r>
            <a:r>
              <a:rPr sz="2400" dirty="0">
                <a:latin typeface="Arial MT"/>
                <a:cs typeface="Arial MT"/>
              </a:rPr>
              <a:t>of </a:t>
            </a:r>
            <a:r>
              <a:rPr sz="2400" spc="-10" dirty="0">
                <a:latin typeface="Arial MT"/>
                <a:cs typeface="Arial MT"/>
              </a:rPr>
              <a:t>an </a:t>
            </a:r>
            <a:r>
              <a:rPr sz="2400" spc="-655" dirty="0">
                <a:latin typeface="Arial MT"/>
                <a:cs typeface="Arial MT"/>
              </a:rPr>
              <a:t> </a:t>
            </a:r>
            <a:r>
              <a:rPr sz="2400" spc="-5" dirty="0">
                <a:latin typeface="Arial MT"/>
                <a:cs typeface="Arial MT"/>
              </a:rPr>
              <a:t>input should</a:t>
            </a:r>
            <a:r>
              <a:rPr sz="2400" dirty="0">
                <a:latin typeface="Arial MT"/>
                <a:cs typeface="Arial MT"/>
              </a:rPr>
              <a:t> </a:t>
            </a:r>
            <a:r>
              <a:rPr sz="2400" spc="-5" dirty="0">
                <a:latin typeface="Arial MT"/>
                <a:cs typeface="Arial MT"/>
              </a:rPr>
              <a:t>be</a:t>
            </a:r>
            <a:r>
              <a:rPr sz="2400" dirty="0">
                <a:latin typeface="Arial MT"/>
                <a:cs typeface="Arial MT"/>
              </a:rPr>
              <a:t> </a:t>
            </a:r>
            <a:r>
              <a:rPr sz="2400" spc="-5" dirty="0">
                <a:latin typeface="Arial MT"/>
                <a:cs typeface="Arial MT"/>
              </a:rPr>
              <a:t>used</a:t>
            </a:r>
            <a:r>
              <a:rPr sz="2400" spc="-10" dirty="0">
                <a:latin typeface="Arial MT"/>
                <a:cs typeface="Arial MT"/>
              </a:rPr>
              <a:t> </a:t>
            </a:r>
            <a:r>
              <a:rPr sz="2400" dirty="0">
                <a:latin typeface="Arial MT"/>
                <a:cs typeface="Arial MT"/>
              </a:rPr>
              <a:t>to </a:t>
            </a:r>
            <a:r>
              <a:rPr sz="2400" spc="-650" dirty="0">
                <a:latin typeface="Arial MT"/>
                <a:cs typeface="Arial MT"/>
              </a:rPr>
              <a:t> </a:t>
            </a:r>
            <a:r>
              <a:rPr sz="2400" dirty="0">
                <a:latin typeface="Arial MT"/>
                <a:cs typeface="Arial MT"/>
              </a:rPr>
              <a:t>make a </a:t>
            </a:r>
            <a:r>
              <a:rPr sz="2400" spc="-5" dirty="0">
                <a:latin typeface="Arial MT"/>
                <a:cs typeface="Arial MT"/>
              </a:rPr>
              <a:t>product </a:t>
            </a:r>
            <a:r>
              <a:rPr sz="2400" dirty="0">
                <a:latin typeface="Arial MT"/>
                <a:cs typeface="Arial MT"/>
              </a:rPr>
              <a:t>or </a:t>
            </a:r>
            <a:r>
              <a:rPr sz="2400" spc="5" dirty="0">
                <a:latin typeface="Arial MT"/>
                <a:cs typeface="Arial MT"/>
              </a:rPr>
              <a:t> </a:t>
            </a:r>
            <a:r>
              <a:rPr sz="2400" spc="-5" dirty="0">
                <a:latin typeface="Arial MT"/>
                <a:cs typeface="Arial MT"/>
              </a:rPr>
              <a:t>provide a </a:t>
            </a:r>
            <a:r>
              <a:rPr sz="2400" dirty="0">
                <a:latin typeface="Arial MT"/>
                <a:cs typeface="Arial MT"/>
              </a:rPr>
              <a:t>service.</a:t>
            </a:r>
          </a:p>
        </p:txBody>
      </p:sp>
      <p:sp>
        <p:nvSpPr>
          <p:cNvPr id="6" name="object 6"/>
          <p:cNvSpPr/>
          <p:nvPr/>
        </p:nvSpPr>
        <p:spPr>
          <a:xfrm>
            <a:off x="6890193" y="1981200"/>
            <a:ext cx="4114800" cy="2895600"/>
          </a:xfrm>
          <a:custGeom>
            <a:avLst/>
            <a:gdLst/>
            <a:ahLst/>
            <a:cxnLst/>
            <a:rect l="l" t="t" r="r" b="b"/>
            <a:pathLst>
              <a:path w="4114800" h="2895600">
                <a:moveTo>
                  <a:pt x="0" y="1447800"/>
                </a:moveTo>
                <a:lnTo>
                  <a:pt x="764" y="1407948"/>
                </a:lnTo>
                <a:lnTo>
                  <a:pt x="3044" y="1368363"/>
                </a:lnTo>
                <a:lnTo>
                  <a:pt x="6820" y="1329058"/>
                </a:lnTo>
                <a:lnTo>
                  <a:pt x="12072" y="1290047"/>
                </a:lnTo>
                <a:lnTo>
                  <a:pt x="18781" y="1251343"/>
                </a:lnTo>
                <a:lnTo>
                  <a:pt x="26927" y="1212960"/>
                </a:lnTo>
                <a:lnTo>
                  <a:pt x="36491" y="1174913"/>
                </a:lnTo>
                <a:lnTo>
                  <a:pt x="47453" y="1137214"/>
                </a:lnTo>
                <a:lnTo>
                  <a:pt x="59793" y="1099878"/>
                </a:lnTo>
                <a:lnTo>
                  <a:pt x="73492" y="1062919"/>
                </a:lnTo>
                <a:lnTo>
                  <a:pt x="88530" y="1026350"/>
                </a:lnTo>
                <a:lnTo>
                  <a:pt x="104887" y="990185"/>
                </a:lnTo>
                <a:lnTo>
                  <a:pt x="122545" y="954438"/>
                </a:lnTo>
                <a:lnTo>
                  <a:pt x="141482" y="919123"/>
                </a:lnTo>
                <a:lnTo>
                  <a:pt x="161680" y="884253"/>
                </a:lnTo>
                <a:lnTo>
                  <a:pt x="183120" y="849842"/>
                </a:lnTo>
                <a:lnTo>
                  <a:pt x="205780" y="815905"/>
                </a:lnTo>
                <a:lnTo>
                  <a:pt x="229643" y="782455"/>
                </a:lnTo>
                <a:lnTo>
                  <a:pt x="254688" y="749505"/>
                </a:lnTo>
                <a:lnTo>
                  <a:pt x="280895" y="717070"/>
                </a:lnTo>
                <a:lnTo>
                  <a:pt x="308246" y="685163"/>
                </a:lnTo>
                <a:lnTo>
                  <a:pt x="336719" y="653798"/>
                </a:lnTo>
                <a:lnTo>
                  <a:pt x="366297" y="622989"/>
                </a:lnTo>
                <a:lnTo>
                  <a:pt x="396959" y="592750"/>
                </a:lnTo>
                <a:lnTo>
                  <a:pt x="428685" y="563095"/>
                </a:lnTo>
                <a:lnTo>
                  <a:pt x="461456" y="534036"/>
                </a:lnTo>
                <a:lnTo>
                  <a:pt x="495253" y="505589"/>
                </a:lnTo>
                <a:lnTo>
                  <a:pt x="530055" y="477767"/>
                </a:lnTo>
                <a:lnTo>
                  <a:pt x="565844" y="450583"/>
                </a:lnTo>
                <a:lnTo>
                  <a:pt x="602599" y="424052"/>
                </a:lnTo>
                <a:lnTo>
                  <a:pt x="640300" y="398188"/>
                </a:lnTo>
                <a:lnTo>
                  <a:pt x="678930" y="373003"/>
                </a:lnTo>
                <a:lnTo>
                  <a:pt x="718466" y="348513"/>
                </a:lnTo>
                <a:lnTo>
                  <a:pt x="758891" y="324730"/>
                </a:lnTo>
                <a:lnTo>
                  <a:pt x="800184" y="301669"/>
                </a:lnTo>
                <a:lnTo>
                  <a:pt x="842326" y="279343"/>
                </a:lnTo>
                <a:lnTo>
                  <a:pt x="885298" y="257766"/>
                </a:lnTo>
                <a:lnTo>
                  <a:pt x="929079" y="236952"/>
                </a:lnTo>
                <a:lnTo>
                  <a:pt x="973650" y="216915"/>
                </a:lnTo>
                <a:lnTo>
                  <a:pt x="1018991" y="197668"/>
                </a:lnTo>
                <a:lnTo>
                  <a:pt x="1065083" y="179226"/>
                </a:lnTo>
                <a:lnTo>
                  <a:pt x="1111906" y="161601"/>
                </a:lnTo>
                <a:lnTo>
                  <a:pt x="1159441" y="144809"/>
                </a:lnTo>
                <a:lnTo>
                  <a:pt x="1207668" y="128863"/>
                </a:lnTo>
                <a:lnTo>
                  <a:pt x="1256567" y="113776"/>
                </a:lnTo>
                <a:lnTo>
                  <a:pt x="1306119" y="99562"/>
                </a:lnTo>
                <a:lnTo>
                  <a:pt x="1356304" y="86235"/>
                </a:lnTo>
                <a:lnTo>
                  <a:pt x="1407103" y="73810"/>
                </a:lnTo>
                <a:lnTo>
                  <a:pt x="1458495" y="62299"/>
                </a:lnTo>
                <a:lnTo>
                  <a:pt x="1510462" y="51717"/>
                </a:lnTo>
                <a:lnTo>
                  <a:pt x="1562983" y="42077"/>
                </a:lnTo>
                <a:lnTo>
                  <a:pt x="1616039" y="33393"/>
                </a:lnTo>
                <a:lnTo>
                  <a:pt x="1669611" y="25679"/>
                </a:lnTo>
                <a:lnTo>
                  <a:pt x="1723679" y="18949"/>
                </a:lnTo>
                <a:lnTo>
                  <a:pt x="1778223" y="13216"/>
                </a:lnTo>
                <a:lnTo>
                  <a:pt x="1833223" y="8495"/>
                </a:lnTo>
                <a:lnTo>
                  <a:pt x="1888661" y="4799"/>
                </a:lnTo>
                <a:lnTo>
                  <a:pt x="1944516" y="2142"/>
                </a:lnTo>
                <a:lnTo>
                  <a:pt x="2000769" y="537"/>
                </a:lnTo>
                <a:lnTo>
                  <a:pt x="2057400" y="0"/>
                </a:lnTo>
                <a:lnTo>
                  <a:pt x="2114030" y="537"/>
                </a:lnTo>
                <a:lnTo>
                  <a:pt x="2170283" y="2142"/>
                </a:lnTo>
                <a:lnTo>
                  <a:pt x="2226138" y="4799"/>
                </a:lnTo>
                <a:lnTo>
                  <a:pt x="2281576" y="8495"/>
                </a:lnTo>
                <a:lnTo>
                  <a:pt x="2336576" y="13216"/>
                </a:lnTo>
                <a:lnTo>
                  <a:pt x="2391120" y="18949"/>
                </a:lnTo>
                <a:lnTo>
                  <a:pt x="2445188" y="25679"/>
                </a:lnTo>
                <a:lnTo>
                  <a:pt x="2498760" y="33393"/>
                </a:lnTo>
                <a:lnTo>
                  <a:pt x="2551816" y="42077"/>
                </a:lnTo>
                <a:lnTo>
                  <a:pt x="2604337" y="51717"/>
                </a:lnTo>
                <a:lnTo>
                  <a:pt x="2656304" y="62299"/>
                </a:lnTo>
                <a:lnTo>
                  <a:pt x="2707696" y="73810"/>
                </a:lnTo>
                <a:lnTo>
                  <a:pt x="2758495" y="86235"/>
                </a:lnTo>
                <a:lnTo>
                  <a:pt x="2808680" y="99562"/>
                </a:lnTo>
                <a:lnTo>
                  <a:pt x="2858232" y="113776"/>
                </a:lnTo>
                <a:lnTo>
                  <a:pt x="2907131" y="128863"/>
                </a:lnTo>
                <a:lnTo>
                  <a:pt x="2955358" y="144809"/>
                </a:lnTo>
                <a:lnTo>
                  <a:pt x="3002893" y="161601"/>
                </a:lnTo>
                <a:lnTo>
                  <a:pt x="3049716" y="179226"/>
                </a:lnTo>
                <a:lnTo>
                  <a:pt x="3095808" y="197668"/>
                </a:lnTo>
                <a:lnTo>
                  <a:pt x="3141149" y="216915"/>
                </a:lnTo>
                <a:lnTo>
                  <a:pt x="3185720" y="236952"/>
                </a:lnTo>
                <a:lnTo>
                  <a:pt x="3229501" y="257766"/>
                </a:lnTo>
                <a:lnTo>
                  <a:pt x="3272473" y="279343"/>
                </a:lnTo>
                <a:lnTo>
                  <a:pt x="3314615" y="301669"/>
                </a:lnTo>
                <a:lnTo>
                  <a:pt x="3355908" y="324730"/>
                </a:lnTo>
                <a:lnTo>
                  <a:pt x="3396333" y="348513"/>
                </a:lnTo>
                <a:lnTo>
                  <a:pt x="3435869" y="373003"/>
                </a:lnTo>
                <a:lnTo>
                  <a:pt x="3474499" y="398188"/>
                </a:lnTo>
                <a:lnTo>
                  <a:pt x="3512200" y="424053"/>
                </a:lnTo>
                <a:lnTo>
                  <a:pt x="3548955" y="450583"/>
                </a:lnTo>
                <a:lnTo>
                  <a:pt x="3584744" y="477767"/>
                </a:lnTo>
                <a:lnTo>
                  <a:pt x="3619546" y="505589"/>
                </a:lnTo>
                <a:lnTo>
                  <a:pt x="3653343" y="534036"/>
                </a:lnTo>
                <a:lnTo>
                  <a:pt x="3686114" y="563095"/>
                </a:lnTo>
                <a:lnTo>
                  <a:pt x="3717840" y="592750"/>
                </a:lnTo>
                <a:lnTo>
                  <a:pt x="3748502" y="622989"/>
                </a:lnTo>
                <a:lnTo>
                  <a:pt x="3778080" y="653798"/>
                </a:lnTo>
                <a:lnTo>
                  <a:pt x="3806553" y="685163"/>
                </a:lnTo>
                <a:lnTo>
                  <a:pt x="3833904" y="717070"/>
                </a:lnTo>
                <a:lnTo>
                  <a:pt x="3860111" y="749505"/>
                </a:lnTo>
                <a:lnTo>
                  <a:pt x="3885156" y="782455"/>
                </a:lnTo>
                <a:lnTo>
                  <a:pt x="3909019" y="815905"/>
                </a:lnTo>
                <a:lnTo>
                  <a:pt x="3931679" y="849842"/>
                </a:lnTo>
                <a:lnTo>
                  <a:pt x="3953119" y="884253"/>
                </a:lnTo>
                <a:lnTo>
                  <a:pt x="3973317" y="919123"/>
                </a:lnTo>
                <a:lnTo>
                  <a:pt x="3992254" y="954438"/>
                </a:lnTo>
                <a:lnTo>
                  <a:pt x="4009912" y="990185"/>
                </a:lnTo>
                <a:lnTo>
                  <a:pt x="4026269" y="1026350"/>
                </a:lnTo>
                <a:lnTo>
                  <a:pt x="4041307" y="1062919"/>
                </a:lnTo>
                <a:lnTo>
                  <a:pt x="4055006" y="1099878"/>
                </a:lnTo>
                <a:lnTo>
                  <a:pt x="4067346" y="1137214"/>
                </a:lnTo>
                <a:lnTo>
                  <a:pt x="4078308" y="1174913"/>
                </a:lnTo>
                <a:lnTo>
                  <a:pt x="4087872" y="1212960"/>
                </a:lnTo>
                <a:lnTo>
                  <a:pt x="4096018" y="1251343"/>
                </a:lnTo>
                <a:lnTo>
                  <a:pt x="4102727" y="1290047"/>
                </a:lnTo>
                <a:lnTo>
                  <a:pt x="4107979" y="1329058"/>
                </a:lnTo>
                <a:lnTo>
                  <a:pt x="4111755" y="1368363"/>
                </a:lnTo>
                <a:lnTo>
                  <a:pt x="4114035" y="1407948"/>
                </a:lnTo>
                <a:lnTo>
                  <a:pt x="4114800" y="1447800"/>
                </a:lnTo>
                <a:lnTo>
                  <a:pt x="4114035" y="1487651"/>
                </a:lnTo>
                <a:lnTo>
                  <a:pt x="4111755" y="1527236"/>
                </a:lnTo>
                <a:lnTo>
                  <a:pt x="4107979" y="1566541"/>
                </a:lnTo>
                <a:lnTo>
                  <a:pt x="4102727" y="1605552"/>
                </a:lnTo>
                <a:lnTo>
                  <a:pt x="4096018" y="1644256"/>
                </a:lnTo>
                <a:lnTo>
                  <a:pt x="4087872" y="1682639"/>
                </a:lnTo>
                <a:lnTo>
                  <a:pt x="4078308" y="1720686"/>
                </a:lnTo>
                <a:lnTo>
                  <a:pt x="4067346" y="1758385"/>
                </a:lnTo>
                <a:lnTo>
                  <a:pt x="4055006" y="1795721"/>
                </a:lnTo>
                <a:lnTo>
                  <a:pt x="4041307" y="1832680"/>
                </a:lnTo>
                <a:lnTo>
                  <a:pt x="4026269" y="1869249"/>
                </a:lnTo>
                <a:lnTo>
                  <a:pt x="4009912" y="1905414"/>
                </a:lnTo>
                <a:lnTo>
                  <a:pt x="3992254" y="1941161"/>
                </a:lnTo>
                <a:lnTo>
                  <a:pt x="3973317" y="1976476"/>
                </a:lnTo>
                <a:lnTo>
                  <a:pt x="3953119" y="2011346"/>
                </a:lnTo>
                <a:lnTo>
                  <a:pt x="3931679" y="2045757"/>
                </a:lnTo>
                <a:lnTo>
                  <a:pt x="3909019" y="2079694"/>
                </a:lnTo>
                <a:lnTo>
                  <a:pt x="3885156" y="2113144"/>
                </a:lnTo>
                <a:lnTo>
                  <a:pt x="3860111" y="2146094"/>
                </a:lnTo>
                <a:lnTo>
                  <a:pt x="3833904" y="2178529"/>
                </a:lnTo>
                <a:lnTo>
                  <a:pt x="3806553" y="2210436"/>
                </a:lnTo>
                <a:lnTo>
                  <a:pt x="3778080" y="2241801"/>
                </a:lnTo>
                <a:lnTo>
                  <a:pt x="3748502" y="2272610"/>
                </a:lnTo>
                <a:lnTo>
                  <a:pt x="3717840" y="2302849"/>
                </a:lnTo>
                <a:lnTo>
                  <a:pt x="3686114" y="2332504"/>
                </a:lnTo>
                <a:lnTo>
                  <a:pt x="3653343" y="2361563"/>
                </a:lnTo>
                <a:lnTo>
                  <a:pt x="3619546" y="2390010"/>
                </a:lnTo>
                <a:lnTo>
                  <a:pt x="3584744" y="2417832"/>
                </a:lnTo>
                <a:lnTo>
                  <a:pt x="3548955" y="2445016"/>
                </a:lnTo>
                <a:lnTo>
                  <a:pt x="3512200" y="2471547"/>
                </a:lnTo>
                <a:lnTo>
                  <a:pt x="3474499" y="2497411"/>
                </a:lnTo>
                <a:lnTo>
                  <a:pt x="3435869" y="2522596"/>
                </a:lnTo>
                <a:lnTo>
                  <a:pt x="3396333" y="2547086"/>
                </a:lnTo>
                <a:lnTo>
                  <a:pt x="3355908" y="2570869"/>
                </a:lnTo>
                <a:lnTo>
                  <a:pt x="3314615" y="2593930"/>
                </a:lnTo>
                <a:lnTo>
                  <a:pt x="3272473" y="2616256"/>
                </a:lnTo>
                <a:lnTo>
                  <a:pt x="3229501" y="2637833"/>
                </a:lnTo>
                <a:lnTo>
                  <a:pt x="3185720" y="2658647"/>
                </a:lnTo>
                <a:lnTo>
                  <a:pt x="3141149" y="2678684"/>
                </a:lnTo>
                <a:lnTo>
                  <a:pt x="3095808" y="2697931"/>
                </a:lnTo>
                <a:lnTo>
                  <a:pt x="3049716" y="2716373"/>
                </a:lnTo>
                <a:lnTo>
                  <a:pt x="3002893" y="2733998"/>
                </a:lnTo>
                <a:lnTo>
                  <a:pt x="2955358" y="2750790"/>
                </a:lnTo>
                <a:lnTo>
                  <a:pt x="2907131" y="2766736"/>
                </a:lnTo>
                <a:lnTo>
                  <a:pt x="2858232" y="2781823"/>
                </a:lnTo>
                <a:lnTo>
                  <a:pt x="2808680" y="2796037"/>
                </a:lnTo>
                <a:lnTo>
                  <a:pt x="2758495" y="2809364"/>
                </a:lnTo>
                <a:lnTo>
                  <a:pt x="2707696" y="2821789"/>
                </a:lnTo>
                <a:lnTo>
                  <a:pt x="2656304" y="2833300"/>
                </a:lnTo>
                <a:lnTo>
                  <a:pt x="2604337" y="2843882"/>
                </a:lnTo>
                <a:lnTo>
                  <a:pt x="2551816" y="2853522"/>
                </a:lnTo>
                <a:lnTo>
                  <a:pt x="2498760" y="2862206"/>
                </a:lnTo>
                <a:lnTo>
                  <a:pt x="2445188" y="2869920"/>
                </a:lnTo>
                <a:lnTo>
                  <a:pt x="2391120" y="2876650"/>
                </a:lnTo>
                <a:lnTo>
                  <a:pt x="2336576" y="2882383"/>
                </a:lnTo>
                <a:lnTo>
                  <a:pt x="2281576" y="2887104"/>
                </a:lnTo>
                <a:lnTo>
                  <a:pt x="2226138" y="2890800"/>
                </a:lnTo>
                <a:lnTo>
                  <a:pt x="2170283" y="2893457"/>
                </a:lnTo>
                <a:lnTo>
                  <a:pt x="2114030" y="2895062"/>
                </a:lnTo>
                <a:lnTo>
                  <a:pt x="2057400" y="2895600"/>
                </a:lnTo>
                <a:lnTo>
                  <a:pt x="2000769" y="2895062"/>
                </a:lnTo>
                <a:lnTo>
                  <a:pt x="1944516" y="2893457"/>
                </a:lnTo>
                <a:lnTo>
                  <a:pt x="1888661" y="2890800"/>
                </a:lnTo>
                <a:lnTo>
                  <a:pt x="1833223" y="2887104"/>
                </a:lnTo>
                <a:lnTo>
                  <a:pt x="1778223" y="2882383"/>
                </a:lnTo>
                <a:lnTo>
                  <a:pt x="1723679" y="2876650"/>
                </a:lnTo>
                <a:lnTo>
                  <a:pt x="1669611" y="2869920"/>
                </a:lnTo>
                <a:lnTo>
                  <a:pt x="1616039" y="2862206"/>
                </a:lnTo>
                <a:lnTo>
                  <a:pt x="1562983" y="2853522"/>
                </a:lnTo>
                <a:lnTo>
                  <a:pt x="1510462" y="2843882"/>
                </a:lnTo>
                <a:lnTo>
                  <a:pt x="1458495" y="2833300"/>
                </a:lnTo>
                <a:lnTo>
                  <a:pt x="1407103" y="2821789"/>
                </a:lnTo>
                <a:lnTo>
                  <a:pt x="1356304" y="2809364"/>
                </a:lnTo>
                <a:lnTo>
                  <a:pt x="1306119" y="2796037"/>
                </a:lnTo>
                <a:lnTo>
                  <a:pt x="1256567" y="2781823"/>
                </a:lnTo>
                <a:lnTo>
                  <a:pt x="1207668" y="2766736"/>
                </a:lnTo>
                <a:lnTo>
                  <a:pt x="1159441" y="2750790"/>
                </a:lnTo>
                <a:lnTo>
                  <a:pt x="1111906" y="2733998"/>
                </a:lnTo>
                <a:lnTo>
                  <a:pt x="1065083" y="2716373"/>
                </a:lnTo>
                <a:lnTo>
                  <a:pt x="1018991" y="2697931"/>
                </a:lnTo>
                <a:lnTo>
                  <a:pt x="973650" y="2678684"/>
                </a:lnTo>
                <a:lnTo>
                  <a:pt x="929079" y="2658647"/>
                </a:lnTo>
                <a:lnTo>
                  <a:pt x="885298" y="2637833"/>
                </a:lnTo>
                <a:lnTo>
                  <a:pt x="842326" y="2616256"/>
                </a:lnTo>
                <a:lnTo>
                  <a:pt x="800184" y="2593930"/>
                </a:lnTo>
                <a:lnTo>
                  <a:pt x="758891" y="2570869"/>
                </a:lnTo>
                <a:lnTo>
                  <a:pt x="718466" y="2547086"/>
                </a:lnTo>
                <a:lnTo>
                  <a:pt x="678930" y="2522596"/>
                </a:lnTo>
                <a:lnTo>
                  <a:pt x="640300" y="2497411"/>
                </a:lnTo>
                <a:lnTo>
                  <a:pt x="602599" y="2471547"/>
                </a:lnTo>
                <a:lnTo>
                  <a:pt x="565844" y="2445016"/>
                </a:lnTo>
                <a:lnTo>
                  <a:pt x="530055" y="2417832"/>
                </a:lnTo>
                <a:lnTo>
                  <a:pt x="495253" y="2390010"/>
                </a:lnTo>
                <a:lnTo>
                  <a:pt x="461456" y="2361563"/>
                </a:lnTo>
                <a:lnTo>
                  <a:pt x="428685" y="2332504"/>
                </a:lnTo>
                <a:lnTo>
                  <a:pt x="396959" y="2302849"/>
                </a:lnTo>
                <a:lnTo>
                  <a:pt x="366297" y="2272610"/>
                </a:lnTo>
                <a:lnTo>
                  <a:pt x="336719" y="2241801"/>
                </a:lnTo>
                <a:lnTo>
                  <a:pt x="308246" y="2210436"/>
                </a:lnTo>
                <a:lnTo>
                  <a:pt x="280895" y="2178529"/>
                </a:lnTo>
                <a:lnTo>
                  <a:pt x="254688" y="2146094"/>
                </a:lnTo>
                <a:lnTo>
                  <a:pt x="229643" y="2113144"/>
                </a:lnTo>
                <a:lnTo>
                  <a:pt x="205780" y="2079694"/>
                </a:lnTo>
                <a:lnTo>
                  <a:pt x="183120" y="2045757"/>
                </a:lnTo>
                <a:lnTo>
                  <a:pt x="161680" y="2011346"/>
                </a:lnTo>
                <a:lnTo>
                  <a:pt x="141482" y="1976476"/>
                </a:lnTo>
                <a:lnTo>
                  <a:pt x="122545" y="1941161"/>
                </a:lnTo>
                <a:lnTo>
                  <a:pt x="104887" y="1905414"/>
                </a:lnTo>
                <a:lnTo>
                  <a:pt x="88530" y="1869249"/>
                </a:lnTo>
                <a:lnTo>
                  <a:pt x="73492" y="1832680"/>
                </a:lnTo>
                <a:lnTo>
                  <a:pt x="59793" y="1795721"/>
                </a:lnTo>
                <a:lnTo>
                  <a:pt x="47453" y="1758385"/>
                </a:lnTo>
                <a:lnTo>
                  <a:pt x="36491" y="1720686"/>
                </a:lnTo>
                <a:lnTo>
                  <a:pt x="26927" y="1682639"/>
                </a:lnTo>
                <a:lnTo>
                  <a:pt x="18781" y="1644256"/>
                </a:lnTo>
                <a:lnTo>
                  <a:pt x="12072" y="1605552"/>
                </a:lnTo>
                <a:lnTo>
                  <a:pt x="6820" y="1566541"/>
                </a:lnTo>
                <a:lnTo>
                  <a:pt x="3044" y="1527236"/>
                </a:lnTo>
                <a:lnTo>
                  <a:pt x="764" y="1487651"/>
                </a:lnTo>
                <a:lnTo>
                  <a:pt x="0" y="1447800"/>
                </a:lnTo>
                <a:close/>
              </a:path>
            </a:pathLst>
          </a:custGeom>
          <a:ln w="38100">
            <a:solidFill>
              <a:srgbClr val="0070C0"/>
            </a:solidFill>
          </a:ln>
        </p:spPr>
        <p:txBody>
          <a:bodyPr wrap="square" lIns="0" tIns="0" rIns="0" bIns="0" rtlCol="0"/>
          <a:lstStyle/>
          <a:p>
            <a:endParaRPr/>
          </a:p>
        </p:txBody>
      </p:sp>
      <p:sp>
        <p:nvSpPr>
          <p:cNvPr id="7" name="object 7"/>
          <p:cNvSpPr txBox="1"/>
          <p:nvPr/>
        </p:nvSpPr>
        <p:spPr>
          <a:xfrm>
            <a:off x="7608168" y="2573347"/>
            <a:ext cx="2823845" cy="1854835"/>
          </a:xfrm>
          <a:prstGeom prst="rect">
            <a:avLst/>
          </a:prstGeom>
        </p:spPr>
        <p:txBody>
          <a:bodyPr vert="horz" wrap="square" lIns="0" tIns="12700" rIns="0" bIns="0" rtlCol="0">
            <a:spAutoFit/>
          </a:bodyPr>
          <a:lstStyle/>
          <a:p>
            <a:pPr marL="12065" marR="5080" indent="-86360" algn="ctr">
              <a:lnSpc>
                <a:spcPct val="100000"/>
              </a:lnSpc>
              <a:spcBef>
                <a:spcPts val="100"/>
              </a:spcBef>
            </a:pPr>
            <a:r>
              <a:rPr sz="2400" b="1" spc="-5" dirty="0">
                <a:latin typeface="Arial"/>
                <a:cs typeface="Arial"/>
              </a:rPr>
              <a:t>Cost </a:t>
            </a:r>
            <a:r>
              <a:rPr sz="2400" b="1" dirty="0">
                <a:latin typeface="Arial"/>
                <a:cs typeface="Arial"/>
              </a:rPr>
              <a:t>(price) </a:t>
            </a:r>
            <a:r>
              <a:rPr sz="2400" b="1" spc="5" dirty="0">
                <a:latin typeface="Arial"/>
                <a:cs typeface="Arial"/>
              </a:rPr>
              <a:t> </a:t>
            </a:r>
            <a:r>
              <a:rPr sz="2400" b="1" spc="-5" dirty="0">
                <a:latin typeface="Arial"/>
                <a:cs typeface="Arial"/>
              </a:rPr>
              <a:t>standards </a:t>
            </a:r>
            <a:r>
              <a:rPr sz="2400" spc="-5" dirty="0">
                <a:latin typeface="Arial MT"/>
                <a:cs typeface="Arial MT"/>
              </a:rPr>
              <a:t>specify </a:t>
            </a:r>
            <a:r>
              <a:rPr sz="2400" dirty="0">
                <a:latin typeface="Arial MT"/>
                <a:cs typeface="Arial MT"/>
              </a:rPr>
              <a:t> </a:t>
            </a:r>
            <a:r>
              <a:rPr sz="2400" spc="-5" dirty="0">
                <a:latin typeface="Arial MT"/>
                <a:cs typeface="Arial MT"/>
              </a:rPr>
              <a:t>how</a:t>
            </a:r>
            <a:r>
              <a:rPr sz="2400" spc="-10" dirty="0">
                <a:latin typeface="Arial MT"/>
                <a:cs typeface="Arial MT"/>
              </a:rPr>
              <a:t> </a:t>
            </a:r>
            <a:r>
              <a:rPr sz="2400" spc="-5" dirty="0">
                <a:latin typeface="Arial MT"/>
                <a:cs typeface="Arial MT"/>
              </a:rPr>
              <a:t>much</a:t>
            </a:r>
            <a:r>
              <a:rPr sz="2400" spc="-15" dirty="0">
                <a:latin typeface="Arial MT"/>
                <a:cs typeface="Arial MT"/>
              </a:rPr>
              <a:t> </a:t>
            </a:r>
            <a:r>
              <a:rPr sz="2400" spc="-5" dirty="0">
                <a:latin typeface="Arial MT"/>
                <a:cs typeface="Arial MT"/>
              </a:rPr>
              <a:t>should</a:t>
            </a:r>
            <a:r>
              <a:rPr sz="2400" spc="10" dirty="0">
                <a:latin typeface="Arial MT"/>
                <a:cs typeface="Arial MT"/>
              </a:rPr>
              <a:t> </a:t>
            </a:r>
            <a:r>
              <a:rPr sz="2400" spc="-5" dirty="0">
                <a:latin typeface="Arial MT"/>
                <a:cs typeface="Arial MT"/>
              </a:rPr>
              <a:t>be </a:t>
            </a:r>
            <a:r>
              <a:rPr sz="2400" spc="-655" dirty="0">
                <a:latin typeface="Arial MT"/>
                <a:cs typeface="Arial MT"/>
              </a:rPr>
              <a:t> </a:t>
            </a:r>
            <a:r>
              <a:rPr sz="2400" spc="-5" dirty="0">
                <a:latin typeface="Arial MT"/>
                <a:cs typeface="Arial MT"/>
              </a:rPr>
              <a:t>paid</a:t>
            </a:r>
            <a:r>
              <a:rPr sz="2400" spc="5" dirty="0">
                <a:latin typeface="Arial MT"/>
                <a:cs typeface="Arial MT"/>
              </a:rPr>
              <a:t> </a:t>
            </a:r>
            <a:r>
              <a:rPr sz="2400" dirty="0">
                <a:latin typeface="Arial MT"/>
                <a:cs typeface="Arial MT"/>
              </a:rPr>
              <a:t>for</a:t>
            </a:r>
            <a:r>
              <a:rPr sz="2400" spc="-20" dirty="0">
                <a:latin typeface="Arial MT"/>
                <a:cs typeface="Arial MT"/>
              </a:rPr>
              <a:t> </a:t>
            </a:r>
            <a:r>
              <a:rPr sz="2400" spc="-5" dirty="0">
                <a:latin typeface="Arial MT"/>
                <a:cs typeface="Arial MT"/>
              </a:rPr>
              <a:t>each</a:t>
            </a:r>
            <a:r>
              <a:rPr sz="2400" dirty="0">
                <a:latin typeface="Arial MT"/>
                <a:cs typeface="Arial MT"/>
              </a:rPr>
              <a:t> </a:t>
            </a:r>
            <a:r>
              <a:rPr sz="2400" spc="-5" dirty="0">
                <a:latin typeface="Arial MT"/>
                <a:cs typeface="Arial MT"/>
              </a:rPr>
              <a:t>unit</a:t>
            </a:r>
            <a:endParaRPr sz="2400" dirty="0">
              <a:latin typeface="Arial MT"/>
              <a:cs typeface="Arial MT"/>
            </a:endParaRPr>
          </a:p>
          <a:p>
            <a:pPr marR="78105" algn="ctr">
              <a:lnSpc>
                <a:spcPct val="100000"/>
              </a:lnSpc>
            </a:pPr>
            <a:r>
              <a:rPr sz="2400" dirty="0">
                <a:latin typeface="Arial MT"/>
                <a:cs typeface="Arial MT"/>
              </a:rPr>
              <a:t>of</a:t>
            </a:r>
            <a:r>
              <a:rPr sz="2400" spc="-25" dirty="0">
                <a:latin typeface="Arial MT"/>
                <a:cs typeface="Arial MT"/>
              </a:rPr>
              <a:t> </a:t>
            </a:r>
            <a:r>
              <a:rPr sz="2400" spc="-5" dirty="0">
                <a:latin typeface="Arial MT"/>
                <a:cs typeface="Arial MT"/>
              </a:rPr>
              <a:t>the</a:t>
            </a:r>
            <a:r>
              <a:rPr sz="2400" spc="-35" dirty="0">
                <a:latin typeface="Arial MT"/>
                <a:cs typeface="Arial MT"/>
              </a:rPr>
              <a:t> </a:t>
            </a:r>
            <a:r>
              <a:rPr sz="2400" spc="-5" dirty="0">
                <a:latin typeface="Arial MT"/>
                <a:cs typeface="Arial MT"/>
              </a:rPr>
              <a:t>input.</a:t>
            </a:r>
            <a:endParaRPr sz="2400" dirty="0">
              <a:latin typeface="Arial MT"/>
              <a:cs typeface="Arial MT"/>
            </a:endParaRPr>
          </a:p>
        </p:txBody>
      </p:sp>
      <p:sp>
        <p:nvSpPr>
          <p:cNvPr id="8" name="object 8"/>
          <p:cNvSpPr txBox="1"/>
          <p:nvPr/>
        </p:nvSpPr>
        <p:spPr>
          <a:xfrm>
            <a:off x="528066" y="5406390"/>
            <a:ext cx="5184775" cy="832485"/>
          </a:xfrm>
          <a:prstGeom prst="rect">
            <a:avLst/>
          </a:prstGeom>
          <a:ln w="25400">
            <a:solidFill>
              <a:srgbClr val="ED037C"/>
            </a:solidFill>
          </a:ln>
        </p:spPr>
        <p:txBody>
          <a:bodyPr vert="horz" wrap="square" lIns="0" tIns="39370" rIns="0" bIns="0" rtlCol="0">
            <a:spAutoFit/>
          </a:bodyPr>
          <a:lstStyle/>
          <a:p>
            <a:pPr marL="776605" marR="408940" indent="-364490">
              <a:lnSpc>
                <a:spcPct val="100000"/>
              </a:lnSpc>
              <a:spcBef>
                <a:spcPts val="310"/>
              </a:spcBef>
            </a:pPr>
            <a:r>
              <a:rPr sz="2400" spc="-5" dirty="0">
                <a:latin typeface="Arial MT"/>
                <a:cs typeface="Arial MT"/>
              </a:rPr>
              <a:t>How</a:t>
            </a:r>
            <a:r>
              <a:rPr sz="2400" dirty="0">
                <a:latin typeface="Arial MT"/>
                <a:cs typeface="Arial MT"/>
              </a:rPr>
              <a:t> </a:t>
            </a:r>
            <a:r>
              <a:rPr sz="2400" spc="-5" dirty="0">
                <a:latin typeface="Arial MT"/>
                <a:cs typeface="Arial MT"/>
              </a:rPr>
              <a:t>much </a:t>
            </a:r>
            <a:r>
              <a:rPr sz="2400" dirty="0">
                <a:latin typeface="Arial MT"/>
                <a:cs typeface="Arial MT"/>
              </a:rPr>
              <a:t>of </a:t>
            </a:r>
            <a:r>
              <a:rPr sz="2400" spc="-10" dirty="0">
                <a:latin typeface="Arial MT"/>
                <a:cs typeface="Arial MT"/>
              </a:rPr>
              <a:t>an</a:t>
            </a:r>
            <a:r>
              <a:rPr sz="2400" spc="-5" dirty="0">
                <a:latin typeface="Arial MT"/>
                <a:cs typeface="Arial MT"/>
              </a:rPr>
              <a:t> input</a:t>
            </a:r>
            <a:r>
              <a:rPr sz="2400" spc="10" dirty="0">
                <a:latin typeface="Arial MT"/>
                <a:cs typeface="Arial MT"/>
              </a:rPr>
              <a:t> </a:t>
            </a:r>
            <a:r>
              <a:rPr sz="2400" spc="-5" dirty="0">
                <a:latin typeface="Arial MT"/>
                <a:cs typeface="Arial MT"/>
              </a:rPr>
              <a:t>should</a:t>
            </a:r>
            <a:r>
              <a:rPr sz="2400" spc="5" dirty="0">
                <a:latin typeface="Arial MT"/>
                <a:cs typeface="Arial MT"/>
              </a:rPr>
              <a:t> </a:t>
            </a:r>
            <a:r>
              <a:rPr sz="2400" spc="-5" dirty="0">
                <a:latin typeface="Arial MT"/>
                <a:cs typeface="Arial MT"/>
              </a:rPr>
              <a:t>be </a:t>
            </a:r>
            <a:r>
              <a:rPr sz="2400" spc="-650" dirty="0">
                <a:latin typeface="Arial MT"/>
                <a:cs typeface="Arial MT"/>
              </a:rPr>
              <a:t> </a:t>
            </a:r>
            <a:r>
              <a:rPr sz="2400" spc="-5" dirty="0">
                <a:latin typeface="Arial MT"/>
                <a:cs typeface="Arial MT"/>
              </a:rPr>
              <a:t>used</a:t>
            </a:r>
            <a:r>
              <a:rPr sz="2400" dirty="0">
                <a:latin typeface="Arial MT"/>
                <a:cs typeface="Arial MT"/>
              </a:rPr>
              <a:t> </a:t>
            </a:r>
            <a:r>
              <a:rPr sz="2400" spc="-5" dirty="0">
                <a:latin typeface="Arial MT"/>
                <a:cs typeface="Arial MT"/>
              </a:rPr>
              <a:t>in</a:t>
            </a:r>
            <a:r>
              <a:rPr sz="2400" spc="-10" dirty="0">
                <a:latin typeface="Arial MT"/>
                <a:cs typeface="Arial MT"/>
              </a:rPr>
              <a:t> </a:t>
            </a:r>
            <a:r>
              <a:rPr sz="2400" dirty="0">
                <a:latin typeface="Arial MT"/>
                <a:cs typeface="Arial MT"/>
              </a:rPr>
              <a:t>the</a:t>
            </a:r>
            <a:r>
              <a:rPr sz="2400" spc="-20" dirty="0">
                <a:latin typeface="Arial MT"/>
                <a:cs typeface="Arial MT"/>
              </a:rPr>
              <a:t> </a:t>
            </a:r>
            <a:r>
              <a:rPr sz="2400" spc="-5" dirty="0">
                <a:latin typeface="Arial MT"/>
                <a:cs typeface="Arial MT"/>
              </a:rPr>
              <a:t>production</a:t>
            </a:r>
            <a:r>
              <a:rPr sz="2400" spc="15" dirty="0">
                <a:latin typeface="Arial MT"/>
                <a:cs typeface="Arial MT"/>
              </a:rPr>
              <a:t> </a:t>
            </a:r>
            <a:r>
              <a:rPr sz="2400" dirty="0">
                <a:latin typeface="Arial MT"/>
                <a:cs typeface="Arial MT"/>
              </a:rPr>
              <a:t>of</a:t>
            </a:r>
            <a:r>
              <a:rPr sz="2400" spc="-5" dirty="0">
                <a:latin typeface="Arial MT"/>
                <a:cs typeface="Arial MT"/>
              </a:rPr>
              <a:t> </a:t>
            </a:r>
            <a:r>
              <a:rPr sz="2400" dirty="0">
                <a:latin typeface="Arial MT"/>
                <a:cs typeface="Arial MT"/>
              </a:rPr>
              <a:t>X</a:t>
            </a:r>
            <a:endParaRPr sz="2400">
              <a:latin typeface="Arial MT"/>
              <a:cs typeface="Arial MT"/>
            </a:endParaRPr>
          </a:p>
        </p:txBody>
      </p:sp>
      <p:sp>
        <p:nvSpPr>
          <p:cNvPr id="9" name="object 9"/>
          <p:cNvSpPr txBox="1"/>
          <p:nvPr/>
        </p:nvSpPr>
        <p:spPr>
          <a:xfrm>
            <a:off x="6313170" y="5406390"/>
            <a:ext cx="5184775" cy="832485"/>
          </a:xfrm>
          <a:prstGeom prst="rect">
            <a:avLst/>
          </a:prstGeom>
          <a:ln w="25400">
            <a:solidFill>
              <a:srgbClr val="ED037C"/>
            </a:solidFill>
          </a:ln>
        </p:spPr>
        <p:txBody>
          <a:bodyPr vert="horz" wrap="square" lIns="0" tIns="39370" rIns="0" bIns="0" rtlCol="0">
            <a:spAutoFit/>
          </a:bodyPr>
          <a:lstStyle/>
          <a:p>
            <a:pPr marL="1762125" marR="238125" indent="-1518285">
              <a:lnSpc>
                <a:spcPct val="100000"/>
              </a:lnSpc>
              <a:spcBef>
                <a:spcPts val="310"/>
              </a:spcBef>
            </a:pPr>
            <a:r>
              <a:rPr sz="2400" spc="-5" dirty="0">
                <a:latin typeface="Arial MT"/>
                <a:cs typeface="Arial MT"/>
              </a:rPr>
              <a:t>How</a:t>
            </a:r>
            <a:r>
              <a:rPr sz="2400" dirty="0">
                <a:latin typeface="Arial MT"/>
                <a:cs typeface="Arial MT"/>
              </a:rPr>
              <a:t> </a:t>
            </a:r>
            <a:r>
              <a:rPr sz="2400" spc="-5" dirty="0">
                <a:latin typeface="Arial MT"/>
                <a:cs typeface="Arial MT"/>
              </a:rPr>
              <a:t>much should</a:t>
            </a:r>
            <a:r>
              <a:rPr sz="2400" spc="15" dirty="0">
                <a:latin typeface="Arial MT"/>
                <a:cs typeface="Arial MT"/>
              </a:rPr>
              <a:t> </a:t>
            </a:r>
            <a:r>
              <a:rPr sz="2400" spc="-5" dirty="0">
                <a:latin typeface="Arial MT"/>
                <a:cs typeface="Arial MT"/>
              </a:rPr>
              <a:t>be paid</a:t>
            </a:r>
            <a:r>
              <a:rPr sz="2400" spc="5" dirty="0">
                <a:latin typeface="Arial MT"/>
                <a:cs typeface="Arial MT"/>
              </a:rPr>
              <a:t> </a:t>
            </a:r>
            <a:r>
              <a:rPr sz="2400" dirty="0">
                <a:latin typeface="Arial MT"/>
                <a:cs typeface="Arial MT"/>
              </a:rPr>
              <a:t>for </a:t>
            </a:r>
            <a:r>
              <a:rPr sz="2400" spc="-5" dirty="0">
                <a:latin typeface="Arial MT"/>
                <a:cs typeface="Arial MT"/>
              </a:rPr>
              <a:t>each </a:t>
            </a:r>
            <a:r>
              <a:rPr sz="2400" spc="-650" dirty="0">
                <a:latin typeface="Arial MT"/>
                <a:cs typeface="Arial MT"/>
              </a:rPr>
              <a:t> </a:t>
            </a:r>
            <a:r>
              <a:rPr sz="2400" spc="-5" dirty="0">
                <a:latin typeface="Arial MT"/>
                <a:cs typeface="Arial MT"/>
              </a:rPr>
              <a:t>unit</a:t>
            </a:r>
            <a:r>
              <a:rPr sz="2400" dirty="0">
                <a:latin typeface="Arial MT"/>
                <a:cs typeface="Arial MT"/>
              </a:rPr>
              <a:t> of</a:t>
            </a:r>
            <a:r>
              <a:rPr sz="2400" spc="-5" dirty="0">
                <a:latin typeface="Arial MT"/>
                <a:cs typeface="Arial MT"/>
              </a:rPr>
              <a:t> input.</a:t>
            </a:r>
            <a:endParaRPr sz="2400">
              <a:latin typeface="Arial MT"/>
              <a:cs typeface="Arial M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13</a:t>
            </a:fld>
            <a:endParaRPr spc="-5" dirty="0"/>
          </a:p>
        </p:txBody>
      </p:sp>
      <p:sp>
        <p:nvSpPr>
          <p:cNvPr id="8" name="Subtitle 7">
            <a:extLst>
              <a:ext uri="{FF2B5EF4-FFF2-40B4-BE49-F238E27FC236}">
                <a16:creationId xmlns:a16="http://schemas.microsoft.com/office/drawing/2014/main" id="{62B32CFA-63A1-0E82-1EA0-BDAF82F5D557}"/>
              </a:ext>
            </a:extLst>
          </p:cNvPr>
          <p:cNvSpPr>
            <a:spLocks noGrp="1"/>
          </p:cNvSpPr>
          <p:nvPr>
            <p:ph type="subTitle" idx="1"/>
          </p:nvPr>
        </p:nvSpPr>
        <p:spPr/>
        <p:txBody>
          <a:bodyPr/>
          <a:lstStyle/>
          <a:p>
            <a:r>
              <a:rPr lang="en-CA" spc="-165" dirty="0"/>
              <a:t>V</a:t>
            </a:r>
            <a:r>
              <a:rPr lang="en-CA" dirty="0"/>
              <a:t>ariance</a:t>
            </a:r>
            <a:r>
              <a:rPr lang="en-CA" spc="-145" dirty="0"/>
              <a:t> </a:t>
            </a:r>
            <a:r>
              <a:rPr lang="en-CA" dirty="0"/>
              <a:t>Anal</a:t>
            </a:r>
            <a:r>
              <a:rPr lang="en-CA" spc="-45" dirty="0"/>
              <a:t>y</a:t>
            </a:r>
            <a:r>
              <a:rPr lang="en-CA" dirty="0"/>
              <a:t>sis</a:t>
            </a:r>
          </a:p>
        </p:txBody>
      </p:sp>
      <p:sp>
        <p:nvSpPr>
          <p:cNvPr id="3" name="object 3"/>
          <p:cNvSpPr txBox="1"/>
          <p:nvPr/>
        </p:nvSpPr>
        <p:spPr>
          <a:xfrm>
            <a:off x="719404" y="1012704"/>
            <a:ext cx="3546475" cy="391160"/>
          </a:xfrm>
          <a:prstGeom prst="rect">
            <a:avLst/>
          </a:prstGeom>
        </p:spPr>
        <p:txBody>
          <a:bodyPr vert="horz" wrap="square" lIns="0" tIns="12700" rIns="0" bIns="0" rtlCol="0">
            <a:spAutoFit/>
          </a:bodyPr>
          <a:lstStyle/>
          <a:p>
            <a:pPr marL="469900" indent="-457200">
              <a:lnSpc>
                <a:spcPct val="100000"/>
              </a:lnSpc>
              <a:spcBef>
                <a:spcPts val="100"/>
              </a:spcBef>
              <a:buSzPct val="79166"/>
              <a:buChar char="•"/>
              <a:tabLst>
                <a:tab pos="469265" algn="l"/>
                <a:tab pos="469900" algn="l"/>
              </a:tabLst>
            </a:pPr>
            <a:r>
              <a:rPr sz="2400" spc="-25" dirty="0">
                <a:latin typeface="Arial MT"/>
                <a:cs typeface="Arial MT"/>
              </a:rPr>
              <a:t>Variance</a:t>
            </a:r>
            <a:r>
              <a:rPr sz="2400" spc="-5" dirty="0">
                <a:latin typeface="Arial MT"/>
                <a:cs typeface="Arial MT"/>
              </a:rPr>
              <a:t> is</a:t>
            </a:r>
            <a:r>
              <a:rPr sz="2400" spc="-20" dirty="0">
                <a:latin typeface="Arial MT"/>
                <a:cs typeface="Arial MT"/>
              </a:rPr>
              <a:t> </a:t>
            </a:r>
            <a:r>
              <a:rPr sz="2400" spc="-5" dirty="0">
                <a:latin typeface="Arial MT"/>
                <a:cs typeface="Arial MT"/>
              </a:rPr>
              <a:t>defined</a:t>
            </a:r>
            <a:r>
              <a:rPr sz="2400" dirty="0">
                <a:latin typeface="Arial MT"/>
                <a:cs typeface="Arial MT"/>
              </a:rPr>
              <a:t> as:</a:t>
            </a:r>
          </a:p>
        </p:txBody>
      </p:sp>
      <p:sp>
        <p:nvSpPr>
          <p:cNvPr id="4" name="object 4"/>
          <p:cNvSpPr txBox="1"/>
          <p:nvPr/>
        </p:nvSpPr>
        <p:spPr>
          <a:xfrm>
            <a:off x="4151784" y="1580533"/>
            <a:ext cx="4104640" cy="504825"/>
          </a:xfrm>
          <a:prstGeom prst="rect">
            <a:avLst/>
          </a:prstGeom>
          <a:ln w="25400">
            <a:solidFill>
              <a:srgbClr val="0070C0"/>
            </a:solidFill>
          </a:ln>
        </p:spPr>
        <p:txBody>
          <a:bodyPr vert="horz" wrap="square" lIns="0" tIns="48895" rIns="0" bIns="0" rtlCol="0">
            <a:spAutoFit/>
          </a:bodyPr>
          <a:lstStyle/>
          <a:p>
            <a:pPr marL="232410">
              <a:lnSpc>
                <a:spcPct val="100000"/>
              </a:lnSpc>
              <a:spcBef>
                <a:spcPts val="385"/>
              </a:spcBef>
            </a:pPr>
            <a:r>
              <a:rPr sz="2400" spc="-25" dirty="0">
                <a:latin typeface="Arial MT"/>
                <a:cs typeface="Arial MT"/>
              </a:rPr>
              <a:t>Variance</a:t>
            </a:r>
            <a:r>
              <a:rPr sz="2400" spc="5" dirty="0">
                <a:latin typeface="Arial MT"/>
                <a:cs typeface="Arial MT"/>
              </a:rPr>
              <a:t> </a:t>
            </a:r>
            <a:r>
              <a:rPr sz="2400" dirty="0">
                <a:latin typeface="Arial MT"/>
                <a:cs typeface="Arial MT"/>
              </a:rPr>
              <a:t>=</a:t>
            </a:r>
            <a:r>
              <a:rPr sz="2400" spc="-150" dirty="0">
                <a:latin typeface="Arial MT"/>
                <a:cs typeface="Arial MT"/>
              </a:rPr>
              <a:t> </a:t>
            </a:r>
            <a:r>
              <a:rPr sz="2400" spc="-5" dirty="0">
                <a:latin typeface="Arial MT"/>
                <a:cs typeface="Arial MT"/>
              </a:rPr>
              <a:t>Actual</a:t>
            </a:r>
            <a:r>
              <a:rPr sz="2400" spc="-10" dirty="0">
                <a:latin typeface="Arial MT"/>
                <a:cs typeface="Arial MT"/>
              </a:rPr>
              <a:t> </a:t>
            </a:r>
            <a:r>
              <a:rPr sz="2400" dirty="0">
                <a:latin typeface="Arial MT"/>
                <a:cs typeface="Arial MT"/>
              </a:rPr>
              <a:t>-</a:t>
            </a:r>
            <a:r>
              <a:rPr sz="2400" spc="-15" dirty="0">
                <a:latin typeface="Arial MT"/>
                <a:cs typeface="Arial MT"/>
              </a:rPr>
              <a:t> </a:t>
            </a:r>
            <a:r>
              <a:rPr sz="2400" spc="-5" dirty="0">
                <a:latin typeface="Arial MT"/>
                <a:cs typeface="Arial MT"/>
              </a:rPr>
              <a:t>Budget</a:t>
            </a:r>
            <a:endParaRPr sz="2400" dirty="0">
              <a:latin typeface="Arial MT"/>
              <a:cs typeface="Arial MT"/>
            </a:endParaRPr>
          </a:p>
        </p:txBody>
      </p:sp>
      <p:sp>
        <p:nvSpPr>
          <p:cNvPr id="5" name="object 5"/>
          <p:cNvSpPr txBox="1"/>
          <p:nvPr/>
        </p:nvSpPr>
        <p:spPr>
          <a:xfrm>
            <a:off x="646430" y="2395038"/>
            <a:ext cx="10899140" cy="2668905"/>
          </a:xfrm>
          <a:prstGeom prst="rect">
            <a:avLst/>
          </a:prstGeom>
        </p:spPr>
        <p:txBody>
          <a:bodyPr vert="horz" wrap="square" lIns="0" tIns="12700" rIns="0" bIns="0" rtlCol="0">
            <a:spAutoFit/>
          </a:bodyPr>
          <a:lstStyle/>
          <a:p>
            <a:pPr marL="469900" marR="5080" indent="-457200">
              <a:lnSpc>
                <a:spcPct val="100000"/>
              </a:lnSpc>
              <a:spcBef>
                <a:spcPts val="100"/>
              </a:spcBef>
              <a:buSzPct val="79166"/>
              <a:buChar char="•"/>
              <a:tabLst>
                <a:tab pos="469265" algn="l"/>
                <a:tab pos="469900" algn="l"/>
              </a:tabLst>
            </a:pPr>
            <a:r>
              <a:rPr sz="2400" dirty="0">
                <a:latin typeface="Arial MT"/>
                <a:cs typeface="Arial MT"/>
              </a:rPr>
              <a:t>It</a:t>
            </a:r>
            <a:r>
              <a:rPr sz="2400" spc="-5" dirty="0">
                <a:latin typeface="Arial MT"/>
                <a:cs typeface="Arial MT"/>
              </a:rPr>
              <a:t> is</a:t>
            </a:r>
            <a:r>
              <a:rPr sz="2400" spc="15" dirty="0">
                <a:latin typeface="Arial MT"/>
                <a:cs typeface="Arial MT"/>
              </a:rPr>
              <a:t> </a:t>
            </a:r>
            <a:r>
              <a:rPr sz="2400" dirty="0">
                <a:latin typeface="Arial MT"/>
                <a:cs typeface="Arial MT"/>
              </a:rPr>
              <a:t>the</a:t>
            </a:r>
            <a:r>
              <a:rPr sz="2400" spc="15" dirty="0">
                <a:latin typeface="Arial MT"/>
                <a:cs typeface="Arial MT"/>
              </a:rPr>
              <a:t> </a:t>
            </a:r>
            <a:r>
              <a:rPr sz="2400" spc="-10" dirty="0">
                <a:latin typeface="Arial MT"/>
                <a:cs typeface="Arial MT"/>
              </a:rPr>
              <a:t>difference</a:t>
            </a:r>
            <a:r>
              <a:rPr sz="2400" spc="20" dirty="0">
                <a:latin typeface="Arial MT"/>
                <a:cs typeface="Arial MT"/>
              </a:rPr>
              <a:t> </a:t>
            </a:r>
            <a:r>
              <a:rPr sz="2400" spc="-5" dirty="0">
                <a:latin typeface="Arial MT"/>
                <a:cs typeface="Arial MT"/>
              </a:rPr>
              <a:t>between</a:t>
            </a:r>
            <a:r>
              <a:rPr sz="2400" spc="25" dirty="0">
                <a:latin typeface="Arial MT"/>
                <a:cs typeface="Arial MT"/>
              </a:rPr>
              <a:t> </a:t>
            </a:r>
            <a:r>
              <a:rPr sz="2400" spc="-5" dirty="0">
                <a:latin typeface="Arial MT"/>
                <a:cs typeface="Arial MT"/>
              </a:rPr>
              <a:t>standard</a:t>
            </a:r>
            <a:r>
              <a:rPr sz="2400" spc="25" dirty="0">
                <a:latin typeface="Arial MT"/>
                <a:cs typeface="Arial MT"/>
              </a:rPr>
              <a:t> </a:t>
            </a:r>
            <a:r>
              <a:rPr sz="2400" spc="-5" dirty="0">
                <a:latin typeface="Arial MT"/>
                <a:cs typeface="Arial MT"/>
              </a:rPr>
              <a:t>and</a:t>
            </a:r>
            <a:r>
              <a:rPr sz="2400" spc="5" dirty="0">
                <a:latin typeface="Arial MT"/>
                <a:cs typeface="Arial MT"/>
              </a:rPr>
              <a:t> </a:t>
            </a:r>
            <a:r>
              <a:rPr sz="2400" spc="-5" dirty="0">
                <a:latin typeface="Arial MT"/>
                <a:cs typeface="Arial MT"/>
              </a:rPr>
              <a:t>actual</a:t>
            </a:r>
            <a:r>
              <a:rPr sz="2400" spc="15" dirty="0">
                <a:latin typeface="Arial MT"/>
                <a:cs typeface="Arial MT"/>
              </a:rPr>
              <a:t> </a:t>
            </a:r>
            <a:r>
              <a:rPr sz="2400" spc="-5" dirty="0">
                <a:latin typeface="Arial MT"/>
                <a:cs typeface="Arial MT"/>
              </a:rPr>
              <a:t>prices</a:t>
            </a:r>
            <a:r>
              <a:rPr sz="2400" spc="15" dirty="0">
                <a:latin typeface="Arial MT"/>
                <a:cs typeface="Arial MT"/>
              </a:rPr>
              <a:t> </a:t>
            </a:r>
            <a:r>
              <a:rPr sz="2400" spc="-5" dirty="0">
                <a:latin typeface="Arial MT"/>
                <a:cs typeface="Arial MT"/>
              </a:rPr>
              <a:t>or</a:t>
            </a:r>
            <a:r>
              <a:rPr sz="2400" spc="20" dirty="0">
                <a:latin typeface="Arial MT"/>
                <a:cs typeface="Arial MT"/>
              </a:rPr>
              <a:t> </a:t>
            </a:r>
            <a:r>
              <a:rPr sz="2400" spc="-5" dirty="0">
                <a:latin typeface="Arial MT"/>
                <a:cs typeface="Arial MT"/>
              </a:rPr>
              <a:t>standard</a:t>
            </a:r>
            <a:r>
              <a:rPr sz="2400" spc="15" dirty="0">
                <a:latin typeface="Arial MT"/>
                <a:cs typeface="Arial MT"/>
              </a:rPr>
              <a:t> </a:t>
            </a:r>
            <a:r>
              <a:rPr sz="2400" spc="-5" dirty="0">
                <a:latin typeface="Arial MT"/>
                <a:cs typeface="Arial MT"/>
              </a:rPr>
              <a:t>and</a:t>
            </a:r>
            <a:r>
              <a:rPr sz="2400" spc="25" dirty="0">
                <a:latin typeface="Arial MT"/>
                <a:cs typeface="Arial MT"/>
              </a:rPr>
              <a:t> </a:t>
            </a:r>
            <a:r>
              <a:rPr sz="2400" spc="-5" dirty="0">
                <a:latin typeface="Arial MT"/>
                <a:cs typeface="Arial MT"/>
              </a:rPr>
              <a:t>actual </a:t>
            </a:r>
            <a:r>
              <a:rPr sz="2400" spc="-650" dirty="0">
                <a:latin typeface="Arial MT"/>
                <a:cs typeface="Arial MT"/>
              </a:rPr>
              <a:t> </a:t>
            </a:r>
            <a:r>
              <a:rPr sz="2400" spc="-5" dirty="0">
                <a:latin typeface="Arial MT"/>
                <a:cs typeface="Arial MT"/>
              </a:rPr>
              <a:t>quantities</a:t>
            </a:r>
            <a:endParaRPr sz="2400" dirty="0">
              <a:latin typeface="Arial MT"/>
              <a:cs typeface="Arial MT"/>
            </a:endParaRPr>
          </a:p>
          <a:p>
            <a:pPr marL="918844" lvl="1" indent="-457200">
              <a:lnSpc>
                <a:spcPct val="100000"/>
              </a:lnSpc>
              <a:spcBef>
                <a:spcPts val="1175"/>
              </a:spcBef>
              <a:buSzPct val="79166"/>
              <a:buChar char="•"/>
              <a:tabLst>
                <a:tab pos="918844" algn="l"/>
                <a:tab pos="919480" algn="l"/>
              </a:tabLst>
            </a:pPr>
            <a:r>
              <a:rPr sz="2400" spc="-5" dirty="0">
                <a:latin typeface="Arial MT"/>
                <a:cs typeface="Arial MT"/>
              </a:rPr>
              <a:t>Actual</a:t>
            </a:r>
            <a:r>
              <a:rPr sz="2400" spc="-10" dirty="0">
                <a:latin typeface="Arial MT"/>
                <a:cs typeface="Arial MT"/>
              </a:rPr>
              <a:t> </a:t>
            </a:r>
            <a:r>
              <a:rPr sz="2400" dirty="0">
                <a:latin typeface="Arial MT"/>
                <a:cs typeface="Arial MT"/>
              </a:rPr>
              <a:t>costs &lt;</a:t>
            </a:r>
            <a:r>
              <a:rPr sz="2400" spc="-10" dirty="0">
                <a:latin typeface="Arial MT"/>
                <a:cs typeface="Arial MT"/>
              </a:rPr>
              <a:t> </a:t>
            </a:r>
            <a:r>
              <a:rPr sz="2400" spc="-5" dirty="0">
                <a:latin typeface="Arial MT"/>
                <a:cs typeface="Arial MT"/>
              </a:rPr>
              <a:t>Standard</a:t>
            </a:r>
            <a:r>
              <a:rPr sz="2400" spc="15" dirty="0">
                <a:latin typeface="Arial MT"/>
                <a:cs typeface="Arial MT"/>
              </a:rPr>
              <a:t> </a:t>
            </a:r>
            <a:r>
              <a:rPr sz="2400" dirty="0">
                <a:latin typeface="Arial MT"/>
                <a:cs typeface="Arial MT"/>
              </a:rPr>
              <a:t>costs</a:t>
            </a:r>
            <a:r>
              <a:rPr sz="2400" spc="-15" dirty="0">
                <a:latin typeface="Arial MT"/>
                <a:cs typeface="Arial MT"/>
              </a:rPr>
              <a:t> </a:t>
            </a:r>
            <a:r>
              <a:rPr sz="2400" dirty="0">
                <a:latin typeface="Arial MT"/>
                <a:cs typeface="Arial MT"/>
              </a:rPr>
              <a:t>=</a:t>
            </a:r>
            <a:r>
              <a:rPr sz="2400" spc="5" dirty="0">
                <a:latin typeface="Arial MT"/>
                <a:cs typeface="Arial MT"/>
              </a:rPr>
              <a:t> </a:t>
            </a:r>
            <a:r>
              <a:rPr sz="2400" spc="-5" dirty="0">
                <a:latin typeface="Arial MT"/>
                <a:cs typeface="Arial MT"/>
              </a:rPr>
              <a:t>Favorable</a:t>
            </a:r>
            <a:r>
              <a:rPr sz="2400" spc="20" dirty="0">
                <a:latin typeface="Arial MT"/>
                <a:cs typeface="Arial MT"/>
              </a:rPr>
              <a:t> </a:t>
            </a:r>
            <a:r>
              <a:rPr sz="2400" spc="-25" dirty="0">
                <a:latin typeface="Arial MT"/>
                <a:cs typeface="Arial MT"/>
              </a:rPr>
              <a:t>Variance.</a:t>
            </a:r>
            <a:endParaRPr sz="2400" dirty="0">
              <a:latin typeface="Arial MT"/>
              <a:cs typeface="Arial MT"/>
            </a:endParaRPr>
          </a:p>
          <a:p>
            <a:pPr marL="918844" lvl="1" indent="-457200">
              <a:lnSpc>
                <a:spcPct val="100000"/>
              </a:lnSpc>
              <a:spcBef>
                <a:spcPts val="1175"/>
              </a:spcBef>
              <a:buSzPct val="79166"/>
              <a:buChar char="•"/>
              <a:tabLst>
                <a:tab pos="918844" algn="l"/>
                <a:tab pos="919480" algn="l"/>
              </a:tabLst>
            </a:pPr>
            <a:r>
              <a:rPr sz="2400" spc="-5" dirty="0">
                <a:latin typeface="Arial MT"/>
                <a:cs typeface="Arial MT"/>
              </a:rPr>
              <a:t>Actual</a:t>
            </a:r>
            <a:r>
              <a:rPr sz="2400" spc="-10" dirty="0">
                <a:latin typeface="Arial MT"/>
                <a:cs typeface="Arial MT"/>
              </a:rPr>
              <a:t> </a:t>
            </a:r>
            <a:r>
              <a:rPr sz="2400" dirty="0">
                <a:latin typeface="Arial MT"/>
                <a:cs typeface="Arial MT"/>
              </a:rPr>
              <a:t>costs</a:t>
            </a:r>
            <a:r>
              <a:rPr sz="2400" spc="-5" dirty="0">
                <a:latin typeface="Arial MT"/>
                <a:cs typeface="Arial MT"/>
              </a:rPr>
              <a:t> </a:t>
            </a:r>
            <a:r>
              <a:rPr sz="2400" dirty="0">
                <a:latin typeface="Arial MT"/>
                <a:cs typeface="Arial MT"/>
              </a:rPr>
              <a:t>&gt;</a:t>
            </a:r>
            <a:r>
              <a:rPr sz="2400" spc="5" dirty="0">
                <a:latin typeface="Arial MT"/>
                <a:cs typeface="Arial MT"/>
              </a:rPr>
              <a:t> </a:t>
            </a:r>
            <a:r>
              <a:rPr sz="2400" spc="-5" dirty="0">
                <a:latin typeface="Arial MT"/>
                <a:cs typeface="Arial MT"/>
              </a:rPr>
              <a:t>Standard</a:t>
            </a:r>
            <a:r>
              <a:rPr sz="2400" spc="10" dirty="0">
                <a:latin typeface="Arial MT"/>
                <a:cs typeface="Arial MT"/>
              </a:rPr>
              <a:t> </a:t>
            </a:r>
            <a:r>
              <a:rPr sz="2400" dirty="0">
                <a:latin typeface="Arial MT"/>
                <a:cs typeface="Arial MT"/>
              </a:rPr>
              <a:t>costs</a:t>
            </a:r>
            <a:r>
              <a:rPr sz="2400" spc="5" dirty="0">
                <a:latin typeface="Arial MT"/>
                <a:cs typeface="Arial MT"/>
              </a:rPr>
              <a:t> </a:t>
            </a:r>
            <a:r>
              <a:rPr sz="2400" dirty="0">
                <a:latin typeface="Arial MT"/>
                <a:cs typeface="Arial MT"/>
              </a:rPr>
              <a:t>=</a:t>
            </a:r>
            <a:r>
              <a:rPr sz="2400" spc="-5" dirty="0">
                <a:latin typeface="Arial MT"/>
                <a:cs typeface="Arial MT"/>
              </a:rPr>
              <a:t> Unfavorable</a:t>
            </a:r>
            <a:r>
              <a:rPr sz="2400" spc="15" dirty="0">
                <a:latin typeface="Arial MT"/>
                <a:cs typeface="Arial MT"/>
              </a:rPr>
              <a:t> </a:t>
            </a:r>
            <a:r>
              <a:rPr sz="2400" spc="-25" dirty="0">
                <a:latin typeface="Arial MT"/>
                <a:cs typeface="Arial MT"/>
              </a:rPr>
              <a:t>Variance.</a:t>
            </a:r>
            <a:endParaRPr sz="2400" dirty="0">
              <a:latin typeface="Arial MT"/>
              <a:cs typeface="Arial MT"/>
            </a:endParaRPr>
          </a:p>
          <a:p>
            <a:pPr marL="469900" marR="248285" indent="-457200">
              <a:lnSpc>
                <a:spcPct val="100000"/>
              </a:lnSpc>
              <a:spcBef>
                <a:spcPts val="1180"/>
              </a:spcBef>
              <a:buSzPct val="79166"/>
              <a:buChar char="•"/>
              <a:tabLst>
                <a:tab pos="469265" algn="l"/>
                <a:tab pos="469900" algn="l"/>
              </a:tabLst>
            </a:pPr>
            <a:r>
              <a:rPr sz="2400" dirty="0">
                <a:latin typeface="Arial MT"/>
                <a:cs typeface="Arial MT"/>
              </a:rPr>
              <a:t>A </a:t>
            </a:r>
            <a:r>
              <a:rPr sz="2400" spc="-5" dirty="0">
                <a:latin typeface="Arial MT"/>
                <a:cs typeface="Arial MT"/>
              </a:rPr>
              <a:t>variance can result </a:t>
            </a:r>
            <a:r>
              <a:rPr sz="2400" dirty="0">
                <a:latin typeface="Arial MT"/>
                <a:cs typeface="Arial MT"/>
              </a:rPr>
              <a:t>from </a:t>
            </a:r>
            <a:r>
              <a:rPr sz="2400" spc="-10" dirty="0">
                <a:latin typeface="Arial MT"/>
                <a:cs typeface="Arial MT"/>
              </a:rPr>
              <a:t>differences </a:t>
            </a:r>
            <a:r>
              <a:rPr sz="2400" spc="-5" dirty="0">
                <a:latin typeface="Arial MT"/>
                <a:cs typeface="Arial MT"/>
              </a:rPr>
              <a:t>related </a:t>
            </a:r>
            <a:r>
              <a:rPr sz="2400" dirty="0">
                <a:latin typeface="Arial MT"/>
                <a:cs typeface="Arial MT"/>
              </a:rPr>
              <a:t>to the cost </a:t>
            </a:r>
            <a:r>
              <a:rPr sz="2400" spc="-5" dirty="0">
                <a:latin typeface="Arial MT"/>
                <a:cs typeface="Arial MT"/>
              </a:rPr>
              <a:t>of materials, </a:t>
            </a:r>
            <a:r>
              <a:rPr sz="2400" spc="-25" dirty="0">
                <a:latin typeface="Arial MT"/>
                <a:cs typeface="Arial MT"/>
              </a:rPr>
              <a:t>labor, </a:t>
            </a:r>
            <a:r>
              <a:rPr sz="2400" spc="-655" dirty="0">
                <a:latin typeface="Arial MT"/>
                <a:cs typeface="Arial MT"/>
              </a:rPr>
              <a:t> </a:t>
            </a:r>
            <a:r>
              <a:rPr sz="2400" spc="-5" dirty="0">
                <a:latin typeface="Arial MT"/>
                <a:cs typeface="Arial MT"/>
              </a:rPr>
              <a:t>or overhead.</a:t>
            </a:r>
            <a:endParaRPr sz="2400" dirty="0">
              <a:latin typeface="Arial MT"/>
              <a:cs typeface="Arial MT"/>
            </a:endParaRPr>
          </a:p>
        </p:txBody>
      </p:sp>
      <p:pic>
        <p:nvPicPr>
          <p:cNvPr id="6" name="object 6"/>
          <p:cNvPicPr/>
          <p:nvPr/>
        </p:nvPicPr>
        <p:blipFill>
          <a:blip r:embed="rId2" cstate="print"/>
          <a:stretch>
            <a:fillRect/>
          </a:stretch>
        </p:blipFill>
        <p:spPr>
          <a:xfrm>
            <a:off x="2046732" y="5373623"/>
            <a:ext cx="8107680" cy="79095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25"/>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14</a:t>
            </a:fld>
            <a:endParaRPr spc="-5" dirty="0"/>
          </a:p>
        </p:txBody>
      </p:sp>
      <p:sp>
        <p:nvSpPr>
          <p:cNvPr id="26" name="Subtitle 25">
            <a:extLst>
              <a:ext uri="{FF2B5EF4-FFF2-40B4-BE49-F238E27FC236}">
                <a16:creationId xmlns:a16="http://schemas.microsoft.com/office/drawing/2014/main" id="{28FDF8D6-EF0C-A50E-C317-62540B0A9FB0}"/>
              </a:ext>
            </a:extLst>
          </p:cNvPr>
          <p:cNvSpPr>
            <a:spLocks noGrp="1"/>
          </p:cNvSpPr>
          <p:nvPr>
            <p:ph type="subTitle" idx="1"/>
          </p:nvPr>
        </p:nvSpPr>
        <p:spPr/>
        <p:txBody>
          <a:bodyPr/>
          <a:lstStyle/>
          <a:p>
            <a:r>
              <a:rPr lang="nn-NO" dirty="0"/>
              <a:t>Model</a:t>
            </a:r>
            <a:r>
              <a:rPr lang="nn-NO" spc="-30" dirty="0"/>
              <a:t> </a:t>
            </a:r>
            <a:r>
              <a:rPr lang="nn-NO" dirty="0"/>
              <a:t>for</a:t>
            </a:r>
            <a:r>
              <a:rPr lang="nn-NO" spc="-25" dirty="0"/>
              <a:t> </a:t>
            </a:r>
            <a:r>
              <a:rPr lang="nn-NO" dirty="0"/>
              <a:t>Flexible</a:t>
            </a:r>
            <a:r>
              <a:rPr lang="nn-NO" spc="-40" dirty="0"/>
              <a:t> </a:t>
            </a:r>
            <a:r>
              <a:rPr lang="nn-NO" spc="-20" dirty="0"/>
              <a:t>Variance</a:t>
            </a:r>
            <a:r>
              <a:rPr lang="nn-NO" spc="-160" dirty="0"/>
              <a:t> </a:t>
            </a:r>
            <a:r>
              <a:rPr lang="nn-NO" spc="-5" dirty="0"/>
              <a:t>Analysis</a:t>
            </a:r>
            <a:endParaRPr lang="en-CA" dirty="0"/>
          </a:p>
        </p:txBody>
      </p:sp>
      <p:sp>
        <p:nvSpPr>
          <p:cNvPr id="3" name="object 3"/>
          <p:cNvSpPr txBox="1"/>
          <p:nvPr/>
        </p:nvSpPr>
        <p:spPr>
          <a:xfrm>
            <a:off x="1578610" y="3336163"/>
            <a:ext cx="2109470" cy="391160"/>
          </a:xfrm>
          <a:prstGeom prst="rect">
            <a:avLst/>
          </a:prstGeom>
        </p:spPr>
        <p:txBody>
          <a:bodyPr vert="horz" wrap="square" lIns="0" tIns="12700" rIns="0" bIns="0" rtlCol="0">
            <a:spAutoFit/>
          </a:bodyPr>
          <a:lstStyle/>
          <a:p>
            <a:pPr marL="12700">
              <a:lnSpc>
                <a:spcPct val="100000"/>
              </a:lnSpc>
              <a:spcBef>
                <a:spcPts val="100"/>
              </a:spcBef>
            </a:pPr>
            <a:r>
              <a:rPr sz="2400" b="1" spc="-5" dirty="0">
                <a:latin typeface="Arial"/>
                <a:cs typeface="Arial"/>
              </a:rPr>
              <a:t>Price</a:t>
            </a:r>
            <a:r>
              <a:rPr sz="2400" b="1" spc="-45" dirty="0">
                <a:latin typeface="Arial"/>
                <a:cs typeface="Arial"/>
              </a:rPr>
              <a:t> </a:t>
            </a:r>
            <a:r>
              <a:rPr sz="2400" b="1" spc="-20" dirty="0">
                <a:latin typeface="Arial"/>
                <a:cs typeface="Arial"/>
              </a:rPr>
              <a:t>Variance</a:t>
            </a:r>
            <a:endParaRPr sz="2400">
              <a:latin typeface="Arial"/>
              <a:cs typeface="Arial"/>
            </a:endParaRPr>
          </a:p>
        </p:txBody>
      </p:sp>
      <p:sp>
        <p:nvSpPr>
          <p:cNvPr id="4" name="object 4"/>
          <p:cNvSpPr txBox="1"/>
          <p:nvPr/>
        </p:nvSpPr>
        <p:spPr>
          <a:xfrm>
            <a:off x="427736" y="1508252"/>
            <a:ext cx="2278380" cy="976630"/>
          </a:xfrm>
          <a:prstGeom prst="rect">
            <a:avLst/>
          </a:prstGeom>
        </p:spPr>
        <p:txBody>
          <a:bodyPr vert="horz" wrap="square" lIns="0" tIns="12700" rIns="0" bIns="0" rtlCol="0">
            <a:spAutoFit/>
          </a:bodyPr>
          <a:lstStyle/>
          <a:p>
            <a:pPr algn="ctr">
              <a:lnSpc>
                <a:spcPts val="2590"/>
              </a:lnSpc>
              <a:spcBef>
                <a:spcPts val="100"/>
              </a:spcBef>
            </a:pPr>
            <a:r>
              <a:rPr sz="2400" b="1" spc="-5" dirty="0">
                <a:latin typeface="Arial"/>
                <a:cs typeface="Arial"/>
              </a:rPr>
              <a:t>Actual</a:t>
            </a:r>
            <a:r>
              <a:rPr sz="2400" b="1" spc="-60" dirty="0">
                <a:latin typeface="Arial"/>
                <a:cs typeface="Arial"/>
              </a:rPr>
              <a:t> </a:t>
            </a:r>
            <a:r>
              <a:rPr sz="2400" b="1" dirty="0">
                <a:latin typeface="Arial"/>
                <a:cs typeface="Arial"/>
              </a:rPr>
              <a:t>Quantity</a:t>
            </a:r>
            <a:endParaRPr sz="2400">
              <a:latin typeface="Arial"/>
              <a:cs typeface="Arial"/>
            </a:endParaRPr>
          </a:p>
          <a:p>
            <a:pPr marR="362585" algn="ctr">
              <a:lnSpc>
                <a:spcPts val="2305"/>
              </a:lnSpc>
            </a:pPr>
            <a:r>
              <a:rPr sz="2400" b="1" dirty="0">
                <a:latin typeface="Arial"/>
                <a:cs typeface="Arial"/>
              </a:rPr>
              <a:t>×</a:t>
            </a:r>
            <a:endParaRPr sz="2400">
              <a:latin typeface="Arial"/>
              <a:cs typeface="Arial"/>
            </a:endParaRPr>
          </a:p>
          <a:p>
            <a:pPr marR="147320" algn="ctr">
              <a:lnSpc>
                <a:spcPts val="2590"/>
              </a:lnSpc>
            </a:pPr>
            <a:r>
              <a:rPr sz="2400" b="1" spc="-5" dirty="0">
                <a:latin typeface="Arial"/>
                <a:cs typeface="Arial"/>
              </a:rPr>
              <a:t>Actual</a:t>
            </a:r>
            <a:r>
              <a:rPr sz="2400" b="1" spc="-55" dirty="0">
                <a:latin typeface="Arial"/>
                <a:cs typeface="Arial"/>
              </a:rPr>
              <a:t> </a:t>
            </a:r>
            <a:r>
              <a:rPr sz="2400" b="1" dirty="0">
                <a:latin typeface="Arial"/>
                <a:cs typeface="Arial"/>
              </a:rPr>
              <a:t>Price</a:t>
            </a:r>
            <a:endParaRPr sz="2400">
              <a:latin typeface="Arial"/>
              <a:cs typeface="Arial"/>
            </a:endParaRPr>
          </a:p>
        </p:txBody>
      </p:sp>
      <p:sp>
        <p:nvSpPr>
          <p:cNvPr id="5" name="object 5"/>
          <p:cNvSpPr txBox="1"/>
          <p:nvPr/>
        </p:nvSpPr>
        <p:spPr>
          <a:xfrm>
            <a:off x="3254451" y="1508252"/>
            <a:ext cx="2279015" cy="976630"/>
          </a:xfrm>
          <a:prstGeom prst="rect">
            <a:avLst/>
          </a:prstGeom>
        </p:spPr>
        <p:txBody>
          <a:bodyPr vert="horz" wrap="square" lIns="0" tIns="12700" rIns="0" bIns="0" rtlCol="0">
            <a:spAutoFit/>
          </a:bodyPr>
          <a:lstStyle/>
          <a:p>
            <a:pPr algn="ctr">
              <a:lnSpc>
                <a:spcPts val="2590"/>
              </a:lnSpc>
              <a:spcBef>
                <a:spcPts val="100"/>
              </a:spcBef>
            </a:pPr>
            <a:r>
              <a:rPr sz="2400" b="1" spc="-5" dirty="0">
                <a:latin typeface="Arial"/>
                <a:cs typeface="Arial"/>
              </a:rPr>
              <a:t>Actual</a:t>
            </a:r>
            <a:r>
              <a:rPr sz="2400" b="1" spc="-60" dirty="0">
                <a:latin typeface="Arial"/>
                <a:cs typeface="Arial"/>
              </a:rPr>
              <a:t> </a:t>
            </a:r>
            <a:r>
              <a:rPr sz="2400" b="1" dirty="0">
                <a:latin typeface="Arial"/>
                <a:cs typeface="Arial"/>
              </a:rPr>
              <a:t>Quantity</a:t>
            </a:r>
            <a:endParaRPr sz="2400">
              <a:latin typeface="Arial"/>
              <a:cs typeface="Arial"/>
            </a:endParaRPr>
          </a:p>
          <a:p>
            <a:pPr marR="109220" algn="ctr">
              <a:lnSpc>
                <a:spcPts val="2305"/>
              </a:lnSpc>
            </a:pPr>
            <a:r>
              <a:rPr sz="2400" b="1" dirty="0">
                <a:latin typeface="Arial"/>
                <a:cs typeface="Arial"/>
              </a:rPr>
              <a:t>×</a:t>
            </a:r>
            <a:endParaRPr sz="2400">
              <a:latin typeface="Arial"/>
              <a:cs typeface="Arial"/>
            </a:endParaRPr>
          </a:p>
          <a:p>
            <a:pPr marR="36830" algn="ctr">
              <a:lnSpc>
                <a:spcPts val="2590"/>
              </a:lnSpc>
            </a:pPr>
            <a:r>
              <a:rPr sz="2400" b="1" spc="-5" dirty="0">
                <a:latin typeface="Arial"/>
                <a:cs typeface="Arial"/>
              </a:rPr>
              <a:t>Standard</a:t>
            </a:r>
            <a:r>
              <a:rPr sz="2400" b="1" spc="-45" dirty="0">
                <a:latin typeface="Arial"/>
                <a:cs typeface="Arial"/>
              </a:rPr>
              <a:t> </a:t>
            </a:r>
            <a:r>
              <a:rPr sz="2400" b="1" dirty="0">
                <a:latin typeface="Arial"/>
                <a:cs typeface="Arial"/>
              </a:rPr>
              <a:t>Price</a:t>
            </a:r>
            <a:endParaRPr sz="2400">
              <a:latin typeface="Arial"/>
              <a:cs typeface="Arial"/>
            </a:endParaRPr>
          </a:p>
        </p:txBody>
      </p:sp>
      <p:sp>
        <p:nvSpPr>
          <p:cNvPr id="6" name="object 6"/>
          <p:cNvSpPr txBox="1"/>
          <p:nvPr/>
        </p:nvSpPr>
        <p:spPr>
          <a:xfrm>
            <a:off x="6094603" y="1508252"/>
            <a:ext cx="2666365" cy="976630"/>
          </a:xfrm>
          <a:prstGeom prst="rect">
            <a:avLst/>
          </a:prstGeom>
        </p:spPr>
        <p:txBody>
          <a:bodyPr vert="horz" wrap="square" lIns="0" tIns="12700" rIns="0" bIns="0" rtlCol="0">
            <a:spAutoFit/>
          </a:bodyPr>
          <a:lstStyle/>
          <a:p>
            <a:pPr algn="ctr">
              <a:lnSpc>
                <a:spcPts val="2590"/>
              </a:lnSpc>
              <a:spcBef>
                <a:spcPts val="100"/>
              </a:spcBef>
            </a:pPr>
            <a:r>
              <a:rPr sz="2400" b="1" spc="-5" dirty="0">
                <a:latin typeface="Arial"/>
                <a:cs typeface="Arial"/>
              </a:rPr>
              <a:t>Standard</a:t>
            </a:r>
            <a:r>
              <a:rPr sz="2400" b="1" spc="-65" dirty="0">
                <a:latin typeface="Arial"/>
                <a:cs typeface="Arial"/>
              </a:rPr>
              <a:t> </a:t>
            </a:r>
            <a:r>
              <a:rPr sz="2400" b="1" dirty="0">
                <a:latin typeface="Arial"/>
                <a:cs typeface="Arial"/>
              </a:rPr>
              <a:t>Quantity</a:t>
            </a:r>
            <a:endParaRPr sz="2400">
              <a:latin typeface="Arial"/>
              <a:cs typeface="Arial"/>
            </a:endParaRPr>
          </a:p>
          <a:p>
            <a:pPr marL="60960" algn="ctr">
              <a:lnSpc>
                <a:spcPts val="2305"/>
              </a:lnSpc>
            </a:pPr>
            <a:r>
              <a:rPr sz="2400" b="1" dirty="0">
                <a:latin typeface="Arial"/>
                <a:cs typeface="Arial"/>
              </a:rPr>
              <a:t>×</a:t>
            </a:r>
            <a:endParaRPr sz="2400">
              <a:latin typeface="Arial"/>
              <a:cs typeface="Arial"/>
            </a:endParaRPr>
          </a:p>
          <a:p>
            <a:pPr marR="120014" algn="ctr">
              <a:lnSpc>
                <a:spcPts val="2590"/>
              </a:lnSpc>
            </a:pPr>
            <a:r>
              <a:rPr sz="2400" b="1" spc="-5" dirty="0">
                <a:latin typeface="Arial"/>
                <a:cs typeface="Arial"/>
              </a:rPr>
              <a:t>Standard</a:t>
            </a:r>
            <a:r>
              <a:rPr sz="2400" b="1" spc="-45" dirty="0">
                <a:latin typeface="Arial"/>
                <a:cs typeface="Arial"/>
              </a:rPr>
              <a:t> </a:t>
            </a:r>
            <a:r>
              <a:rPr sz="2400" b="1" dirty="0">
                <a:latin typeface="Arial"/>
                <a:cs typeface="Arial"/>
              </a:rPr>
              <a:t>Price</a:t>
            </a:r>
            <a:endParaRPr sz="2400">
              <a:latin typeface="Arial"/>
              <a:cs typeface="Arial"/>
            </a:endParaRPr>
          </a:p>
        </p:txBody>
      </p:sp>
      <p:grpSp>
        <p:nvGrpSpPr>
          <p:cNvPr id="7" name="object 7"/>
          <p:cNvGrpSpPr/>
          <p:nvPr/>
        </p:nvGrpSpPr>
        <p:grpSpPr>
          <a:xfrm>
            <a:off x="444245" y="2458402"/>
            <a:ext cx="8179434" cy="852805"/>
            <a:chOff x="444245" y="2458402"/>
            <a:chExt cx="8179434" cy="852805"/>
          </a:xfrm>
        </p:grpSpPr>
        <p:sp>
          <p:nvSpPr>
            <p:cNvPr id="8" name="object 8"/>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grpSp>
        <p:nvGrpSpPr>
          <p:cNvPr id="15" name="object 15"/>
          <p:cNvGrpSpPr/>
          <p:nvPr/>
        </p:nvGrpSpPr>
        <p:grpSpPr>
          <a:xfrm>
            <a:off x="3314890" y="3768090"/>
            <a:ext cx="2264410" cy="850900"/>
            <a:chOff x="3314890" y="3768090"/>
            <a:chExt cx="2264410" cy="850900"/>
          </a:xfrm>
        </p:grpSpPr>
        <p:sp>
          <p:nvSpPr>
            <p:cNvPr id="16" name="object 16"/>
            <p:cNvSpPr/>
            <p:nvPr/>
          </p:nvSpPr>
          <p:spPr>
            <a:xfrm>
              <a:off x="3329178" y="3768090"/>
              <a:ext cx="2235835" cy="481965"/>
            </a:xfrm>
            <a:custGeom>
              <a:avLst/>
              <a:gdLst/>
              <a:ahLst/>
              <a:cxnLst/>
              <a:rect l="l" t="t" r="r" b="b"/>
              <a:pathLst>
                <a:path w="2235835" h="481964">
                  <a:moveTo>
                    <a:pt x="0" y="12192"/>
                  </a:moveTo>
                  <a:lnTo>
                    <a:pt x="0" y="481584"/>
                  </a:lnTo>
                </a:path>
                <a:path w="2235835" h="481964">
                  <a:moveTo>
                    <a:pt x="2235708" y="481584"/>
                  </a:moveTo>
                  <a:lnTo>
                    <a:pt x="2235708" y="0"/>
                  </a:lnTo>
                </a:path>
              </a:pathLst>
            </a:custGeom>
            <a:ln w="28575">
              <a:solidFill>
                <a:srgbClr val="676A54"/>
              </a:solidFill>
            </a:ln>
          </p:spPr>
          <p:txBody>
            <a:bodyPr wrap="square" lIns="0" tIns="0" rIns="0" bIns="0" rtlCol="0"/>
            <a:lstStyle/>
            <a:p>
              <a:endParaRPr/>
            </a:p>
          </p:txBody>
        </p:sp>
        <p:sp>
          <p:nvSpPr>
            <p:cNvPr id="17" name="object 17"/>
            <p:cNvSpPr/>
            <p:nvPr/>
          </p:nvSpPr>
          <p:spPr>
            <a:xfrm>
              <a:off x="4377436" y="4263390"/>
              <a:ext cx="85725" cy="355600"/>
            </a:xfrm>
            <a:custGeom>
              <a:avLst/>
              <a:gdLst/>
              <a:ahLst/>
              <a:cxnLst/>
              <a:rect l="l" t="t" r="r" b="b"/>
              <a:pathLst>
                <a:path w="85725" h="355600">
                  <a:moveTo>
                    <a:pt x="28575" y="269367"/>
                  </a:moveTo>
                  <a:lnTo>
                    <a:pt x="0" y="269367"/>
                  </a:lnTo>
                  <a:lnTo>
                    <a:pt x="42925" y="355092"/>
                  </a:lnTo>
                  <a:lnTo>
                    <a:pt x="78623" y="283591"/>
                  </a:lnTo>
                  <a:lnTo>
                    <a:pt x="28575" y="283591"/>
                  </a:lnTo>
                  <a:lnTo>
                    <a:pt x="28575" y="269367"/>
                  </a:lnTo>
                  <a:close/>
                </a:path>
                <a:path w="85725" h="355600">
                  <a:moveTo>
                    <a:pt x="57150" y="0"/>
                  </a:moveTo>
                  <a:lnTo>
                    <a:pt x="28575" y="0"/>
                  </a:lnTo>
                  <a:lnTo>
                    <a:pt x="28575" y="283591"/>
                  </a:lnTo>
                  <a:lnTo>
                    <a:pt x="57150" y="283591"/>
                  </a:lnTo>
                  <a:lnTo>
                    <a:pt x="57150" y="0"/>
                  </a:lnTo>
                  <a:close/>
                </a:path>
                <a:path w="85725" h="355600">
                  <a:moveTo>
                    <a:pt x="85725" y="269367"/>
                  </a:moveTo>
                  <a:lnTo>
                    <a:pt x="57150" y="269367"/>
                  </a:lnTo>
                  <a:lnTo>
                    <a:pt x="57150" y="283591"/>
                  </a:lnTo>
                  <a:lnTo>
                    <a:pt x="78623" y="283591"/>
                  </a:lnTo>
                  <a:lnTo>
                    <a:pt x="85725" y="269367"/>
                  </a:lnTo>
                  <a:close/>
                </a:path>
              </a:pathLst>
            </a:custGeom>
            <a:solidFill>
              <a:srgbClr val="676A54"/>
            </a:solidFill>
          </p:spPr>
          <p:txBody>
            <a:bodyPr wrap="square" lIns="0" tIns="0" rIns="0" bIns="0" rtlCol="0"/>
            <a:lstStyle/>
            <a:p>
              <a:endParaRPr/>
            </a:p>
          </p:txBody>
        </p:sp>
        <p:sp>
          <p:nvSpPr>
            <p:cNvPr id="18" name="object 18"/>
            <p:cNvSpPr/>
            <p:nvPr/>
          </p:nvSpPr>
          <p:spPr>
            <a:xfrm>
              <a:off x="3329178" y="4264914"/>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grpSp>
      <p:sp>
        <p:nvSpPr>
          <p:cNvPr id="19" name="object 19"/>
          <p:cNvSpPr txBox="1"/>
          <p:nvPr/>
        </p:nvSpPr>
        <p:spPr>
          <a:xfrm>
            <a:off x="2207568" y="4571492"/>
            <a:ext cx="4608511" cy="382156"/>
          </a:xfrm>
          <a:prstGeom prst="rect">
            <a:avLst/>
          </a:prstGeom>
        </p:spPr>
        <p:txBody>
          <a:bodyPr vert="horz" wrap="square" lIns="0" tIns="12700" rIns="0" bIns="0" rtlCol="0">
            <a:spAutoFit/>
          </a:bodyPr>
          <a:lstStyle/>
          <a:p>
            <a:pPr marL="12700">
              <a:lnSpc>
                <a:spcPct val="100000"/>
              </a:lnSpc>
              <a:spcBef>
                <a:spcPts val="100"/>
              </a:spcBef>
            </a:pPr>
            <a:r>
              <a:rPr lang="en-CA" sz="2400" b="1" dirty="0">
                <a:latin typeface="Arial"/>
                <a:cs typeface="Arial"/>
              </a:rPr>
              <a:t>Total Flexible Budget Variance</a:t>
            </a:r>
            <a:endParaRPr sz="2400" dirty="0">
              <a:latin typeface="Arial"/>
              <a:cs typeface="Arial"/>
            </a:endParaRPr>
          </a:p>
        </p:txBody>
      </p:sp>
      <p:sp>
        <p:nvSpPr>
          <p:cNvPr id="20" name="object 20"/>
          <p:cNvSpPr txBox="1"/>
          <p:nvPr/>
        </p:nvSpPr>
        <p:spPr>
          <a:xfrm>
            <a:off x="4941570" y="3336163"/>
            <a:ext cx="2598420" cy="391160"/>
          </a:xfrm>
          <a:prstGeom prst="rect">
            <a:avLst/>
          </a:prstGeom>
        </p:spPr>
        <p:txBody>
          <a:bodyPr vert="horz" wrap="square" lIns="0" tIns="12700" rIns="0" bIns="0" rtlCol="0">
            <a:spAutoFit/>
          </a:bodyPr>
          <a:lstStyle/>
          <a:p>
            <a:pPr marL="12700">
              <a:lnSpc>
                <a:spcPct val="100000"/>
              </a:lnSpc>
              <a:spcBef>
                <a:spcPts val="100"/>
              </a:spcBef>
            </a:pPr>
            <a:r>
              <a:rPr sz="2400" b="1" dirty="0">
                <a:latin typeface="Arial"/>
                <a:cs typeface="Arial"/>
              </a:rPr>
              <a:t>Quantity</a:t>
            </a:r>
            <a:r>
              <a:rPr sz="2400" b="1" spc="-90" dirty="0">
                <a:latin typeface="Arial"/>
                <a:cs typeface="Arial"/>
              </a:rPr>
              <a:t> </a:t>
            </a:r>
            <a:r>
              <a:rPr sz="2400" b="1" spc="-20" dirty="0">
                <a:latin typeface="Arial"/>
                <a:cs typeface="Arial"/>
              </a:rPr>
              <a:t>Variance</a:t>
            </a:r>
            <a:endParaRPr sz="2400" dirty="0">
              <a:latin typeface="Arial"/>
              <a:cs typeface="Arial"/>
            </a:endParaRPr>
          </a:p>
        </p:txBody>
      </p:sp>
      <p:sp>
        <p:nvSpPr>
          <p:cNvPr id="21" name="object 21"/>
          <p:cNvSpPr txBox="1"/>
          <p:nvPr/>
        </p:nvSpPr>
        <p:spPr>
          <a:xfrm>
            <a:off x="8574785" y="3291078"/>
            <a:ext cx="3002280" cy="1569720"/>
          </a:xfrm>
          <a:prstGeom prst="rect">
            <a:avLst/>
          </a:prstGeom>
          <a:ln w="38100">
            <a:solidFill>
              <a:srgbClr val="0070C0"/>
            </a:solidFill>
          </a:ln>
        </p:spPr>
        <p:txBody>
          <a:bodyPr vert="horz" wrap="square" lIns="0" tIns="38100" rIns="0" bIns="0" rtlCol="0">
            <a:spAutoFit/>
          </a:bodyPr>
          <a:lstStyle/>
          <a:p>
            <a:pPr marL="121285" marR="112395" indent="-1905" algn="ctr">
              <a:lnSpc>
                <a:spcPct val="100000"/>
              </a:lnSpc>
              <a:spcBef>
                <a:spcPts val="300"/>
              </a:spcBef>
            </a:pPr>
            <a:r>
              <a:rPr sz="2400" dirty="0">
                <a:latin typeface="Arial MT"/>
                <a:cs typeface="Arial MT"/>
              </a:rPr>
              <a:t>A </a:t>
            </a:r>
            <a:r>
              <a:rPr sz="2400" spc="-5" dirty="0">
                <a:latin typeface="Arial MT"/>
                <a:cs typeface="Arial MT"/>
              </a:rPr>
              <a:t>variance could be </a:t>
            </a:r>
            <a:r>
              <a:rPr sz="2400" dirty="0">
                <a:latin typeface="Arial MT"/>
                <a:cs typeface="Arial MT"/>
              </a:rPr>
              <a:t> to </a:t>
            </a:r>
            <a:r>
              <a:rPr sz="2400" spc="-5" dirty="0">
                <a:latin typeface="Arial MT"/>
                <a:cs typeface="Arial MT"/>
              </a:rPr>
              <a:t>a change in </a:t>
            </a:r>
            <a:r>
              <a:rPr sz="2400" dirty="0">
                <a:latin typeface="Arial MT"/>
                <a:cs typeface="Arial MT"/>
              </a:rPr>
              <a:t> </a:t>
            </a:r>
            <a:r>
              <a:rPr sz="2400" spc="-5" dirty="0">
                <a:latin typeface="Arial MT"/>
                <a:cs typeface="Arial MT"/>
              </a:rPr>
              <a:t>quantity</a:t>
            </a:r>
            <a:r>
              <a:rPr sz="2400" spc="-10" dirty="0">
                <a:latin typeface="Arial MT"/>
                <a:cs typeface="Arial MT"/>
              </a:rPr>
              <a:t> </a:t>
            </a:r>
            <a:r>
              <a:rPr sz="2400" spc="-5" dirty="0">
                <a:latin typeface="Arial MT"/>
                <a:cs typeface="Arial MT"/>
              </a:rPr>
              <a:t>or</a:t>
            </a:r>
            <a:r>
              <a:rPr sz="2400" spc="-15" dirty="0">
                <a:latin typeface="Arial MT"/>
                <a:cs typeface="Arial MT"/>
              </a:rPr>
              <a:t> </a:t>
            </a:r>
            <a:r>
              <a:rPr sz="2400" spc="-5" dirty="0">
                <a:latin typeface="Arial MT"/>
                <a:cs typeface="Arial MT"/>
              </a:rPr>
              <a:t>a</a:t>
            </a:r>
            <a:r>
              <a:rPr sz="2400" spc="-10" dirty="0">
                <a:latin typeface="Arial MT"/>
                <a:cs typeface="Arial MT"/>
              </a:rPr>
              <a:t> </a:t>
            </a:r>
            <a:r>
              <a:rPr sz="2400" spc="-5" dirty="0">
                <a:latin typeface="Arial MT"/>
                <a:cs typeface="Arial MT"/>
              </a:rPr>
              <a:t>change </a:t>
            </a:r>
            <a:r>
              <a:rPr sz="2400" spc="-650" dirty="0">
                <a:latin typeface="Arial MT"/>
                <a:cs typeface="Arial MT"/>
              </a:rPr>
              <a:t> </a:t>
            </a:r>
            <a:r>
              <a:rPr sz="2400" spc="-5" dirty="0">
                <a:latin typeface="Arial MT"/>
                <a:cs typeface="Arial MT"/>
              </a:rPr>
              <a:t>in</a:t>
            </a:r>
            <a:r>
              <a:rPr sz="2400" spc="-15" dirty="0">
                <a:latin typeface="Arial MT"/>
                <a:cs typeface="Arial MT"/>
              </a:rPr>
              <a:t> </a:t>
            </a:r>
            <a:r>
              <a:rPr sz="2400" spc="-5" dirty="0">
                <a:latin typeface="Arial MT"/>
                <a:cs typeface="Arial MT"/>
              </a:rPr>
              <a:t>price</a:t>
            </a:r>
            <a:endParaRPr sz="2400" dirty="0">
              <a:latin typeface="Arial MT"/>
              <a:cs typeface="Arial MT"/>
            </a:endParaRPr>
          </a:p>
        </p:txBody>
      </p:sp>
      <p:sp>
        <p:nvSpPr>
          <p:cNvPr id="22" name="object 22"/>
          <p:cNvSpPr/>
          <p:nvPr/>
        </p:nvSpPr>
        <p:spPr>
          <a:xfrm>
            <a:off x="441198" y="5122926"/>
            <a:ext cx="8376284" cy="1384300"/>
          </a:xfrm>
          <a:custGeom>
            <a:avLst/>
            <a:gdLst/>
            <a:ahLst/>
            <a:cxnLst/>
            <a:rect l="l" t="t" r="r" b="b"/>
            <a:pathLst>
              <a:path w="8376284" h="1384300">
                <a:moveTo>
                  <a:pt x="0" y="1383792"/>
                </a:moveTo>
                <a:lnTo>
                  <a:pt x="8375904" y="1383792"/>
                </a:lnTo>
                <a:lnTo>
                  <a:pt x="8375904" y="0"/>
                </a:lnTo>
                <a:lnTo>
                  <a:pt x="0" y="0"/>
                </a:lnTo>
                <a:lnTo>
                  <a:pt x="0" y="1383792"/>
                </a:lnTo>
                <a:close/>
              </a:path>
            </a:pathLst>
          </a:custGeom>
          <a:ln w="25400">
            <a:solidFill>
              <a:srgbClr val="ED037C"/>
            </a:solidFill>
          </a:ln>
        </p:spPr>
        <p:txBody>
          <a:bodyPr wrap="square" lIns="0" tIns="0" rIns="0" bIns="0" rtlCol="0"/>
          <a:lstStyle/>
          <a:p>
            <a:endParaRPr/>
          </a:p>
        </p:txBody>
      </p:sp>
      <p:sp>
        <p:nvSpPr>
          <p:cNvPr id="23" name="object 23"/>
          <p:cNvSpPr txBox="1"/>
          <p:nvPr/>
        </p:nvSpPr>
        <p:spPr>
          <a:xfrm>
            <a:off x="771753" y="4965547"/>
            <a:ext cx="3193415" cy="1489075"/>
          </a:xfrm>
          <a:prstGeom prst="rect">
            <a:avLst/>
          </a:prstGeom>
        </p:spPr>
        <p:txBody>
          <a:bodyPr vert="horz" wrap="square" lIns="0" tIns="195580" rIns="0" bIns="0" rtlCol="0">
            <a:spAutoFit/>
          </a:bodyPr>
          <a:lstStyle/>
          <a:p>
            <a:pPr marL="12065">
              <a:lnSpc>
                <a:spcPct val="100000"/>
              </a:lnSpc>
              <a:spcBef>
                <a:spcPts val="1540"/>
              </a:spcBef>
            </a:pPr>
            <a:r>
              <a:rPr sz="2400" b="1" dirty="0">
                <a:latin typeface="Arial"/>
                <a:cs typeface="Arial"/>
              </a:rPr>
              <a:t>(AQ</a:t>
            </a:r>
            <a:r>
              <a:rPr sz="2400" b="1" spc="-30" dirty="0">
                <a:latin typeface="Arial"/>
                <a:cs typeface="Arial"/>
              </a:rPr>
              <a:t> </a:t>
            </a:r>
            <a:r>
              <a:rPr sz="2400" b="1" dirty="0">
                <a:latin typeface="Arial"/>
                <a:cs typeface="Arial"/>
              </a:rPr>
              <a:t>×</a:t>
            </a:r>
            <a:r>
              <a:rPr sz="2400" b="1" spc="-105" dirty="0">
                <a:latin typeface="Arial"/>
                <a:cs typeface="Arial"/>
              </a:rPr>
              <a:t> </a:t>
            </a:r>
            <a:r>
              <a:rPr sz="2400" b="1" spc="-5" dirty="0">
                <a:latin typeface="Arial"/>
                <a:cs typeface="Arial"/>
              </a:rPr>
              <a:t>AP) </a:t>
            </a:r>
            <a:r>
              <a:rPr sz="2400" b="1" dirty="0">
                <a:latin typeface="Arial"/>
                <a:cs typeface="Arial"/>
              </a:rPr>
              <a:t>–</a:t>
            </a:r>
            <a:r>
              <a:rPr sz="2400" b="1" spc="-15" dirty="0">
                <a:latin typeface="Arial"/>
                <a:cs typeface="Arial"/>
              </a:rPr>
              <a:t> </a:t>
            </a:r>
            <a:r>
              <a:rPr sz="2400" b="1" dirty="0">
                <a:latin typeface="Arial"/>
                <a:cs typeface="Arial"/>
              </a:rPr>
              <a:t>(AQ</a:t>
            </a:r>
            <a:r>
              <a:rPr sz="2400" b="1" spc="-20" dirty="0">
                <a:latin typeface="Arial"/>
                <a:cs typeface="Arial"/>
              </a:rPr>
              <a:t> </a:t>
            </a:r>
            <a:r>
              <a:rPr sz="2400" b="1" dirty="0">
                <a:latin typeface="Arial"/>
                <a:cs typeface="Arial"/>
              </a:rPr>
              <a:t>×</a:t>
            </a:r>
            <a:r>
              <a:rPr sz="2400" b="1" spc="-35" dirty="0">
                <a:latin typeface="Arial"/>
                <a:cs typeface="Arial"/>
              </a:rPr>
              <a:t> </a:t>
            </a:r>
            <a:r>
              <a:rPr sz="2400" b="1" spc="-5" dirty="0">
                <a:latin typeface="Arial"/>
                <a:cs typeface="Arial"/>
              </a:rPr>
              <a:t>SP)</a:t>
            </a:r>
            <a:endParaRPr sz="2400">
              <a:latin typeface="Arial"/>
              <a:cs typeface="Arial"/>
            </a:endParaRPr>
          </a:p>
          <a:p>
            <a:pPr marR="139700">
              <a:lnSpc>
                <a:spcPct val="100000"/>
              </a:lnSpc>
              <a:spcBef>
                <a:spcPts val="1440"/>
              </a:spcBef>
            </a:pPr>
            <a:r>
              <a:rPr sz="2400" b="1" dirty="0">
                <a:latin typeface="Arial"/>
                <a:cs typeface="Arial"/>
              </a:rPr>
              <a:t>AQ</a:t>
            </a:r>
            <a:r>
              <a:rPr sz="2400" b="1" spc="-40" dirty="0">
                <a:latin typeface="Arial"/>
                <a:cs typeface="Arial"/>
              </a:rPr>
              <a:t> </a:t>
            </a:r>
            <a:r>
              <a:rPr sz="2400" b="1" dirty="0">
                <a:latin typeface="Arial"/>
                <a:cs typeface="Arial"/>
              </a:rPr>
              <a:t>=</a:t>
            </a:r>
            <a:r>
              <a:rPr sz="2400" b="1" spc="-114" dirty="0">
                <a:latin typeface="Arial"/>
                <a:cs typeface="Arial"/>
              </a:rPr>
              <a:t> </a:t>
            </a:r>
            <a:r>
              <a:rPr sz="2400" b="1" spc="-5" dirty="0">
                <a:latin typeface="Arial"/>
                <a:cs typeface="Arial"/>
              </a:rPr>
              <a:t>Actual</a:t>
            </a:r>
            <a:r>
              <a:rPr sz="2400" b="1" spc="-20" dirty="0">
                <a:latin typeface="Arial"/>
                <a:cs typeface="Arial"/>
              </a:rPr>
              <a:t> </a:t>
            </a:r>
            <a:r>
              <a:rPr sz="2400" b="1" dirty="0">
                <a:latin typeface="Arial"/>
                <a:cs typeface="Arial"/>
              </a:rPr>
              <a:t>Quantity </a:t>
            </a:r>
            <a:r>
              <a:rPr sz="2400" b="1" spc="-655" dirty="0">
                <a:latin typeface="Arial"/>
                <a:cs typeface="Arial"/>
              </a:rPr>
              <a:t> </a:t>
            </a:r>
            <a:r>
              <a:rPr sz="2400" b="1" dirty="0">
                <a:latin typeface="Arial"/>
                <a:cs typeface="Arial"/>
              </a:rPr>
              <a:t>AP</a:t>
            </a:r>
            <a:r>
              <a:rPr sz="2400" b="1" spc="-55" dirty="0">
                <a:latin typeface="Arial"/>
                <a:cs typeface="Arial"/>
              </a:rPr>
              <a:t> </a:t>
            </a:r>
            <a:r>
              <a:rPr sz="2400" b="1" dirty="0">
                <a:latin typeface="Arial"/>
                <a:cs typeface="Arial"/>
              </a:rPr>
              <a:t>=</a:t>
            </a:r>
            <a:r>
              <a:rPr sz="2400" b="1" spc="-110" dirty="0">
                <a:latin typeface="Arial"/>
                <a:cs typeface="Arial"/>
              </a:rPr>
              <a:t> </a:t>
            </a:r>
            <a:r>
              <a:rPr sz="2400" b="1" spc="-5" dirty="0">
                <a:latin typeface="Arial"/>
                <a:cs typeface="Arial"/>
              </a:rPr>
              <a:t>Actual </a:t>
            </a:r>
            <a:r>
              <a:rPr sz="2400" b="1" dirty="0">
                <a:latin typeface="Arial"/>
                <a:cs typeface="Arial"/>
              </a:rPr>
              <a:t>Price</a:t>
            </a:r>
            <a:endParaRPr sz="2400">
              <a:latin typeface="Arial"/>
              <a:cs typeface="Arial"/>
            </a:endParaRPr>
          </a:p>
        </p:txBody>
      </p:sp>
      <p:sp>
        <p:nvSpPr>
          <p:cNvPr id="24" name="object 24"/>
          <p:cNvSpPr txBox="1"/>
          <p:nvPr/>
        </p:nvSpPr>
        <p:spPr>
          <a:xfrm>
            <a:off x="5103621" y="4965547"/>
            <a:ext cx="3441700" cy="1489075"/>
          </a:xfrm>
          <a:prstGeom prst="rect">
            <a:avLst/>
          </a:prstGeom>
        </p:spPr>
        <p:txBody>
          <a:bodyPr vert="horz" wrap="square" lIns="0" tIns="195580" rIns="0" bIns="0" rtlCol="0">
            <a:spAutoFit/>
          </a:bodyPr>
          <a:lstStyle/>
          <a:p>
            <a:pPr>
              <a:lnSpc>
                <a:spcPct val="100000"/>
              </a:lnSpc>
              <a:spcBef>
                <a:spcPts val="1540"/>
              </a:spcBef>
            </a:pPr>
            <a:r>
              <a:rPr sz="2400" b="1" dirty="0">
                <a:latin typeface="Arial"/>
                <a:cs typeface="Arial"/>
              </a:rPr>
              <a:t>(AQ</a:t>
            </a:r>
            <a:r>
              <a:rPr sz="2400" b="1" spc="-20" dirty="0">
                <a:latin typeface="Arial"/>
                <a:cs typeface="Arial"/>
              </a:rPr>
              <a:t> </a:t>
            </a:r>
            <a:r>
              <a:rPr sz="2400" b="1" dirty="0">
                <a:latin typeface="Arial"/>
                <a:cs typeface="Arial"/>
              </a:rPr>
              <a:t>×</a:t>
            </a:r>
            <a:r>
              <a:rPr sz="2400" b="1" spc="-20" dirty="0">
                <a:latin typeface="Arial"/>
                <a:cs typeface="Arial"/>
              </a:rPr>
              <a:t> </a:t>
            </a:r>
            <a:r>
              <a:rPr sz="2400" b="1" spc="-5" dirty="0">
                <a:latin typeface="Arial"/>
                <a:cs typeface="Arial"/>
              </a:rPr>
              <a:t>SP)</a:t>
            </a:r>
            <a:r>
              <a:rPr sz="2400" b="1" spc="-15" dirty="0">
                <a:latin typeface="Arial"/>
                <a:cs typeface="Arial"/>
              </a:rPr>
              <a:t> </a:t>
            </a:r>
            <a:r>
              <a:rPr sz="2400" b="1" dirty="0">
                <a:latin typeface="Arial"/>
                <a:cs typeface="Arial"/>
              </a:rPr>
              <a:t>–</a:t>
            </a:r>
            <a:r>
              <a:rPr sz="2400" b="1" spc="-15" dirty="0">
                <a:latin typeface="Arial"/>
                <a:cs typeface="Arial"/>
              </a:rPr>
              <a:t> </a:t>
            </a:r>
            <a:r>
              <a:rPr sz="2400" b="1" dirty="0">
                <a:latin typeface="Arial"/>
                <a:cs typeface="Arial"/>
              </a:rPr>
              <a:t>(SQ</a:t>
            </a:r>
            <a:r>
              <a:rPr sz="2400" b="1" spc="-30" dirty="0">
                <a:latin typeface="Arial"/>
                <a:cs typeface="Arial"/>
              </a:rPr>
              <a:t> </a:t>
            </a:r>
            <a:r>
              <a:rPr sz="2400" b="1" dirty="0">
                <a:latin typeface="Arial"/>
                <a:cs typeface="Arial"/>
              </a:rPr>
              <a:t>×</a:t>
            </a:r>
            <a:r>
              <a:rPr sz="2400" b="1" spc="-15" dirty="0">
                <a:latin typeface="Arial"/>
                <a:cs typeface="Arial"/>
              </a:rPr>
              <a:t> </a:t>
            </a:r>
            <a:r>
              <a:rPr sz="2400" b="1" spc="-5" dirty="0">
                <a:latin typeface="Arial"/>
                <a:cs typeface="Arial"/>
              </a:rPr>
              <a:t>SP)</a:t>
            </a:r>
            <a:endParaRPr sz="2400">
              <a:latin typeface="Arial"/>
              <a:cs typeface="Arial"/>
            </a:endParaRPr>
          </a:p>
          <a:p>
            <a:pPr>
              <a:lnSpc>
                <a:spcPct val="100000"/>
              </a:lnSpc>
              <a:spcBef>
                <a:spcPts val="1440"/>
              </a:spcBef>
            </a:pPr>
            <a:r>
              <a:rPr sz="2400" b="1" dirty="0">
                <a:latin typeface="Arial"/>
                <a:cs typeface="Arial"/>
              </a:rPr>
              <a:t>SP</a:t>
            </a:r>
            <a:r>
              <a:rPr sz="2400" b="1" spc="-75" dirty="0">
                <a:latin typeface="Arial"/>
                <a:cs typeface="Arial"/>
              </a:rPr>
              <a:t> </a:t>
            </a:r>
            <a:r>
              <a:rPr sz="2400" b="1" dirty="0">
                <a:latin typeface="Arial"/>
                <a:cs typeface="Arial"/>
              </a:rPr>
              <a:t>=</a:t>
            </a:r>
            <a:r>
              <a:rPr sz="2400" b="1" spc="-5" dirty="0">
                <a:latin typeface="Arial"/>
                <a:cs typeface="Arial"/>
              </a:rPr>
              <a:t> Standard</a:t>
            </a:r>
            <a:r>
              <a:rPr sz="2400" b="1" spc="-15" dirty="0">
                <a:latin typeface="Arial"/>
                <a:cs typeface="Arial"/>
              </a:rPr>
              <a:t> </a:t>
            </a:r>
            <a:r>
              <a:rPr sz="2400" b="1" spc="-5" dirty="0">
                <a:latin typeface="Arial"/>
                <a:cs typeface="Arial"/>
              </a:rPr>
              <a:t>Price</a:t>
            </a:r>
            <a:endParaRPr sz="2400">
              <a:latin typeface="Arial"/>
              <a:cs typeface="Arial"/>
            </a:endParaRPr>
          </a:p>
          <a:p>
            <a:pPr>
              <a:lnSpc>
                <a:spcPct val="100000"/>
              </a:lnSpc>
            </a:pPr>
            <a:r>
              <a:rPr sz="2400" b="1" dirty="0">
                <a:latin typeface="Arial"/>
                <a:cs typeface="Arial"/>
              </a:rPr>
              <a:t>SQ</a:t>
            </a:r>
            <a:r>
              <a:rPr sz="2400" b="1" spc="-40" dirty="0">
                <a:latin typeface="Arial"/>
                <a:cs typeface="Arial"/>
              </a:rPr>
              <a:t> </a:t>
            </a:r>
            <a:r>
              <a:rPr sz="2400" b="1" dirty="0">
                <a:latin typeface="Arial"/>
                <a:cs typeface="Arial"/>
              </a:rPr>
              <a:t>=</a:t>
            </a:r>
            <a:r>
              <a:rPr sz="2400" b="1" spc="-20" dirty="0">
                <a:latin typeface="Arial"/>
                <a:cs typeface="Arial"/>
              </a:rPr>
              <a:t> </a:t>
            </a:r>
            <a:r>
              <a:rPr sz="2400" b="1" spc="-5" dirty="0">
                <a:latin typeface="Arial"/>
                <a:cs typeface="Arial"/>
              </a:rPr>
              <a:t>Standard</a:t>
            </a:r>
            <a:r>
              <a:rPr sz="2400" b="1" spc="-25" dirty="0">
                <a:latin typeface="Arial"/>
                <a:cs typeface="Arial"/>
              </a:rPr>
              <a:t> </a:t>
            </a:r>
            <a:r>
              <a:rPr sz="2400" b="1" dirty="0">
                <a:latin typeface="Arial"/>
                <a:cs typeface="Arial"/>
              </a:rPr>
              <a:t>Quantity</a:t>
            </a:r>
            <a:endParaRPr sz="2400">
              <a:latin typeface="Arial"/>
              <a:cs typeface="Arial"/>
            </a:endParaRPr>
          </a:p>
        </p:txBody>
      </p:sp>
      <p:sp>
        <p:nvSpPr>
          <p:cNvPr id="32" name="Callout: Down Arrow 31">
            <a:extLst>
              <a:ext uri="{FF2B5EF4-FFF2-40B4-BE49-F238E27FC236}">
                <a16:creationId xmlns:a16="http://schemas.microsoft.com/office/drawing/2014/main" id="{6388F9CB-B0F0-CC3C-C96F-954E252CD74C}"/>
              </a:ext>
            </a:extLst>
          </p:cNvPr>
          <p:cNvSpPr/>
          <p:nvPr/>
        </p:nvSpPr>
        <p:spPr>
          <a:xfrm>
            <a:off x="3718936" y="593852"/>
            <a:ext cx="1455684" cy="914400"/>
          </a:xfrm>
          <a:prstGeom prst="downArrowCallout">
            <a:avLst/>
          </a:prstGeom>
          <a:solidFill>
            <a:schemeClr val="tx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Flexible Budget</a:t>
            </a:r>
          </a:p>
        </p:txBody>
      </p:sp>
      <p:cxnSp>
        <p:nvCxnSpPr>
          <p:cNvPr id="34" name="Straight Arrow Connector 33">
            <a:extLst>
              <a:ext uri="{FF2B5EF4-FFF2-40B4-BE49-F238E27FC236}">
                <a16:creationId xmlns:a16="http://schemas.microsoft.com/office/drawing/2014/main" id="{54453713-91AF-A356-3FE4-C3C289B21F52}"/>
              </a:ext>
            </a:extLst>
          </p:cNvPr>
          <p:cNvCxnSpPr/>
          <p:nvPr/>
        </p:nvCxnSpPr>
        <p:spPr>
          <a:xfrm>
            <a:off x="2783632" y="1700808"/>
            <a:ext cx="398811"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9A25634-C3AE-C554-4A3A-AFB39F123DB0}"/>
              </a:ext>
            </a:extLst>
          </p:cNvPr>
          <p:cNvCxnSpPr>
            <a:cxnSpLocks/>
          </p:cNvCxnSpPr>
          <p:nvPr/>
        </p:nvCxnSpPr>
        <p:spPr>
          <a:xfrm flipH="1">
            <a:off x="5624839" y="2348880"/>
            <a:ext cx="51116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37" name="Callout: Down Arrow 36">
            <a:extLst>
              <a:ext uri="{FF2B5EF4-FFF2-40B4-BE49-F238E27FC236}">
                <a16:creationId xmlns:a16="http://schemas.microsoft.com/office/drawing/2014/main" id="{40909CDE-5E9D-D935-4572-493E8DF92032}"/>
              </a:ext>
            </a:extLst>
          </p:cNvPr>
          <p:cNvSpPr/>
          <p:nvPr/>
        </p:nvSpPr>
        <p:spPr>
          <a:xfrm>
            <a:off x="6689719" y="593852"/>
            <a:ext cx="1455684" cy="914400"/>
          </a:xfrm>
          <a:prstGeom prst="downArrowCallout">
            <a:avLst/>
          </a:prstGeom>
          <a:solidFill>
            <a:schemeClr val="tx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Master Budget</a:t>
            </a:r>
          </a:p>
        </p:txBody>
      </p:sp>
      <p:sp>
        <p:nvSpPr>
          <p:cNvPr id="38" name="Callout: Down Arrow 37">
            <a:extLst>
              <a:ext uri="{FF2B5EF4-FFF2-40B4-BE49-F238E27FC236}">
                <a16:creationId xmlns:a16="http://schemas.microsoft.com/office/drawing/2014/main" id="{22A276B7-3360-1518-B515-BAF2C4EFA552}"/>
              </a:ext>
            </a:extLst>
          </p:cNvPr>
          <p:cNvSpPr/>
          <p:nvPr/>
        </p:nvSpPr>
        <p:spPr>
          <a:xfrm>
            <a:off x="850768" y="593852"/>
            <a:ext cx="1455684" cy="914400"/>
          </a:xfrm>
          <a:prstGeom prst="downArrowCallout">
            <a:avLst/>
          </a:prstGeom>
          <a:solidFill>
            <a:schemeClr val="tx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b="1" dirty="0">
                <a:solidFill>
                  <a:schemeClr val="tx1"/>
                </a:solidFill>
              </a:rPr>
              <a:t>Actual</a:t>
            </a:r>
          </a:p>
          <a:p>
            <a:pPr algn="ctr"/>
            <a:r>
              <a:rPr lang="en-CA" b="1" dirty="0">
                <a:solidFill>
                  <a:schemeClr val="tx1"/>
                </a:solidFill>
              </a:rPr>
              <a:t>Results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F180E-D685-9C37-B6A8-62B759F6C33C}"/>
            </a:ext>
          </a:extLst>
        </p:cNvPr>
        <p:cNvGrpSpPr/>
        <p:nvPr/>
      </p:nvGrpSpPr>
      <p:grpSpPr>
        <a:xfrm>
          <a:off x="0" y="0"/>
          <a:ext cx="0" cy="0"/>
          <a:chOff x="0" y="0"/>
          <a:chExt cx="0" cy="0"/>
        </a:xfrm>
      </p:grpSpPr>
      <p:sp>
        <p:nvSpPr>
          <p:cNvPr id="25" name="object 25">
            <a:extLst>
              <a:ext uri="{FF2B5EF4-FFF2-40B4-BE49-F238E27FC236}">
                <a16:creationId xmlns:a16="http://schemas.microsoft.com/office/drawing/2014/main" id="{BC0B8227-C0CC-5F1F-A6CA-86B4ABA779F6}"/>
              </a:ext>
            </a:extLst>
          </p:cNvPr>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15</a:t>
            </a:fld>
            <a:endParaRPr spc="-5" dirty="0"/>
          </a:p>
        </p:txBody>
      </p:sp>
      <p:sp>
        <p:nvSpPr>
          <p:cNvPr id="26" name="Subtitle 25">
            <a:extLst>
              <a:ext uri="{FF2B5EF4-FFF2-40B4-BE49-F238E27FC236}">
                <a16:creationId xmlns:a16="http://schemas.microsoft.com/office/drawing/2014/main" id="{A1BE3CC3-95C8-93F6-8536-6016C3EBAF3C}"/>
              </a:ext>
            </a:extLst>
          </p:cNvPr>
          <p:cNvSpPr>
            <a:spLocks noGrp="1"/>
          </p:cNvSpPr>
          <p:nvPr>
            <p:ph type="subTitle" idx="1"/>
          </p:nvPr>
        </p:nvSpPr>
        <p:spPr/>
        <p:txBody>
          <a:bodyPr/>
          <a:lstStyle/>
          <a:p>
            <a:r>
              <a:rPr lang="nn-NO" dirty="0"/>
              <a:t>Material Variance - Example</a:t>
            </a:r>
            <a:endParaRPr lang="en-CA" dirty="0"/>
          </a:p>
        </p:txBody>
      </p:sp>
      <p:sp>
        <p:nvSpPr>
          <p:cNvPr id="3" name="object 3">
            <a:extLst>
              <a:ext uri="{FF2B5EF4-FFF2-40B4-BE49-F238E27FC236}">
                <a16:creationId xmlns:a16="http://schemas.microsoft.com/office/drawing/2014/main" id="{A27D56AF-8D1C-D766-201C-17EE8775E37E}"/>
              </a:ext>
            </a:extLst>
          </p:cNvPr>
          <p:cNvSpPr txBox="1"/>
          <p:nvPr/>
        </p:nvSpPr>
        <p:spPr>
          <a:xfrm>
            <a:off x="2068210" y="4794041"/>
            <a:ext cx="2598420" cy="764312"/>
          </a:xfrm>
          <a:prstGeom prst="rect">
            <a:avLst/>
          </a:prstGeom>
        </p:spPr>
        <p:txBody>
          <a:bodyPr vert="horz" wrap="square" lIns="0" tIns="12700" rIns="0" bIns="0" rtlCol="0">
            <a:spAutoFit/>
          </a:bodyPr>
          <a:lstStyle/>
          <a:p>
            <a:pPr marL="12700">
              <a:lnSpc>
                <a:spcPct val="100000"/>
              </a:lnSpc>
              <a:spcBef>
                <a:spcPts val="100"/>
              </a:spcBef>
            </a:pPr>
            <a:r>
              <a:rPr sz="2400" b="1" spc="-5" dirty="0">
                <a:latin typeface="Arial"/>
                <a:cs typeface="Arial"/>
              </a:rPr>
              <a:t>Price</a:t>
            </a:r>
            <a:r>
              <a:rPr sz="2400" b="1" spc="-45"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$21 favourable</a:t>
            </a:r>
            <a:endParaRPr sz="2400" dirty="0">
              <a:solidFill>
                <a:srgbClr val="0070C0"/>
              </a:solidFill>
              <a:latin typeface="Arial"/>
              <a:cs typeface="Arial"/>
            </a:endParaRPr>
          </a:p>
        </p:txBody>
      </p:sp>
      <p:sp>
        <p:nvSpPr>
          <p:cNvPr id="4" name="object 4">
            <a:extLst>
              <a:ext uri="{FF2B5EF4-FFF2-40B4-BE49-F238E27FC236}">
                <a16:creationId xmlns:a16="http://schemas.microsoft.com/office/drawing/2014/main" id="{CE5F9E84-450C-1F25-C08E-DB52F14989A6}"/>
              </a:ext>
            </a:extLst>
          </p:cNvPr>
          <p:cNvSpPr txBox="1"/>
          <p:nvPr/>
        </p:nvSpPr>
        <p:spPr>
          <a:xfrm>
            <a:off x="427736" y="1508252"/>
            <a:ext cx="2278380"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sz="2400" b="1" dirty="0">
                <a:solidFill>
                  <a:srgbClr val="FF0000"/>
                </a:solidFill>
                <a:latin typeface="Arial"/>
                <a:cs typeface="Arial"/>
              </a:rPr>
              <a:t>Q</a:t>
            </a:r>
            <a:r>
              <a:rPr sz="2400" b="1" dirty="0">
                <a:latin typeface="Arial"/>
                <a:cs typeface="Arial"/>
              </a:rPr>
              <a:t>uantity</a:t>
            </a:r>
            <a:endParaRPr sz="2400" dirty="0">
              <a:latin typeface="Arial"/>
              <a:cs typeface="Arial"/>
            </a:endParaRPr>
          </a:p>
          <a:p>
            <a:pPr marR="362585" algn="ctr">
              <a:lnSpc>
                <a:spcPts val="2305"/>
              </a:lnSpc>
            </a:pPr>
            <a:r>
              <a:rPr sz="2400" b="1" dirty="0">
                <a:latin typeface="Arial"/>
                <a:cs typeface="Arial"/>
              </a:rPr>
              <a:t>×</a:t>
            </a:r>
            <a:endParaRPr sz="2400" dirty="0">
              <a:latin typeface="Arial"/>
              <a:cs typeface="Arial"/>
            </a:endParaRPr>
          </a:p>
          <a:p>
            <a:pPr marR="147320" algn="ctr">
              <a:lnSpc>
                <a:spcPts val="2590"/>
              </a:lnSpc>
            </a:pPr>
            <a:r>
              <a:rPr sz="2400" b="1" spc="-5" dirty="0">
                <a:solidFill>
                  <a:srgbClr val="FF0000"/>
                </a:solidFill>
                <a:latin typeface="Arial"/>
                <a:cs typeface="Arial"/>
              </a:rPr>
              <a:t>A</a:t>
            </a:r>
            <a:r>
              <a:rPr sz="2400" b="1" spc="-5" dirty="0">
                <a:latin typeface="Arial"/>
                <a:cs typeface="Arial"/>
              </a:rPr>
              <a:t>ctual</a:t>
            </a:r>
            <a:r>
              <a:rPr sz="2400" b="1" spc="-5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47320" algn="ctr">
              <a:lnSpc>
                <a:spcPts val="2590"/>
              </a:lnSpc>
            </a:pPr>
            <a:r>
              <a:rPr lang="en-CA" sz="2400" b="1" dirty="0">
                <a:solidFill>
                  <a:srgbClr val="0070C0"/>
                </a:solidFill>
                <a:latin typeface="Arial"/>
                <a:cs typeface="Arial"/>
              </a:rPr>
              <a:t>210 kgs</a:t>
            </a:r>
          </a:p>
          <a:p>
            <a:pPr marR="147320" algn="ctr">
              <a:lnSpc>
                <a:spcPts val="2590"/>
              </a:lnSpc>
            </a:pPr>
            <a:r>
              <a:rPr lang="en-CA" sz="2400" b="1" dirty="0">
                <a:solidFill>
                  <a:srgbClr val="0070C0"/>
                </a:solidFill>
                <a:latin typeface="Arial"/>
                <a:cs typeface="Arial"/>
              </a:rPr>
              <a:t>X</a:t>
            </a:r>
          </a:p>
          <a:p>
            <a:pPr marR="147320" algn="ctr">
              <a:lnSpc>
                <a:spcPts val="2590"/>
              </a:lnSpc>
            </a:pPr>
            <a:r>
              <a:rPr lang="en-CA" sz="2400" b="1" dirty="0">
                <a:solidFill>
                  <a:srgbClr val="0070C0"/>
                </a:solidFill>
                <a:latin typeface="Arial"/>
                <a:cs typeface="Arial"/>
              </a:rPr>
              <a:t>$4.90/kg</a:t>
            </a:r>
          </a:p>
          <a:p>
            <a:pPr marR="147320" algn="ctr">
              <a:lnSpc>
                <a:spcPts val="2590"/>
              </a:lnSpc>
            </a:pPr>
            <a:r>
              <a:rPr lang="en-CA" sz="2400" b="1" dirty="0">
                <a:solidFill>
                  <a:srgbClr val="0070C0"/>
                </a:solidFill>
                <a:latin typeface="Arial"/>
                <a:cs typeface="Arial"/>
              </a:rPr>
              <a:t>= $1,029</a:t>
            </a:r>
            <a:endParaRPr sz="2400" dirty="0">
              <a:solidFill>
                <a:srgbClr val="0070C0"/>
              </a:solidFill>
              <a:latin typeface="Arial"/>
              <a:cs typeface="Arial"/>
            </a:endParaRPr>
          </a:p>
        </p:txBody>
      </p:sp>
      <p:sp>
        <p:nvSpPr>
          <p:cNvPr id="5" name="object 5">
            <a:extLst>
              <a:ext uri="{FF2B5EF4-FFF2-40B4-BE49-F238E27FC236}">
                <a16:creationId xmlns:a16="http://schemas.microsoft.com/office/drawing/2014/main" id="{B75E58F1-4BCC-9EC3-25D6-9593B4672165}"/>
              </a:ext>
            </a:extLst>
          </p:cNvPr>
          <p:cNvSpPr txBox="1"/>
          <p:nvPr/>
        </p:nvSpPr>
        <p:spPr>
          <a:xfrm>
            <a:off x="4051527" y="1501266"/>
            <a:ext cx="227901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sz="2400" b="1" dirty="0">
                <a:solidFill>
                  <a:srgbClr val="FF0000"/>
                </a:solidFill>
                <a:latin typeface="Arial"/>
                <a:cs typeface="Arial"/>
              </a:rPr>
              <a:t>Q</a:t>
            </a:r>
            <a:r>
              <a:rPr sz="2400" b="1" dirty="0">
                <a:latin typeface="Arial"/>
                <a:cs typeface="Arial"/>
              </a:rPr>
              <a:t>uantity</a:t>
            </a:r>
            <a:endParaRPr sz="2400" dirty="0">
              <a:latin typeface="Arial"/>
              <a:cs typeface="Arial"/>
            </a:endParaRPr>
          </a:p>
          <a:p>
            <a:pPr marR="109220" algn="ctr">
              <a:lnSpc>
                <a:spcPts val="2305"/>
              </a:lnSpc>
            </a:pPr>
            <a:r>
              <a:rPr sz="2400" b="1" dirty="0">
                <a:latin typeface="Arial"/>
                <a:cs typeface="Arial"/>
              </a:rPr>
              <a:t>×</a:t>
            </a:r>
            <a:endParaRPr sz="2400" dirty="0">
              <a:latin typeface="Arial"/>
              <a:cs typeface="Arial"/>
            </a:endParaRPr>
          </a:p>
          <a:p>
            <a:pPr marR="36830"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36830" algn="ctr">
              <a:lnSpc>
                <a:spcPts val="2590"/>
              </a:lnSpc>
            </a:pPr>
            <a:r>
              <a:rPr lang="en-CA" sz="2400" b="1" dirty="0">
                <a:solidFill>
                  <a:srgbClr val="0070C0"/>
                </a:solidFill>
                <a:latin typeface="Arial"/>
                <a:cs typeface="Arial"/>
              </a:rPr>
              <a:t>210 kgs</a:t>
            </a:r>
          </a:p>
          <a:p>
            <a:pPr marR="36830" algn="ctr">
              <a:lnSpc>
                <a:spcPts val="2590"/>
              </a:lnSpc>
            </a:pPr>
            <a:r>
              <a:rPr lang="en-CA" sz="2400" b="1" dirty="0">
                <a:solidFill>
                  <a:srgbClr val="0070C0"/>
                </a:solidFill>
                <a:latin typeface="Arial"/>
                <a:cs typeface="Arial"/>
              </a:rPr>
              <a:t>X </a:t>
            </a:r>
          </a:p>
          <a:p>
            <a:pPr marR="36830" algn="ctr">
              <a:lnSpc>
                <a:spcPts val="2590"/>
              </a:lnSpc>
            </a:pPr>
            <a:r>
              <a:rPr lang="en-CA" sz="2400" b="1" dirty="0">
                <a:solidFill>
                  <a:srgbClr val="0070C0"/>
                </a:solidFill>
                <a:latin typeface="Arial"/>
                <a:cs typeface="Arial"/>
              </a:rPr>
              <a:t>$5.00 / kg</a:t>
            </a:r>
          </a:p>
          <a:p>
            <a:pPr marR="36830" algn="ctr">
              <a:lnSpc>
                <a:spcPts val="2590"/>
              </a:lnSpc>
            </a:pPr>
            <a:r>
              <a:rPr lang="en-CA" sz="2400" b="1" dirty="0">
                <a:solidFill>
                  <a:srgbClr val="0070C0"/>
                </a:solidFill>
                <a:latin typeface="Arial"/>
                <a:cs typeface="Arial"/>
              </a:rPr>
              <a:t>= $1,050</a:t>
            </a:r>
            <a:endParaRPr sz="2400" dirty="0">
              <a:solidFill>
                <a:srgbClr val="0070C0"/>
              </a:solidFill>
              <a:latin typeface="Arial"/>
              <a:cs typeface="Arial"/>
            </a:endParaRPr>
          </a:p>
        </p:txBody>
      </p:sp>
      <p:sp>
        <p:nvSpPr>
          <p:cNvPr id="6" name="object 6">
            <a:extLst>
              <a:ext uri="{FF2B5EF4-FFF2-40B4-BE49-F238E27FC236}">
                <a16:creationId xmlns:a16="http://schemas.microsoft.com/office/drawing/2014/main" id="{BCF2D8C4-5957-2FED-0EE7-751AF8FC88FA}"/>
              </a:ext>
            </a:extLst>
          </p:cNvPr>
          <p:cNvSpPr txBox="1"/>
          <p:nvPr/>
        </p:nvSpPr>
        <p:spPr>
          <a:xfrm>
            <a:off x="7481410" y="1566771"/>
            <a:ext cx="266636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S</a:t>
            </a:r>
            <a:r>
              <a:rPr sz="2400" b="1" spc="-5" dirty="0">
                <a:latin typeface="Arial"/>
                <a:cs typeface="Arial"/>
              </a:rPr>
              <a:t>tandard</a:t>
            </a:r>
            <a:r>
              <a:rPr sz="2400" b="1" spc="-65" dirty="0">
                <a:latin typeface="Arial"/>
                <a:cs typeface="Arial"/>
              </a:rPr>
              <a:t> </a:t>
            </a:r>
            <a:r>
              <a:rPr sz="2400" b="1" dirty="0">
                <a:solidFill>
                  <a:srgbClr val="FF0000"/>
                </a:solidFill>
                <a:latin typeface="Arial"/>
                <a:cs typeface="Arial"/>
              </a:rPr>
              <a:t>Q</a:t>
            </a:r>
            <a:r>
              <a:rPr sz="2400" b="1" dirty="0">
                <a:latin typeface="Arial"/>
                <a:cs typeface="Arial"/>
              </a:rPr>
              <a:t>uantity</a:t>
            </a:r>
            <a:endParaRPr sz="2400" dirty="0">
              <a:latin typeface="Arial"/>
              <a:cs typeface="Arial"/>
            </a:endParaRPr>
          </a:p>
          <a:p>
            <a:pPr marL="60960" algn="ctr">
              <a:lnSpc>
                <a:spcPts val="2305"/>
              </a:lnSpc>
            </a:pPr>
            <a:r>
              <a:rPr sz="2400" b="1" dirty="0">
                <a:latin typeface="Arial"/>
                <a:cs typeface="Arial"/>
              </a:rPr>
              <a:t>×</a:t>
            </a:r>
            <a:endParaRPr sz="2400" dirty="0">
              <a:latin typeface="Arial"/>
              <a:cs typeface="Arial"/>
            </a:endParaRPr>
          </a:p>
          <a:p>
            <a:pPr marR="120014"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20014" algn="ctr">
              <a:lnSpc>
                <a:spcPts val="2590"/>
              </a:lnSpc>
            </a:pPr>
            <a:r>
              <a:rPr lang="en-CA" sz="2400" b="1" dirty="0">
                <a:solidFill>
                  <a:srgbClr val="0070C0"/>
                </a:solidFill>
                <a:latin typeface="Arial"/>
                <a:cs typeface="Arial"/>
              </a:rPr>
              <a:t>200 kgs</a:t>
            </a:r>
          </a:p>
          <a:p>
            <a:pPr marR="120014" algn="ctr">
              <a:lnSpc>
                <a:spcPts val="2590"/>
              </a:lnSpc>
            </a:pPr>
            <a:r>
              <a:rPr lang="en-CA" sz="2400" b="1" dirty="0">
                <a:solidFill>
                  <a:srgbClr val="0070C0"/>
                </a:solidFill>
                <a:latin typeface="Arial"/>
                <a:cs typeface="Arial"/>
              </a:rPr>
              <a:t>X</a:t>
            </a:r>
          </a:p>
          <a:p>
            <a:pPr marR="120014" algn="ctr">
              <a:lnSpc>
                <a:spcPts val="2590"/>
              </a:lnSpc>
            </a:pPr>
            <a:r>
              <a:rPr lang="en-CA" sz="2400" b="1" dirty="0">
                <a:solidFill>
                  <a:srgbClr val="0070C0"/>
                </a:solidFill>
                <a:latin typeface="Arial"/>
                <a:cs typeface="Arial"/>
              </a:rPr>
              <a:t>$5.00 / kg</a:t>
            </a:r>
          </a:p>
          <a:p>
            <a:pPr marR="120014" algn="ctr">
              <a:lnSpc>
                <a:spcPts val="2590"/>
              </a:lnSpc>
            </a:pPr>
            <a:r>
              <a:rPr lang="en-CA" sz="2400" b="1" dirty="0">
                <a:solidFill>
                  <a:srgbClr val="0070C0"/>
                </a:solidFill>
                <a:latin typeface="Arial"/>
                <a:cs typeface="Arial"/>
              </a:rPr>
              <a:t>= $1,000</a:t>
            </a:r>
            <a:endParaRPr sz="2400" dirty="0">
              <a:solidFill>
                <a:srgbClr val="0070C0"/>
              </a:solidFill>
              <a:latin typeface="Arial"/>
              <a:cs typeface="Arial"/>
            </a:endParaRPr>
          </a:p>
        </p:txBody>
      </p:sp>
      <p:grpSp>
        <p:nvGrpSpPr>
          <p:cNvPr id="7" name="object 7">
            <a:extLst>
              <a:ext uri="{FF2B5EF4-FFF2-40B4-BE49-F238E27FC236}">
                <a16:creationId xmlns:a16="http://schemas.microsoft.com/office/drawing/2014/main" id="{48BD238F-CA93-609E-3D71-032336701B2C}"/>
              </a:ext>
            </a:extLst>
          </p:cNvPr>
          <p:cNvGrpSpPr/>
          <p:nvPr/>
        </p:nvGrpSpPr>
        <p:grpSpPr>
          <a:xfrm>
            <a:off x="719404" y="3926377"/>
            <a:ext cx="9626575" cy="852805"/>
            <a:chOff x="444245" y="2458402"/>
            <a:chExt cx="8179434" cy="852805"/>
          </a:xfrm>
        </p:grpSpPr>
        <p:sp>
          <p:nvSpPr>
            <p:cNvPr id="8" name="object 8">
              <a:extLst>
                <a:ext uri="{FF2B5EF4-FFF2-40B4-BE49-F238E27FC236}">
                  <a16:creationId xmlns:a16="http://schemas.microsoft.com/office/drawing/2014/main" id="{F0644E65-52E8-1DD8-121F-A21E8574BA16}"/>
                </a:ext>
              </a:extLst>
            </p:cNvPr>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a:extLst>
                <a:ext uri="{FF2B5EF4-FFF2-40B4-BE49-F238E27FC236}">
                  <a16:creationId xmlns:a16="http://schemas.microsoft.com/office/drawing/2014/main" id="{D69D4DEF-CA82-C190-41F5-D2962F1CCD27}"/>
                </a:ext>
              </a:extLst>
            </p:cNvPr>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a:extLst>
                <a:ext uri="{FF2B5EF4-FFF2-40B4-BE49-F238E27FC236}">
                  <a16:creationId xmlns:a16="http://schemas.microsoft.com/office/drawing/2014/main" id="{9CF9B7EF-B822-B031-EBBA-8A119A7FF9EA}"/>
                </a:ext>
              </a:extLst>
            </p:cNvPr>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a:extLst>
                <a:ext uri="{FF2B5EF4-FFF2-40B4-BE49-F238E27FC236}">
                  <a16:creationId xmlns:a16="http://schemas.microsoft.com/office/drawing/2014/main" id="{E7DD7378-B5EA-33FA-2967-99E26A2A15EE}"/>
                </a:ext>
              </a:extLst>
            </p:cNvPr>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a:extLst>
                <a:ext uri="{FF2B5EF4-FFF2-40B4-BE49-F238E27FC236}">
                  <a16:creationId xmlns:a16="http://schemas.microsoft.com/office/drawing/2014/main" id="{360A3418-0DF7-1AFB-1227-5E7CFF63F255}"/>
                </a:ext>
              </a:extLst>
            </p:cNvPr>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a:extLst>
                <a:ext uri="{FF2B5EF4-FFF2-40B4-BE49-F238E27FC236}">
                  <a16:creationId xmlns:a16="http://schemas.microsoft.com/office/drawing/2014/main" id="{6FA5F982-940F-BDE8-2567-F4B9694A05DB}"/>
                </a:ext>
              </a:extLst>
            </p:cNvPr>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a:extLst>
                <a:ext uri="{FF2B5EF4-FFF2-40B4-BE49-F238E27FC236}">
                  <a16:creationId xmlns:a16="http://schemas.microsoft.com/office/drawing/2014/main" id="{2D81D76E-D28B-2773-1165-84E25E517E01}"/>
                </a:ext>
              </a:extLst>
            </p:cNvPr>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grpSp>
        <p:nvGrpSpPr>
          <p:cNvPr id="15" name="object 15">
            <a:extLst>
              <a:ext uri="{FF2B5EF4-FFF2-40B4-BE49-F238E27FC236}">
                <a16:creationId xmlns:a16="http://schemas.microsoft.com/office/drawing/2014/main" id="{D2A65181-1EA7-6249-C961-A847872F9A69}"/>
              </a:ext>
            </a:extLst>
          </p:cNvPr>
          <p:cNvGrpSpPr/>
          <p:nvPr/>
        </p:nvGrpSpPr>
        <p:grpSpPr>
          <a:xfrm>
            <a:off x="3575720" y="5566370"/>
            <a:ext cx="4608512" cy="850900"/>
            <a:chOff x="3314890" y="3768090"/>
            <a:chExt cx="2264410" cy="850900"/>
          </a:xfrm>
        </p:grpSpPr>
        <p:sp>
          <p:nvSpPr>
            <p:cNvPr id="16" name="object 16">
              <a:extLst>
                <a:ext uri="{FF2B5EF4-FFF2-40B4-BE49-F238E27FC236}">
                  <a16:creationId xmlns:a16="http://schemas.microsoft.com/office/drawing/2014/main" id="{067ED2D2-BD0A-05F4-99A9-94DF9B58EB73}"/>
                </a:ext>
              </a:extLst>
            </p:cNvPr>
            <p:cNvSpPr/>
            <p:nvPr/>
          </p:nvSpPr>
          <p:spPr>
            <a:xfrm>
              <a:off x="3329178" y="3768090"/>
              <a:ext cx="2235835" cy="481965"/>
            </a:xfrm>
            <a:custGeom>
              <a:avLst/>
              <a:gdLst/>
              <a:ahLst/>
              <a:cxnLst/>
              <a:rect l="l" t="t" r="r" b="b"/>
              <a:pathLst>
                <a:path w="2235835" h="481964">
                  <a:moveTo>
                    <a:pt x="0" y="12192"/>
                  </a:moveTo>
                  <a:lnTo>
                    <a:pt x="0" y="481584"/>
                  </a:lnTo>
                </a:path>
                <a:path w="2235835" h="481964">
                  <a:moveTo>
                    <a:pt x="2235708" y="481584"/>
                  </a:moveTo>
                  <a:lnTo>
                    <a:pt x="2235708" y="0"/>
                  </a:lnTo>
                </a:path>
              </a:pathLst>
            </a:custGeom>
            <a:ln w="28575">
              <a:solidFill>
                <a:srgbClr val="676A54"/>
              </a:solidFill>
            </a:ln>
          </p:spPr>
          <p:txBody>
            <a:bodyPr wrap="square" lIns="0" tIns="0" rIns="0" bIns="0" rtlCol="0"/>
            <a:lstStyle/>
            <a:p>
              <a:endParaRPr/>
            </a:p>
          </p:txBody>
        </p:sp>
        <p:sp>
          <p:nvSpPr>
            <p:cNvPr id="17" name="object 17">
              <a:extLst>
                <a:ext uri="{FF2B5EF4-FFF2-40B4-BE49-F238E27FC236}">
                  <a16:creationId xmlns:a16="http://schemas.microsoft.com/office/drawing/2014/main" id="{7E9B73B2-E59C-E395-9213-457F964B7523}"/>
                </a:ext>
              </a:extLst>
            </p:cNvPr>
            <p:cNvSpPr/>
            <p:nvPr/>
          </p:nvSpPr>
          <p:spPr>
            <a:xfrm>
              <a:off x="4377436" y="4263390"/>
              <a:ext cx="85725" cy="355600"/>
            </a:xfrm>
            <a:custGeom>
              <a:avLst/>
              <a:gdLst/>
              <a:ahLst/>
              <a:cxnLst/>
              <a:rect l="l" t="t" r="r" b="b"/>
              <a:pathLst>
                <a:path w="85725" h="355600">
                  <a:moveTo>
                    <a:pt x="28575" y="269367"/>
                  </a:moveTo>
                  <a:lnTo>
                    <a:pt x="0" y="269367"/>
                  </a:lnTo>
                  <a:lnTo>
                    <a:pt x="42925" y="355092"/>
                  </a:lnTo>
                  <a:lnTo>
                    <a:pt x="78623" y="283591"/>
                  </a:lnTo>
                  <a:lnTo>
                    <a:pt x="28575" y="283591"/>
                  </a:lnTo>
                  <a:lnTo>
                    <a:pt x="28575" y="269367"/>
                  </a:lnTo>
                  <a:close/>
                </a:path>
                <a:path w="85725" h="355600">
                  <a:moveTo>
                    <a:pt x="57150" y="0"/>
                  </a:moveTo>
                  <a:lnTo>
                    <a:pt x="28575" y="0"/>
                  </a:lnTo>
                  <a:lnTo>
                    <a:pt x="28575" y="283591"/>
                  </a:lnTo>
                  <a:lnTo>
                    <a:pt x="57150" y="283591"/>
                  </a:lnTo>
                  <a:lnTo>
                    <a:pt x="57150" y="0"/>
                  </a:lnTo>
                  <a:close/>
                </a:path>
                <a:path w="85725" h="355600">
                  <a:moveTo>
                    <a:pt x="85725" y="269367"/>
                  </a:moveTo>
                  <a:lnTo>
                    <a:pt x="57150" y="269367"/>
                  </a:lnTo>
                  <a:lnTo>
                    <a:pt x="57150" y="283591"/>
                  </a:lnTo>
                  <a:lnTo>
                    <a:pt x="78623" y="283591"/>
                  </a:lnTo>
                  <a:lnTo>
                    <a:pt x="85725" y="269367"/>
                  </a:lnTo>
                  <a:close/>
                </a:path>
              </a:pathLst>
            </a:custGeom>
            <a:solidFill>
              <a:srgbClr val="676A54"/>
            </a:solidFill>
          </p:spPr>
          <p:txBody>
            <a:bodyPr wrap="square" lIns="0" tIns="0" rIns="0" bIns="0" rtlCol="0"/>
            <a:lstStyle/>
            <a:p>
              <a:endParaRPr/>
            </a:p>
          </p:txBody>
        </p:sp>
        <p:sp>
          <p:nvSpPr>
            <p:cNvPr id="18" name="object 18">
              <a:extLst>
                <a:ext uri="{FF2B5EF4-FFF2-40B4-BE49-F238E27FC236}">
                  <a16:creationId xmlns:a16="http://schemas.microsoft.com/office/drawing/2014/main" id="{5322B5E9-0FAC-43C4-0357-79BD5358DB15}"/>
                </a:ext>
              </a:extLst>
            </p:cNvPr>
            <p:cNvSpPr/>
            <p:nvPr/>
          </p:nvSpPr>
          <p:spPr>
            <a:xfrm>
              <a:off x="3329178" y="4264914"/>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grpSp>
      <p:sp>
        <p:nvSpPr>
          <p:cNvPr id="19" name="object 19">
            <a:extLst>
              <a:ext uri="{FF2B5EF4-FFF2-40B4-BE49-F238E27FC236}">
                <a16:creationId xmlns:a16="http://schemas.microsoft.com/office/drawing/2014/main" id="{2D23B392-3E6E-B36F-D96F-75F42DDE83AA}"/>
              </a:ext>
            </a:extLst>
          </p:cNvPr>
          <p:cNvSpPr txBox="1"/>
          <p:nvPr/>
        </p:nvSpPr>
        <p:spPr>
          <a:xfrm>
            <a:off x="4112312" y="6334040"/>
            <a:ext cx="3425226" cy="382156"/>
          </a:xfrm>
          <a:prstGeom prst="rect">
            <a:avLst/>
          </a:prstGeom>
        </p:spPr>
        <p:txBody>
          <a:bodyPr vert="horz" wrap="square" lIns="0" tIns="12700" rIns="0" bIns="0" rtlCol="0">
            <a:spAutoFit/>
          </a:bodyPr>
          <a:lstStyle/>
          <a:p>
            <a:pPr marL="12700">
              <a:lnSpc>
                <a:spcPct val="100000"/>
              </a:lnSpc>
              <a:spcBef>
                <a:spcPts val="100"/>
              </a:spcBef>
            </a:pPr>
            <a:r>
              <a:rPr lang="en-CA" sz="2400" b="1" dirty="0">
                <a:solidFill>
                  <a:srgbClr val="0070C0"/>
                </a:solidFill>
                <a:latin typeface="Arial"/>
                <a:cs typeface="Arial"/>
              </a:rPr>
              <a:t>  $29 unfavourable</a:t>
            </a:r>
            <a:endParaRPr sz="2400" dirty="0">
              <a:solidFill>
                <a:srgbClr val="0070C0"/>
              </a:solidFill>
              <a:latin typeface="Arial"/>
              <a:cs typeface="Arial"/>
            </a:endParaRPr>
          </a:p>
        </p:txBody>
      </p:sp>
      <p:sp>
        <p:nvSpPr>
          <p:cNvPr id="20" name="object 20">
            <a:extLst>
              <a:ext uri="{FF2B5EF4-FFF2-40B4-BE49-F238E27FC236}">
                <a16:creationId xmlns:a16="http://schemas.microsoft.com/office/drawing/2014/main" id="{4706F6B9-78BF-007E-060C-9D8AB659FDE4}"/>
              </a:ext>
            </a:extLst>
          </p:cNvPr>
          <p:cNvSpPr txBox="1"/>
          <p:nvPr/>
        </p:nvSpPr>
        <p:spPr>
          <a:xfrm>
            <a:off x="6672064" y="4678340"/>
            <a:ext cx="2598420" cy="764312"/>
          </a:xfrm>
          <a:prstGeom prst="rect">
            <a:avLst/>
          </a:prstGeom>
        </p:spPr>
        <p:txBody>
          <a:bodyPr vert="horz" wrap="square" lIns="0" tIns="12700" rIns="0" bIns="0" rtlCol="0">
            <a:spAutoFit/>
          </a:bodyPr>
          <a:lstStyle/>
          <a:p>
            <a:pPr marL="12700">
              <a:lnSpc>
                <a:spcPct val="100000"/>
              </a:lnSpc>
              <a:spcBef>
                <a:spcPts val="100"/>
              </a:spcBef>
            </a:pPr>
            <a:r>
              <a:rPr sz="2400" b="1" dirty="0">
                <a:latin typeface="Arial"/>
                <a:cs typeface="Arial"/>
              </a:rPr>
              <a:t>Quantity</a:t>
            </a:r>
            <a:r>
              <a:rPr sz="2400" b="1" spc="-90"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$50 unfavourable</a:t>
            </a:r>
            <a:endParaRPr sz="2400" dirty="0">
              <a:solidFill>
                <a:srgbClr val="0070C0"/>
              </a:solidFill>
              <a:latin typeface="Arial"/>
              <a:cs typeface="Arial"/>
            </a:endParaRPr>
          </a:p>
        </p:txBody>
      </p:sp>
      <p:sp>
        <p:nvSpPr>
          <p:cNvPr id="2" name="TextBox 1">
            <a:extLst>
              <a:ext uri="{FF2B5EF4-FFF2-40B4-BE49-F238E27FC236}">
                <a16:creationId xmlns:a16="http://schemas.microsoft.com/office/drawing/2014/main" id="{49433D9A-8C3F-375B-03EB-D4851AD1319B}"/>
              </a:ext>
            </a:extLst>
          </p:cNvPr>
          <p:cNvSpPr txBox="1"/>
          <p:nvPr/>
        </p:nvSpPr>
        <p:spPr>
          <a:xfrm>
            <a:off x="96280" y="493650"/>
            <a:ext cx="11999439" cy="1046440"/>
          </a:xfrm>
          <a:prstGeom prst="rect">
            <a:avLst/>
          </a:prstGeom>
          <a:noFill/>
          <a:ln w="15875">
            <a:solidFill>
              <a:srgbClr val="0070C0"/>
            </a:solidFill>
          </a:ln>
        </p:spPr>
        <p:txBody>
          <a:bodyPr wrap="none" rtlCol="0">
            <a:spAutoFit/>
          </a:bodyPr>
          <a:lstStyle/>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Glacier Peak Outfitters has the following direct material standard for the fibrefill in its mountain parkas.</a:t>
            </a:r>
          </a:p>
          <a:p>
            <a:pPr>
              <a:buFont typeface="Arial" panose="020B0604020202020204" pitchFamily="34" charset="0"/>
              <a:buChar char="•"/>
            </a:pPr>
            <a:endParaRPr lang="en-CA" altLang="en-US" sz="400" dirty="0">
              <a:latin typeface="Arial" panose="020B0604020202020204" pitchFamily="34" charset="0"/>
              <a:cs typeface="Arial" panose="020B0604020202020204" pitchFamily="34" charset="0"/>
            </a:endParaRP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0.1 kg. of fibrefill per parka(p) at $5.00 per kg.</a:t>
            </a:r>
          </a:p>
          <a:p>
            <a:pPr>
              <a:buFont typeface="Arial" panose="020B0604020202020204" pitchFamily="34" charset="0"/>
              <a:buChar char="•"/>
            </a:pPr>
            <a:endParaRPr lang="en-CA" altLang="en-US" sz="400" dirty="0">
              <a:latin typeface="Arial" panose="020B0604020202020204" pitchFamily="34" charset="0"/>
              <a:cs typeface="Arial" panose="020B0604020202020204" pitchFamily="34" charset="0"/>
            </a:endParaRP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Last month 210 kgs of fibrefill were purchased and used to make 2,000 parkas.  The material cost a total of $1,029</a:t>
            </a:r>
            <a:r>
              <a:rPr lang="en-CA" altLang="en-US" dirty="0"/>
              <a:t>.</a:t>
            </a:r>
          </a:p>
        </p:txBody>
      </p:sp>
      <p:pic>
        <p:nvPicPr>
          <p:cNvPr id="27" name="Picture 26" descr="A blue background with white numbers&#10;&#10;AI-generated content may be incorrect.">
            <a:extLst>
              <a:ext uri="{FF2B5EF4-FFF2-40B4-BE49-F238E27FC236}">
                <a16:creationId xmlns:a16="http://schemas.microsoft.com/office/drawing/2014/main" id="{6A9FD388-DD09-F350-B1C9-6742EE082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0529" y="2463743"/>
            <a:ext cx="2135459" cy="695824"/>
          </a:xfrm>
          <a:prstGeom prst="rect">
            <a:avLst/>
          </a:prstGeom>
        </p:spPr>
      </p:pic>
      <p:cxnSp>
        <p:nvCxnSpPr>
          <p:cNvPr id="29" name="Straight Arrow Connector 28">
            <a:extLst>
              <a:ext uri="{FF2B5EF4-FFF2-40B4-BE49-F238E27FC236}">
                <a16:creationId xmlns:a16="http://schemas.microsoft.com/office/drawing/2014/main" id="{75A3EAC7-79B2-84BB-F729-E40EA4F0562F}"/>
              </a:ext>
            </a:extLst>
          </p:cNvPr>
          <p:cNvCxnSpPr/>
          <p:nvPr/>
        </p:nvCxnSpPr>
        <p:spPr>
          <a:xfrm flipH="1">
            <a:off x="2106126" y="3129717"/>
            <a:ext cx="931446" cy="236574"/>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pic>
        <p:nvPicPr>
          <p:cNvPr id="31" name="Picture 30" descr="A blue background with white text&#10;&#10;AI-generated content may be incorrect.">
            <a:extLst>
              <a:ext uri="{FF2B5EF4-FFF2-40B4-BE49-F238E27FC236}">
                <a16:creationId xmlns:a16="http://schemas.microsoft.com/office/drawing/2014/main" id="{E84DCBD0-76A7-AB9C-F5A3-25E5867DF1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3132" y="4053945"/>
            <a:ext cx="2570874" cy="815215"/>
          </a:xfrm>
          <a:prstGeom prst="rect">
            <a:avLst/>
          </a:prstGeom>
        </p:spPr>
      </p:pic>
      <p:cxnSp>
        <p:nvCxnSpPr>
          <p:cNvPr id="33" name="Straight Arrow Connector 32">
            <a:extLst>
              <a:ext uri="{FF2B5EF4-FFF2-40B4-BE49-F238E27FC236}">
                <a16:creationId xmlns:a16="http://schemas.microsoft.com/office/drawing/2014/main" id="{BD0ACBF9-9CE9-1CB8-31BD-D757764E865C}"/>
              </a:ext>
            </a:extLst>
          </p:cNvPr>
          <p:cNvCxnSpPr>
            <a:cxnSpLocks/>
          </p:cNvCxnSpPr>
          <p:nvPr/>
        </p:nvCxnSpPr>
        <p:spPr>
          <a:xfrm flipH="1" flipV="1">
            <a:off x="9340651" y="2720933"/>
            <a:ext cx="1890275" cy="1333012"/>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932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7AF2E0-31F3-422E-FBB0-280D8B001F48}"/>
              </a:ext>
            </a:extLst>
          </p:cNvPr>
          <p:cNvSpPr>
            <a:spLocks noGrp="1"/>
          </p:cNvSpPr>
          <p:nvPr>
            <p:ph type="sldNum" sz="quarter" idx="12"/>
          </p:nvPr>
        </p:nvSpPr>
        <p:spPr/>
        <p:txBody>
          <a:bodyPr/>
          <a:lstStyle/>
          <a:p>
            <a:fld id="{9B7CDB38-6350-4CC9-AB0E-B9078CE1CE4B}" type="slidenum">
              <a:rPr lang="en-US" smtClean="0"/>
              <a:pPr/>
              <a:t>16</a:t>
            </a:fld>
            <a:endParaRPr lang="en-US"/>
          </a:p>
        </p:txBody>
      </p:sp>
      <p:sp>
        <p:nvSpPr>
          <p:cNvPr id="3" name="Subtitle 2">
            <a:extLst>
              <a:ext uri="{FF2B5EF4-FFF2-40B4-BE49-F238E27FC236}">
                <a16:creationId xmlns:a16="http://schemas.microsoft.com/office/drawing/2014/main" id="{0199DC81-62DD-1BCB-E5D1-D7B0CE20D8F3}"/>
              </a:ext>
            </a:extLst>
          </p:cNvPr>
          <p:cNvSpPr>
            <a:spLocks noGrp="1"/>
          </p:cNvSpPr>
          <p:nvPr>
            <p:ph type="subTitle" idx="1"/>
          </p:nvPr>
        </p:nvSpPr>
        <p:spPr/>
        <p:txBody>
          <a:bodyPr/>
          <a:lstStyle/>
          <a:p>
            <a:r>
              <a:rPr lang="en-CA" dirty="0"/>
              <a:t>Material Variance – Using the Equations</a:t>
            </a:r>
          </a:p>
        </p:txBody>
      </p:sp>
      <p:sp>
        <p:nvSpPr>
          <p:cNvPr id="5" name="TextBox 4">
            <a:extLst>
              <a:ext uri="{FF2B5EF4-FFF2-40B4-BE49-F238E27FC236}">
                <a16:creationId xmlns:a16="http://schemas.microsoft.com/office/drawing/2014/main" id="{B2132F58-E325-050F-479F-A11E577B5F43}"/>
              </a:ext>
            </a:extLst>
          </p:cNvPr>
          <p:cNvSpPr txBox="1"/>
          <p:nvPr/>
        </p:nvSpPr>
        <p:spPr>
          <a:xfrm>
            <a:off x="1919536" y="1052737"/>
            <a:ext cx="7226384" cy="4524315"/>
          </a:xfrm>
          <a:prstGeom prst="rect">
            <a:avLst/>
          </a:prstGeom>
          <a:noFill/>
        </p:spPr>
        <p:txBody>
          <a:bodyPr wrap="square">
            <a:spAutoFit/>
          </a:bodyPr>
          <a:lstStyle/>
          <a:p>
            <a:pPr marL="0" indent="0">
              <a:buFont typeface="Arial" panose="020B0604020202020204" pitchFamily="34" charset="0"/>
              <a:buNone/>
            </a:pPr>
            <a:r>
              <a:rPr lang="en-CA" altLang="en-US" sz="2400" dirty="0">
                <a:latin typeface="Arial" panose="020B0604020202020204" pitchFamily="34" charset="0"/>
                <a:cs typeface="Arial" panose="020B0604020202020204" pitchFamily="34" charset="0"/>
              </a:rPr>
              <a:t>Materials price variance:</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MPV = AQ (AP – SP)</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210 kgs ($4.90/kg – $5.00/kg)</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210 kgs (-$0.10/kg)</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$21 F</a:t>
            </a:r>
          </a:p>
          <a:p>
            <a:pPr marL="411163" lvl="1" indent="0">
              <a:buFontTx/>
              <a:buNone/>
            </a:pPr>
            <a:endParaRPr lang="en-CA" altLang="en-US" sz="2400"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CA" altLang="en-US" sz="2400" dirty="0">
                <a:latin typeface="Arial" panose="020B0604020202020204" pitchFamily="34" charset="0"/>
                <a:cs typeface="Arial" panose="020B0604020202020204" pitchFamily="34" charset="0"/>
              </a:rPr>
              <a:t>Materials quantity variance:</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MQV = SP (AQ – SQ)</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$5.00/kg (210 kgs – (0.1 kg/p </a:t>
            </a:r>
            <a:r>
              <a:rPr lang="en-CA" altLang="en-US" sz="2400" dirty="0">
                <a:solidFill>
                  <a:srgbClr val="0070C0"/>
                </a:solidFill>
                <a:latin typeface="Arial" panose="020B0604020202020204" pitchFamily="34" charset="0"/>
                <a:cs typeface="Arial" panose="020B0604020202020204" pitchFamily="34" charset="0"/>
                <a:sym typeface="Symbol" panose="05050102010706020507" pitchFamily="18" charset="2"/>
              </a:rPr>
              <a:t> 2,000p))</a:t>
            </a:r>
            <a:endParaRPr lang="en-CA" altLang="en-US" sz="2400" dirty="0">
              <a:solidFill>
                <a:srgbClr val="0070C0"/>
              </a:solidFill>
              <a:latin typeface="Arial" panose="020B0604020202020204" pitchFamily="34" charset="0"/>
              <a:cs typeface="Arial" panose="020B0604020202020204" pitchFamily="34" charset="0"/>
            </a:endParaRP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$5.00/kg (210 kgs – 200 kgs</a:t>
            </a:r>
            <a:r>
              <a:rPr lang="en-CA" altLang="en-US" sz="2400" dirty="0">
                <a:solidFill>
                  <a:srgbClr val="0070C0"/>
                </a:solidFill>
                <a:latin typeface="Arial" panose="020B0604020202020204" pitchFamily="34" charset="0"/>
                <a:cs typeface="Arial" panose="020B0604020202020204" pitchFamily="34" charset="0"/>
                <a:sym typeface="Symbol" panose="05050102010706020507" pitchFamily="18" charset="2"/>
              </a:rPr>
              <a:t>)</a:t>
            </a:r>
            <a:endParaRPr lang="en-CA" altLang="en-US" sz="2400" dirty="0">
              <a:solidFill>
                <a:srgbClr val="0070C0"/>
              </a:solidFill>
              <a:latin typeface="Arial" panose="020B0604020202020204" pitchFamily="34" charset="0"/>
              <a:cs typeface="Arial" panose="020B0604020202020204" pitchFamily="34" charset="0"/>
            </a:endParaRP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$5.00/kg (10 kgs) </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$50 U</a:t>
            </a:r>
          </a:p>
        </p:txBody>
      </p:sp>
    </p:spTree>
    <p:extLst>
      <p:ext uri="{BB962C8B-B14F-4D97-AF65-F5344CB8AC3E}">
        <p14:creationId xmlns:p14="http://schemas.microsoft.com/office/powerpoint/2010/main" val="1353650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9A4C2-4CE6-DA9E-AD79-ABC19672DD5D}"/>
            </a:ext>
          </a:extLst>
        </p:cNvPr>
        <p:cNvGrpSpPr/>
        <p:nvPr/>
      </p:nvGrpSpPr>
      <p:grpSpPr>
        <a:xfrm>
          <a:off x="0" y="0"/>
          <a:ext cx="0" cy="0"/>
          <a:chOff x="0" y="0"/>
          <a:chExt cx="0" cy="0"/>
        </a:xfrm>
      </p:grpSpPr>
      <p:sp>
        <p:nvSpPr>
          <p:cNvPr id="25" name="object 25">
            <a:extLst>
              <a:ext uri="{FF2B5EF4-FFF2-40B4-BE49-F238E27FC236}">
                <a16:creationId xmlns:a16="http://schemas.microsoft.com/office/drawing/2014/main" id="{A97D1BF3-6ACD-1D3C-2012-63D5C86308EC}"/>
              </a:ext>
            </a:extLst>
          </p:cNvPr>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17</a:t>
            </a:fld>
            <a:endParaRPr spc="-5" dirty="0"/>
          </a:p>
        </p:txBody>
      </p:sp>
      <p:sp>
        <p:nvSpPr>
          <p:cNvPr id="26" name="Subtitle 25">
            <a:extLst>
              <a:ext uri="{FF2B5EF4-FFF2-40B4-BE49-F238E27FC236}">
                <a16:creationId xmlns:a16="http://schemas.microsoft.com/office/drawing/2014/main" id="{F6C3CDA8-6D44-F170-980D-81EAADADCEF6}"/>
              </a:ext>
            </a:extLst>
          </p:cNvPr>
          <p:cNvSpPr>
            <a:spLocks noGrp="1"/>
          </p:cNvSpPr>
          <p:nvPr>
            <p:ph type="subTitle" idx="1"/>
          </p:nvPr>
        </p:nvSpPr>
        <p:spPr/>
        <p:txBody>
          <a:bodyPr/>
          <a:lstStyle/>
          <a:p>
            <a:r>
              <a:rPr lang="nn-NO" dirty="0"/>
              <a:t>Labour Variance - Example</a:t>
            </a:r>
            <a:endParaRPr lang="en-CA" dirty="0"/>
          </a:p>
        </p:txBody>
      </p:sp>
      <p:sp>
        <p:nvSpPr>
          <p:cNvPr id="3" name="object 3">
            <a:extLst>
              <a:ext uri="{FF2B5EF4-FFF2-40B4-BE49-F238E27FC236}">
                <a16:creationId xmlns:a16="http://schemas.microsoft.com/office/drawing/2014/main" id="{CDC8F1DE-3EA8-0AA1-3AD9-E9D4F85E8FC4}"/>
              </a:ext>
            </a:extLst>
          </p:cNvPr>
          <p:cNvSpPr txBox="1"/>
          <p:nvPr/>
        </p:nvSpPr>
        <p:spPr>
          <a:xfrm>
            <a:off x="2068209" y="4794041"/>
            <a:ext cx="3059713" cy="764312"/>
          </a:xfrm>
          <a:prstGeom prst="rect">
            <a:avLst/>
          </a:prstGeom>
        </p:spPr>
        <p:txBody>
          <a:bodyPr vert="horz" wrap="square" lIns="0" tIns="12700" rIns="0" bIns="0" rtlCol="0">
            <a:spAutoFit/>
          </a:bodyPr>
          <a:lstStyle/>
          <a:p>
            <a:pPr marL="12700">
              <a:lnSpc>
                <a:spcPct val="100000"/>
              </a:lnSpc>
              <a:spcBef>
                <a:spcPts val="100"/>
              </a:spcBef>
            </a:pPr>
            <a:r>
              <a:rPr lang="en-CA" sz="2400" b="1" spc="-5" dirty="0">
                <a:latin typeface="Arial"/>
                <a:cs typeface="Arial"/>
              </a:rPr>
              <a:t>Rate</a:t>
            </a:r>
            <a:r>
              <a:rPr sz="2400" b="1" spc="-45"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$1,250 unfavourable</a:t>
            </a:r>
            <a:endParaRPr sz="2400" dirty="0">
              <a:solidFill>
                <a:srgbClr val="0070C0"/>
              </a:solidFill>
              <a:latin typeface="Arial"/>
              <a:cs typeface="Arial"/>
            </a:endParaRPr>
          </a:p>
        </p:txBody>
      </p:sp>
      <p:sp>
        <p:nvSpPr>
          <p:cNvPr id="4" name="object 4">
            <a:extLst>
              <a:ext uri="{FF2B5EF4-FFF2-40B4-BE49-F238E27FC236}">
                <a16:creationId xmlns:a16="http://schemas.microsoft.com/office/drawing/2014/main" id="{7217A941-2545-3611-92AC-DD98DC6F7675}"/>
              </a:ext>
            </a:extLst>
          </p:cNvPr>
          <p:cNvSpPr txBox="1"/>
          <p:nvPr/>
        </p:nvSpPr>
        <p:spPr>
          <a:xfrm>
            <a:off x="427736" y="1508252"/>
            <a:ext cx="2278380"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lang="en-CA" sz="2400" b="1" dirty="0">
                <a:solidFill>
                  <a:srgbClr val="FF0000"/>
                </a:solidFill>
                <a:latin typeface="Arial"/>
                <a:cs typeface="Arial"/>
              </a:rPr>
              <a:t>Hours</a:t>
            </a:r>
            <a:endParaRPr sz="2400" dirty="0">
              <a:latin typeface="Arial"/>
              <a:cs typeface="Arial"/>
            </a:endParaRPr>
          </a:p>
          <a:p>
            <a:pPr marR="362585" algn="ctr">
              <a:lnSpc>
                <a:spcPts val="2305"/>
              </a:lnSpc>
            </a:pPr>
            <a:r>
              <a:rPr sz="2400" b="1" dirty="0">
                <a:latin typeface="Arial"/>
                <a:cs typeface="Arial"/>
              </a:rPr>
              <a:t>×</a:t>
            </a:r>
            <a:endParaRPr sz="2400" dirty="0">
              <a:latin typeface="Arial"/>
              <a:cs typeface="Arial"/>
            </a:endParaRPr>
          </a:p>
          <a:p>
            <a:pPr marR="147320" algn="ctr">
              <a:lnSpc>
                <a:spcPts val="2590"/>
              </a:lnSpc>
            </a:pPr>
            <a:r>
              <a:rPr sz="2400" b="1" spc="-5" dirty="0">
                <a:solidFill>
                  <a:srgbClr val="FF0000"/>
                </a:solidFill>
                <a:latin typeface="Arial"/>
                <a:cs typeface="Arial"/>
              </a:rPr>
              <a:t>A</a:t>
            </a:r>
            <a:r>
              <a:rPr sz="2400" b="1" spc="-5" dirty="0">
                <a:latin typeface="Arial"/>
                <a:cs typeface="Arial"/>
              </a:rPr>
              <a:t>ctual</a:t>
            </a:r>
            <a:r>
              <a:rPr sz="2400" b="1" spc="-5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47320" algn="ctr">
              <a:lnSpc>
                <a:spcPts val="2590"/>
              </a:lnSpc>
            </a:pPr>
            <a:r>
              <a:rPr lang="en-CA" sz="2400" b="1" dirty="0">
                <a:solidFill>
                  <a:srgbClr val="0070C0"/>
                </a:solidFill>
                <a:latin typeface="Arial"/>
                <a:cs typeface="Arial"/>
              </a:rPr>
              <a:t>1,250 hours</a:t>
            </a:r>
          </a:p>
          <a:p>
            <a:pPr marR="147320" algn="ctr">
              <a:lnSpc>
                <a:spcPts val="2590"/>
              </a:lnSpc>
            </a:pPr>
            <a:r>
              <a:rPr lang="en-CA" sz="2400" b="1" dirty="0">
                <a:solidFill>
                  <a:srgbClr val="0070C0"/>
                </a:solidFill>
                <a:latin typeface="Arial"/>
                <a:cs typeface="Arial"/>
              </a:rPr>
              <a:t>x</a:t>
            </a:r>
          </a:p>
          <a:p>
            <a:pPr marR="147320" algn="ctr">
              <a:lnSpc>
                <a:spcPts val="2590"/>
              </a:lnSpc>
            </a:pPr>
            <a:r>
              <a:rPr lang="en-CA" sz="2400" b="1" dirty="0">
                <a:solidFill>
                  <a:srgbClr val="0070C0"/>
                </a:solidFill>
                <a:latin typeface="Arial"/>
                <a:cs typeface="Arial"/>
              </a:rPr>
              <a:t>$21/hour</a:t>
            </a:r>
          </a:p>
          <a:p>
            <a:pPr marR="147320" algn="ctr">
              <a:lnSpc>
                <a:spcPts val="2590"/>
              </a:lnSpc>
            </a:pPr>
            <a:r>
              <a:rPr lang="en-CA" sz="2400" b="1" dirty="0">
                <a:solidFill>
                  <a:srgbClr val="0070C0"/>
                </a:solidFill>
                <a:latin typeface="Arial"/>
                <a:cs typeface="Arial"/>
              </a:rPr>
              <a:t>= $26,250</a:t>
            </a:r>
            <a:endParaRPr sz="2400" dirty="0">
              <a:solidFill>
                <a:srgbClr val="0070C0"/>
              </a:solidFill>
              <a:latin typeface="Arial"/>
              <a:cs typeface="Arial"/>
            </a:endParaRPr>
          </a:p>
        </p:txBody>
      </p:sp>
      <p:sp>
        <p:nvSpPr>
          <p:cNvPr id="5" name="object 5">
            <a:extLst>
              <a:ext uri="{FF2B5EF4-FFF2-40B4-BE49-F238E27FC236}">
                <a16:creationId xmlns:a16="http://schemas.microsoft.com/office/drawing/2014/main" id="{16D9BB37-0112-E163-7E0C-9EA4DA0AA9F4}"/>
              </a:ext>
            </a:extLst>
          </p:cNvPr>
          <p:cNvSpPr txBox="1"/>
          <p:nvPr/>
        </p:nvSpPr>
        <p:spPr>
          <a:xfrm>
            <a:off x="4051527" y="1501266"/>
            <a:ext cx="227901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lang="en-CA" sz="2400" b="1" spc="-60" dirty="0">
                <a:solidFill>
                  <a:srgbClr val="FF0000"/>
                </a:solidFill>
                <a:latin typeface="Arial"/>
                <a:cs typeface="Arial"/>
              </a:rPr>
              <a:t>H</a:t>
            </a:r>
            <a:r>
              <a:rPr lang="en-CA" sz="2400" b="1" dirty="0">
                <a:solidFill>
                  <a:srgbClr val="FF0000"/>
                </a:solidFill>
                <a:latin typeface="Arial"/>
                <a:cs typeface="Arial"/>
              </a:rPr>
              <a:t>ours</a:t>
            </a:r>
            <a:endParaRPr sz="2400" dirty="0">
              <a:latin typeface="Arial"/>
              <a:cs typeface="Arial"/>
            </a:endParaRPr>
          </a:p>
          <a:p>
            <a:pPr marR="109220" algn="ctr">
              <a:lnSpc>
                <a:spcPts val="2305"/>
              </a:lnSpc>
            </a:pPr>
            <a:r>
              <a:rPr sz="2400" b="1" dirty="0">
                <a:latin typeface="Arial"/>
                <a:cs typeface="Arial"/>
              </a:rPr>
              <a:t>×</a:t>
            </a:r>
            <a:endParaRPr sz="2400" dirty="0">
              <a:latin typeface="Arial"/>
              <a:cs typeface="Arial"/>
            </a:endParaRPr>
          </a:p>
          <a:p>
            <a:pPr marR="36830"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36830" algn="ctr">
              <a:lnSpc>
                <a:spcPts val="2590"/>
              </a:lnSpc>
            </a:pPr>
            <a:r>
              <a:rPr lang="en-CA" sz="2400" b="1" dirty="0">
                <a:solidFill>
                  <a:srgbClr val="0070C0"/>
                </a:solidFill>
                <a:latin typeface="Arial"/>
                <a:cs typeface="Arial"/>
              </a:rPr>
              <a:t>1,250 hours</a:t>
            </a:r>
          </a:p>
          <a:p>
            <a:pPr marR="36830" algn="ctr">
              <a:lnSpc>
                <a:spcPts val="2590"/>
              </a:lnSpc>
            </a:pPr>
            <a:r>
              <a:rPr lang="en-CA" sz="2400" b="1" dirty="0">
                <a:solidFill>
                  <a:srgbClr val="0070C0"/>
                </a:solidFill>
                <a:latin typeface="Arial"/>
                <a:cs typeface="Arial"/>
              </a:rPr>
              <a:t>X</a:t>
            </a:r>
          </a:p>
          <a:p>
            <a:pPr marR="36830" algn="ctr">
              <a:lnSpc>
                <a:spcPts val="2590"/>
              </a:lnSpc>
            </a:pPr>
            <a:r>
              <a:rPr lang="en-CA" sz="2400" b="1" dirty="0">
                <a:solidFill>
                  <a:srgbClr val="0070C0"/>
                </a:solidFill>
                <a:latin typeface="Arial"/>
                <a:cs typeface="Arial"/>
              </a:rPr>
              <a:t>$20/ hour</a:t>
            </a:r>
          </a:p>
          <a:p>
            <a:pPr marR="36830" algn="ctr">
              <a:lnSpc>
                <a:spcPts val="2590"/>
              </a:lnSpc>
            </a:pPr>
            <a:r>
              <a:rPr lang="en-CA" sz="2400" b="1" dirty="0">
                <a:solidFill>
                  <a:srgbClr val="0070C0"/>
                </a:solidFill>
                <a:latin typeface="Arial"/>
                <a:cs typeface="Arial"/>
              </a:rPr>
              <a:t>= $25,000</a:t>
            </a:r>
            <a:endParaRPr sz="2400" dirty="0">
              <a:solidFill>
                <a:srgbClr val="0070C0"/>
              </a:solidFill>
              <a:latin typeface="Arial"/>
              <a:cs typeface="Arial"/>
            </a:endParaRPr>
          </a:p>
        </p:txBody>
      </p:sp>
      <p:sp>
        <p:nvSpPr>
          <p:cNvPr id="6" name="object 6">
            <a:extLst>
              <a:ext uri="{FF2B5EF4-FFF2-40B4-BE49-F238E27FC236}">
                <a16:creationId xmlns:a16="http://schemas.microsoft.com/office/drawing/2014/main" id="{6D7AC19F-58BF-5823-AFFE-03C00610F45D}"/>
              </a:ext>
            </a:extLst>
          </p:cNvPr>
          <p:cNvSpPr txBox="1"/>
          <p:nvPr/>
        </p:nvSpPr>
        <p:spPr>
          <a:xfrm>
            <a:off x="7481410" y="1566771"/>
            <a:ext cx="266636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S</a:t>
            </a:r>
            <a:r>
              <a:rPr sz="2400" b="1" spc="-5" dirty="0">
                <a:latin typeface="Arial"/>
                <a:cs typeface="Arial"/>
              </a:rPr>
              <a:t>tandard</a:t>
            </a:r>
            <a:r>
              <a:rPr sz="2400" b="1" spc="-65" dirty="0">
                <a:latin typeface="Arial"/>
                <a:cs typeface="Arial"/>
              </a:rPr>
              <a:t> </a:t>
            </a:r>
            <a:r>
              <a:rPr lang="en-CA" sz="2400" b="1" dirty="0">
                <a:solidFill>
                  <a:srgbClr val="FF0000"/>
                </a:solidFill>
                <a:latin typeface="Arial"/>
                <a:cs typeface="Arial"/>
              </a:rPr>
              <a:t>Hours</a:t>
            </a:r>
            <a:endParaRPr sz="2400" dirty="0">
              <a:latin typeface="Arial"/>
              <a:cs typeface="Arial"/>
            </a:endParaRPr>
          </a:p>
          <a:p>
            <a:pPr marL="60960" algn="ctr">
              <a:lnSpc>
                <a:spcPts val="2305"/>
              </a:lnSpc>
            </a:pPr>
            <a:r>
              <a:rPr sz="2400" b="1" dirty="0">
                <a:latin typeface="Arial"/>
                <a:cs typeface="Arial"/>
              </a:rPr>
              <a:t>×</a:t>
            </a:r>
            <a:endParaRPr sz="2400" dirty="0">
              <a:latin typeface="Arial"/>
              <a:cs typeface="Arial"/>
            </a:endParaRPr>
          </a:p>
          <a:p>
            <a:pPr marR="120014"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20014" algn="ctr">
              <a:lnSpc>
                <a:spcPts val="2590"/>
              </a:lnSpc>
            </a:pPr>
            <a:r>
              <a:rPr lang="en-CA" sz="2400" b="1" dirty="0">
                <a:solidFill>
                  <a:srgbClr val="0070C0"/>
                </a:solidFill>
                <a:latin typeface="Arial"/>
                <a:cs typeface="Arial"/>
              </a:rPr>
              <a:t>1,200 hours</a:t>
            </a:r>
          </a:p>
          <a:p>
            <a:pPr marR="120014" algn="ctr">
              <a:lnSpc>
                <a:spcPts val="2590"/>
              </a:lnSpc>
            </a:pPr>
            <a:r>
              <a:rPr lang="en-CA" sz="2400" b="1" dirty="0">
                <a:solidFill>
                  <a:srgbClr val="0070C0"/>
                </a:solidFill>
                <a:latin typeface="Arial"/>
                <a:cs typeface="Arial"/>
              </a:rPr>
              <a:t>X</a:t>
            </a:r>
          </a:p>
          <a:p>
            <a:pPr marR="120014" algn="ctr">
              <a:lnSpc>
                <a:spcPts val="2590"/>
              </a:lnSpc>
            </a:pPr>
            <a:r>
              <a:rPr lang="en-CA" sz="2400" b="1" dirty="0">
                <a:solidFill>
                  <a:srgbClr val="0070C0"/>
                </a:solidFill>
                <a:latin typeface="Arial"/>
                <a:cs typeface="Arial"/>
              </a:rPr>
              <a:t>$20 / hour</a:t>
            </a:r>
          </a:p>
          <a:p>
            <a:pPr marR="120014" algn="ctr">
              <a:lnSpc>
                <a:spcPts val="2590"/>
              </a:lnSpc>
            </a:pPr>
            <a:r>
              <a:rPr lang="en-CA" sz="2400" b="1" dirty="0">
                <a:solidFill>
                  <a:srgbClr val="0070C0"/>
                </a:solidFill>
                <a:latin typeface="Arial"/>
                <a:cs typeface="Arial"/>
              </a:rPr>
              <a:t>= $24,000</a:t>
            </a:r>
            <a:endParaRPr sz="2400" dirty="0">
              <a:solidFill>
                <a:srgbClr val="0070C0"/>
              </a:solidFill>
              <a:latin typeface="Arial"/>
              <a:cs typeface="Arial"/>
            </a:endParaRPr>
          </a:p>
        </p:txBody>
      </p:sp>
      <p:grpSp>
        <p:nvGrpSpPr>
          <p:cNvPr id="7" name="object 7">
            <a:extLst>
              <a:ext uri="{FF2B5EF4-FFF2-40B4-BE49-F238E27FC236}">
                <a16:creationId xmlns:a16="http://schemas.microsoft.com/office/drawing/2014/main" id="{D4540C54-D0A8-AB8F-2F05-6E425E1115A6}"/>
              </a:ext>
            </a:extLst>
          </p:cNvPr>
          <p:cNvGrpSpPr/>
          <p:nvPr/>
        </p:nvGrpSpPr>
        <p:grpSpPr>
          <a:xfrm>
            <a:off x="719404" y="3926377"/>
            <a:ext cx="9626575" cy="852805"/>
            <a:chOff x="444245" y="2458402"/>
            <a:chExt cx="8179434" cy="852805"/>
          </a:xfrm>
        </p:grpSpPr>
        <p:sp>
          <p:nvSpPr>
            <p:cNvPr id="8" name="object 8">
              <a:extLst>
                <a:ext uri="{FF2B5EF4-FFF2-40B4-BE49-F238E27FC236}">
                  <a16:creationId xmlns:a16="http://schemas.microsoft.com/office/drawing/2014/main" id="{E081C022-CD81-13E9-3D4C-189C22C64A41}"/>
                </a:ext>
              </a:extLst>
            </p:cNvPr>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a:extLst>
                <a:ext uri="{FF2B5EF4-FFF2-40B4-BE49-F238E27FC236}">
                  <a16:creationId xmlns:a16="http://schemas.microsoft.com/office/drawing/2014/main" id="{3A1933E7-3A93-D9B2-379B-AF12B3AB1A4A}"/>
                </a:ext>
              </a:extLst>
            </p:cNvPr>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a:extLst>
                <a:ext uri="{FF2B5EF4-FFF2-40B4-BE49-F238E27FC236}">
                  <a16:creationId xmlns:a16="http://schemas.microsoft.com/office/drawing/2014/main" id="{E93E45AE-FD71-8099-B2C5-B0ED2D91393B}"/>
                </a:ext>
              </a:extLst>
            </p:cNvPr>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a:extLst>
                <a:ext uri="{FF2B5EF4-FFF2-40B4-BE49-F238E27FC236}">
                  <a16:creationId xmlns:a16="http://schemas.microsoft.com/office/drawing/2014/main" id="{3968F70D-DE1C-991C-FF00-0BF48A34900E}"/>
                </a:ext>
              </a:extLst>
            </p:cNvPr>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a:extLst>
                <a:ext uri="{FF2B5EF4-FFF2-40B4-BE49-F238E27FC236}">
                  <a16:creationId xmlns:a16="http://schemas.microsoft.com/office/drawing/2014/main" id="{8C174C19-6E12-EDC9-4F9E-ADB8E0B65425}"/>
                </a:ext>
              </a:extLst>
            </p:cNvPr>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a:extLst>
                <a:ext uri="{FF2B5EF4-FFF2-40B4-BE49-F238E27FC236}">
                  <a16:creationId xmlns:a16="http://schemas.microsoft.com/office/drawing/2014/main" id="{52987E82-7A5E-2F4A-214C-2518528ED712}"/>
                </a:ext>
              </a:extLst>
            </p:cNvPr>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a:extLst>
                <a:ext uri="{FF2B5EF4-FFF2-40B4-BE49-F238E27FC236}">
                  <a16:creationId xmlns:a16="http://schemas.microsoft.com/office/drawing/2014/main" id="{0FD8CCE4-C1CA-0C07-F1BA-E6979B64C275}"/>
                </a:ext>
              </a:extLst>
            </p:cNvPr>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grpSp>
        <p:nvGrpSpPr>
          <p:cNvPr id="15" name="object 15">
            <a:extLst>
              <a:ext uri="{FF2B5EF4-FFF2-40B4-BE49-F238E27FC236}">
                <a16:creationId xmlns:a16="http://schemas.microsoft.com/office/drawing/2014/main" id="{B81FB4EF-8798-DF1D-8429-1A889C46FAE5}"/>
              </a:ext>
            </a:extLst>
          </p:cNvPr>
          <p:cNvGrpSpPr/>
          <p:nvPr/>
        </p:nvGrpSpPr>
        <p:grpSpPr>
          <a:xfrm>
            <a:off x="3575720" y="5566370"/>
            <a:ext cx="4608512" cy="850900"/>
            <a:chOff x="3314890" y="3768090"/>
            <a:chExt cx="2264410" cy="850900"/>
          </a:xfrm>
        </p:grpSpPr>
        <p:sp>
          <p:nvSpPr>
            <p:cNvPr id="16" name="object 16">
              <a:extLst>
                <a:ext uri="{FF2B5EF4-FFF2-40B4-BE49-F238E27FC236}">
                  <a16:creationId xmlns:a16="http://schemas.microsoft.com/office/drawing/2014/main" id="{5C16D0D5-7AAE-A2CC-2CA2-EA0DD5A5A523}"/>
                </a:ext>
              </a:extLst>
            </p:cNvPr>
            <p:cNvSpPr/>
            <p:nvPr/>
          </p:nvSpPr>
          <p:spPr>
            <a:xfrm>
              <a:off x="3329178" y="3768090"/>
              <a:ext cx="2235835" cy="481965"/>
            </a:xfrm>
            <a:custGeom>
              <a:avLst/>
              <a:gdLst/>
              <a:ahLst/>
              <a:cxnLst/>
              <a:rect l="l" t="t" r="r" b="b"/>
              <a:pathLst>
                <a:path w="2235835" h="481964">
                  <a:moveTo>
                    <a:pt x="0" y="12192"/>
                  </a:moveTo>
                  <a:lnTo>
                    <a:pt x="0" y="481584"/>
                  </a:lnTo>
                </a:path>
                <a:path w="2235835" h="481964">
                  <a:moveTo>
                    <a:pt x="2235708" y="481584"/>
                  </a:moveTo>
                  <a:lnTo>
                    <a:pt x="2235708" y="0"/>
                  </a:lnTo>
                </a:path>
              </a:pathLst>
            </a:custGeom>
            <a:ln w="28575">
              <a:solidFill>
                <a:srgbClr val="676A54"/>
              </a:solidFill>
            </a:ln>
          </p:spPr>
          <p:txBody>
            <a:bodyPr wrap="square" lIns="0" tIns="0" rIns="0" bIns="0" rtlCol="0"/>
            <a:lstStyle/>
            <a:p>
              <a:endParaRPr/>
            </a:p>
          </p:txBody>
        </p:sp>
        <p:sp>
          <p:nvSpPr>
            <p:cNvPr id="17" name="object 17">
              <a:extLst>
                <a:ext uri="{FF2B5EF4-FFF2-40B4-BE49-F238E27FC236}">
                  <a16:creationId xmlns:a16="http://schemas.microsoft.com/office/drawing/2014/main" id="{B539056E-8A81-10F8-3837-484E42478657}"/>
                </a:ext>
              </a:extLst>
            </p:cNvPr>
            <p:cNvSpPr/>
            <p:nvPr/>
          </p:nvSpPr>
          <p:spPr>
            <a:xfrm>
              <a:off x="4377436" y="4263390"/>
              <a:ext cx="85725" cy="355600"/>
            </a:xfrm>
            <a:custGeom>
              <a:avLst/>
              <a:gdLst/>
              <a:ahLst/>
              <a:cxnLst/>
              <a:rect l="l" t="t" r="r" b="b"/>
              <a:pathLst>
                <a:path w="85725" h="355600">
                  <a:moveTo>
                    <a:pt x="28575" y="269367"/>
                  </a:moveTo>
                  <a:lnTo>
                    <a:pt x="0" y="269367"/>
                  </a:lnTo>
                  <a:lnTo>
                    <a:pt x="42925" y="355092"/>
                  </a:lnTo>
                  <a:lnTo>
                    <a:pt x="78623" y="283591"/>
                  </a:lnTo>
                  <a:lnTo>
                    <a:pt x="28575" y="283591"/>
                  </a:lnTo>
                  <a:lnTo>
                    <a:pt x="28575" y="269367"/>
                  </a:lnTo>
                  <a:close/>
                </a:path>
                <a:path w="85725" h="355600">
                  <a:moveTo>
                    <a:pt x="57150" y="0"/>
                  </a:moveTo>
                  <a:lnTo>
                    <a:pt x="28575" y="0"/>
                  </a:lnTo>
                  <a:lnTo>
                    <a:pt x="28575" y="283591"/>
                  </a:lnTo>
                  <a:lnTo>
                    <a:pt x="57150" y="283591"/>
                  </a:lnTo>
                  <a:lnTo>
                    <a:pt x="57150" y="0"/>
                  </a:lnTo>
                  <a:close/>
                </a:path>
                <a:path w="85725" h="355600">
                  <a:moveTo>
                    <a:pt x="85725" y="269367"/>
                  </a:moveTo>
                  <a:lnTo>
                    <a:pt x="57150" y="269367"/>
                  </a:lnTo>
                  <a:lnTo>
                    <a:pt x="57150" y="283591"/>
                  </a:lnTo>
                  <a:lnTo>
                    <a:pt x="78623" y="283591"/>
                  </a:lnTo>
                  <a:lnTo>
                    <a:pt x="85725" y="269367"/>
                  </a:lnTo>
                  <a:close/>
                </a:path>
              </a:pathLst>
            </a:custGeom>
            <a:solidFill>
              <a:srgbClr val="676A54"/>
            </a:solidFill>
          </p:spPr>
          <p:txBody>
            <a:bodyPr wrap="square" lIns="0" tIns="0" rIns="0" bIns="0" rtlCol="0"/>
            <a:lstStyle/>
            <a:p>
              <a:endParaRPr/>
            </a:p>
          </p:txBody>
        </p:sp>
        <p:sp>
          <p:nvSpPr>
            <p:cNvPr id="18" name="object 18">
              <a:extLst>
                <a:ext uri="{FF2B5EF4-FFF2-40B4-BE49-F238E27FC236}">
                  <a16:creationId xmlns:a16="http://schemas.microsoft.com/office/drawing/2014/main" id="{7B19DE9F-53B6-7817-9C22-A0AF627D8A3F}"/>
                </a:ext>
              </a:extLst>
            </p:cNvPr>
            <p:cNvSpPr/>
            <p:nvPr/>
          </p:nvSpPr>
          <p:spPr>
            <a:xfrm>
              <a:off x="3329178" y="4264914"/>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grpSp>
      <p:sp>
        <p:nvSpPr>
          <p:cNvPr id="19" name="object 19">
            <a:extLst>
              <a:ext uri="{FF2B5EF4-FFF2-40B4-BE49-F238E27FC236}">
                <a16:creationId xmlns:a16="http://schemas.microsoft.com/office/drawing/2014/main" id="{7EC41449-7D0A-E8FB-83F2-169C681AB825}"/>
              </a:ext>
            </a:extLst>
          </p:cNvPr>
          <p:cNvSpPr txBox="1"/>
          <p:nvPr/>
        </p:nvSpPr>
        <p:spPr>
          <a:xfrm>
            <a:off x="4112312" y="6334040"/>
            <a:ext cx="3425226" cy="382156"/>
          </a:xfrm>
          <a:prstGeom prst="rect">
            <a:avLst/>
          </a:prstGeom>
        </p:spPr>
        <p:txBody>
          <a:bodyPr vert="horz" wrap="square" lIns="0" tIns="12700" rIns="0" bIns="0" rtlCol="0">
            <a:spAutoFit/>
          </a:bodyPr>
          <a:lstStyle/>
          <a:p>
            <a:pPr marL="12700">
              <a:lnSpc>
                <a:spcPct val="100000"/>
              </a:lnSpc>
              <a:spcBef>
                <a:spcPts val="100"/>
              </a:spcBef>
            </a:pPr>
            <a:r>
              <a:rPr lang="en-CA" sz="2400" b="1" dirty="0">
                <a:solidFill>
                  <a:srgbClr val="0070C0"/>
                </a:solidFill>
                <a:latin typeface="Arial"/>
                <a:cs typeface="Arial"/>
              </a:rPr>
              <a:t>  $2,250 unfavourable</a:t>
            </a:r>
            <a:endParaRPr sz="2400" dirty="0">
              <a:solidFill>
                <a:srgbClr val="0070C0"/>
              </a:solidFill>
              <a:latin typeface="Arial"/>
              <a:cs typeface="Arial"/>
            </a:endParaRPr>
          </a:p>
        </p:txBody>
      </p:sp>
      <p:sp>
        <p:nvSpPr>
          <p:cNvPr id="20" name="object 20">
            <a:extLst>
              <a:ext uri="{FF2B5EF4-FFF2-40B4-BE49-F238E27FC236}">
                <a16:creationId xmlns:a16="http://schemas.microsoft.com/office/drawing/2014/main" id="{D533D2B1-2C5E-7217-7E95-676E4DF6D1C1}"/>
              </a:ext>
            </a:extLst>
          </p:cNvPr>
          <p:cNvSpPr txBox="1"/>
          <p:nvPr/>
        </p:nvSpPr>
        <p:spPr>
          <a:xfrm>
            <a:off x="6672063" y="4678340"/>
            <a:ext cx="3059713" cy="764312"/>
          </a:xfrm>
          <a:prstGeom prst="rect">
            <a:avLst/>
          </a:prstGeom>
        </p:spPr>
        <p:txBody>
          <a:bodyPr vert="horz" wrap="square" lIns="0" tIns="12700" rIns="0" bIns="0" rtlCol="0">
            <a:spAutoFit/>
          </a:bodyPr>
          <a:lstStyle/>
          <a:p>
            <a:pPr marL="12700">
              <a:lnSpc>
                <a:spcPct val="100000"/>
              </a:lnSpc>
              <a:spcBef>
                <a:spcPts val="100"/>
              </a:spcBef>
            </a:pPr>
            <a:r>
              <a:rPr lang="en-CA" sz="2400" b="1" dirty="0">
                <a:latin typeface="Arial"/>
                <a:cs typeface="Arial"/>
              </a:rPr>
              <a:t>Efficiency</a:t>
            </a:r>
            <a:r>
              <a:rPr sz="2400" b="1" spc="-90"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$1,000 unfavourable</a:t>
            </a:r>
            <a:endParaRPr sz="2400" dirty="0">
              <a:solidFill>
                <a:srgbClr val="0070C0"/>
              </a:solidFill>
              <a:latin typeface="Arial"/>
              <a:cs typeface="Arial"/>
            </a:endParaRPr>
          </a:p>
        </p:txBody>
      </p:sp>
      <p:sp>
        <p:nvSpPr>
          <p:cNvPr id="2" name="TextBox 1">
            <a:extLst>
              <a:ext uri="{FF2B5EF4-FFF2-40B4-BE49-F238E27FC236}">
                <a16:creationId xmlns:a16="http://schemas.microsoft.com/office/drawing/2014/main" id="{E433CC8D-FFFE-4178-CC65-ABAE2D5D93CF}"/>
              </a:ext>
            </a:extLst>
          </p:cNvPr>
          <p:cNvSpPr txBox="1"/>
          <p:nvPr/>
        </p:nvSpPr>
        <p:spPr>
          <a:xfrm>
            <a:off x="119336" y="552742"/>
            <a:ext cx="11334540" cy="923330"/>
          </a:xfrm>
          <a:prstGeom prst="rect">
            <a:avLst/>
          </a:prstGeom>
          <a:noFill/>
          <a:ln w="15875">
            <a:solidFill>
              <a:srgbClr val="0070C0"/>
            </a:solidFill>
          </a:ln>
        </p:spPr>
        <p:txBody>
          <a:bodyPr wrap="square" rtlCol="0">
            <a:spAutoFit/>
          </a:bodyPr>
          <a:lstStyle/>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Glacier Peak Outfitters has the following direct labour standard for its mountain parka.</a:t>
            </a: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0.6 standard hours per parka at $20.00 per hour</a:t>
            </a: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Last month, employees actually worked 1,250 hours at a total labour cost of $26,250 to make 2,000 parkas.  </a:t>
            </a:r>
          </a:p>
        </p:txBody>
      </p:sp>
      <p:cxnSp>
        <p:nvCxnSpPr>
          <p:cNvPr id="29" name="Straight Arrow Connector 28">
            <a:extLst>
              <a:ext uri="{FF2B5EF4-FFF2-40B4-BE49-F238E27FC236}">
                <a16:creationId xmlns:a16="http://schemas.microsoft.com/office/drawing/2014/main" id="{75BD9DEF-9DD2-5287-754F-F7429DCDC0C1}"/>
              </a:ext>
            </a:extLst>
          </p:cNvPr>
          <p:cNvCxnSpPr>
            <a:cxnSpLocks/>
          </p:cNvCxnSpPr>
          <p:nvPr/>
        </p:nvCxnSpPr>
        <p:spPr>
          <a:xfrm flipV="1">
            <a:off x="216756" y="3263665"/>
            <a:ext cx="622660" cy="742448"/>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5E29B61-3D6A-BD1C-3FF3-558BF39B2BD0}"/>
              </a:ext>
            </a:extLst>
          </p:cNvPr>
          <p:cNvCxnSpPr>
            <a:cxnSpLocks/>
          </p:cNvCxnSpPr>
          <p:nvPr/>
        </p:nvCxnSpPr>
        <p:spPr>
          <a:xfrm flipH="1" flipV="1">
            <a:off x="9598911" y="2789058"/>
            <a:ext cx="1890275" cy="1333012"/>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sp>
        <p:nvSpPr>
          <p:cNvPr id="24" name="Text Box 11">
            <a:extLst>
              <a:ext uri="{FF2B5EF4-FFF2-40B4-BE49-F238E27FC236}">
                <a16:creationId xmlns:a16="http://schemas.microsoft.com/office/drawing/2014/main" id="{A072A44E-E930-0B34-AF91-E32B0CC6C22E}"/>
              </a:ext>
            </a:extLst>
          </p:cNvPr>
          <p:cNvSpPr txBox="1">
            <a:spLocks noChangeArrowheads="1"/>
          </p:cNvSpPr>
          <p:nvPr/>
        </p:nvSpPr>
        <p:spPr bwMode="auto">
          <a:xfrm>
            <a:off x="9587143" y="4122070"/>
            <a:ext cx="2378066" cy="923330"/>
          </a:xfrm>
          <a:prstGeom prst="rect">
            <a:avLst/>
          </a:prstGeom>
          <a:solidFill>
            <a:srgbClr val="1C3163"/>
          </a:solidFill>
          <a:ln w="28575">
            <a:solidFill>
              <a:schemeClr val="tx1"/>
            </a:solidFill>
            <a:miter lim="800000"/>
            <a:headEnd/>
            <a:tailEnd/>
          </a:ln>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CA" altLang="en-US" dirty="0">
                <a:solidFill>
                  <a:schemeClr val="bg1"/>
                </a:solidFill>
                <a:cs typeface="Arial" panose="020B0604020202020204" pitchFamily="34" charset="0"/>
              </a:rPr>
              <a:t>0.6 hours per parks x 2,000 parkas </a:t>
            </a:r>
            <a:r>
              <a:rPr lang="en-CA" altLang="en-US" dirty="0">
                <a:solidFill>
                  <a:schemeClr val="bg1"/>
                </a:solidFill>
                <a:cs typeface="Arial" panose="020B0604020202020204" pitchFamily="34" charset="0"/>
                <a:sym typeface="Symbol" panose="05050102010706020507" pitchFamily="18" charset="2"/>
              </a:rPr>
              <a:t>= 1,200 hours</a:t>
            </a:r>
            <a:endParaRPr lang="en-CA" altLang="en-US" dirty="0">
              <a:solidFill>
                <a:schemeClr val="bg1"/>
              </a:solidFill>
              <a:cs typeface="Arial" panose="020B0604020202020204" pitchFamily="34" charset="0"/>
            </a:endParaRPr>
          </a:p>
        </p:txBody>
      </p:sp>
      <p:sp>
        <p:nvSpPr>
          <p:cNvPr id="32" name="Text Box 11">
            <a:extLst>
              <a:ext uri="{FF2B5EF4-FFF2-40B4-BE49-F238E27FC236}">
                <a16:creationId xmlns:a16="http://schemas.microsoft.com/office/drawing/2014/main" id="{8A3A2EAD-0290-9F47-A191-ED03EC0FCF01}"/>
              </a:ext>
            </a:extLst>
          </p:cNvPr>
          <p:cNvSpPr txBox="1">
            <a:spLocks noChangeArrowheads="1"/>
          </p:cNvSpPr>
          <p:nvPr/>
        </p:nvSpPr>
        <p:spPr bwMode="auto">
          <a:xfrm>
            <a:off x="87131" y="4071562"/>
            <a:ext cx="1889586" cy="1016001"/>
          </a:xfrm>
          <a:prstGeom prst="rect">
            <a:avLst/>
          </a:prstGeom>
          <a:solidFill>
            <a:srgbClr val="1C3163"/>
          </a:solidFill>
          <a:ln w="28575">
            <a:solidFill>
              <a:schemeClr val="tx1"/>
            </a:solidFill>
            <a:miter lim="800000"/>
            <a:headEnd/>
            <a:tailEnd/>
          </a:ln>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CA" altLang="en-US" sz="2400" dirty="0">
                <a:solidFill>
                  <a:schemeClr val="bg1"/>
                </a:solidFill>
                <a:latin typeface="Rockwell" panose="02060603020205020403" pitchFamily="18" charset="0"/>
              </a:rPr>
              <a:t>$</a:t>
            </a:r>
            <a:r>
              <a:rPr lang="en-CA" altLang="en-US" dirty="0">
                <a:solidFill>
                  <a:schemeClr val="bg1"/>
                </a:solidFill>
                <a:cs typeface="Arial" panose="020B0604020202020204" pitchFamily="34" charset="0"/>
              </a:rPr>
              <a:t>26,250 </a:t>
            </a:r>
            <a:r>
              <a:rPr lang="en-CA" altLang="en-US" dirty="0">
                <a:solidFill>
                  <a:schemeClr val="bg1"/>
                </a:solidFill>
                <a:cs typeface="Arial" panose="020B0604020202020204" pitchFamily="34" charset="0"/>
                <a:sym typeface="Symbol" panose="05050102010706020507" pitchFamily="18" charset="2"/>
              </a:rPr>
              <a:t> 1,250 hours = $21.00 per hour</a:t>
            </a:r>
            <a:endParaRPr lang="en-CA" altLang="en-US" dirty="0">
              <a:solidFill>
                <a:schemeClr val="bg1"/>
              </a:solidFill>
              <a:cs typeface="Arial" panose="020B0604020202020204" pitchFamily="34" charset="0"/>
            </a:endParaRPr>
          </a:p>
        </p:txBody>
      </p:sp>
    </p:spTree>
    <p:extLst>
      <p:ext uri="{BB962C8B-B14F-4D97-AF65-F5344CB8AC3E}">
        <p14:creationId xmlns:p14="http://schemas.microsoft.com/office/powerpoint/2010/main" val="1757334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6E067D-1F08-C3E2-7406-0929729F661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68C396-C026-24AC-620D-B9FD31C68852}"/>
              </a:ext>
            </a:extLst>
          </p:cNvPr>
          <p:cNvSpPr>
            <a:spLocks noGrp="1"/>
          </p:cNvSpPr>
          <p:nvPr>
            <p:ph type="sldNum" sz="quarter" idx="12"/>
          </p:nvPr>
        </p:nvSpPr>
        <p:spPr/>
        <p:txBody>
          <a:bodyPr/>
          <a:lstStyle/>
          <a:p>
            <a:fld id="{9B7CDB38-6350-4CC9-AB0E-B9078CE1CE4B}" type="slidenum">
              <a:rPr lang="en-US" smtClean="0"/>
              <a:pPr/>
              <a:t>18</a:t>
            </a:fld>
            <a:endParaRPr lang="en-US"/>
          </a:p>
        </p:txBody>
      </p:sp>
      <p:sp>
        <p:nvSpPr>
          <p:cNvPr id="3" name="Subtitle 2">
            <a:extLst>
              <a:ext uri="{FF2B5EF4-FFF2-40B4-BE49-F238E27FC236}">
                <a16:creationId xmlns:a16="http://schemas.microsoft.com/office/drawing/2014/main" id="{95950103-1904-B8EB-C149-6C193128125B}"/>
              </a:ext>
            </a:extLst>
          </p:cNvPr>
          <p:cNvSpPr>
            <a:spLocks noGrp="1"/>
          </p:cNvSpPr>
          <p:nvPr>
            <p:ph type="subTitle" idx="1"/>
          </p:nvPr>
        </p:nvSpPr>
        <p:spPr/>
        <p:txBody>
          <a:bodyPr/>
          <a:lstStyle/>
          <a:p>
            <a:r>
              <a:rPr lang="en-CA" dirty="0"/>
              <a:t>Labour Variance – Using the Equations</a:t>
            </a:r>
          </a:p>
        </p:txBody>
      </p:sp>
      <p:sp>
        <p:nvSpPr>
          <p:cNvPr id="5" name="TextBox 4">
            <a:extLst>
              <a:ext uri="{FF2B5EF4-FFF2-40B4-BE49-F238E27FC236}">
                <a16:creationId xmlns:a16="http://schemas.microsoft.com/office/drawing/2014/main" id="{E9C4B063-E5EB-0AE3-64DA-5A3F22F82F50}"/>
              </a:ext>
            </a:extLst>
          </p:cNvPr>
          <p:cNvSpPr txBox="1"/>
          <p:nvPr/>
        </p:nvSpPr>
        <p:spPr>
          <a:xfrm>
            <a:off x="1919536" y="1052737"/>
            <a:ext cx="7226384" cy="4524315"/>
          </a:xfrm>
          <a:prstGeom prst="rect">
            <a:avLst/>
          </a:prstGeom>
          <a:noFill/>
        </p:spPr>
        <p:txBody>
          <a:bodyPr wrap="square">
            <a:spAutoFit/>
          </a:bodyPr>
          <a:lstStyle/>
          <a:p>
            <a:r>
              <a:rPr lang="en-CA" altLang="en-US" sz="2400" u="sng" dirty="0">
                <a:latin typeface="Arial" panose="020B0604020202020204" pitchFamily="34" charset="0"/>
                <a:cs typeface="Arial" panose="020B0604020202020204" pitchFamily="34" charset="0"/>
              </a:rPr>
              <a:t>Labour rate variance</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LRV = AH (AR – SR)</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1,250 hours ($21.00/hour – $20.00/hour)</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1,50 hours ($1.00/hour)</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$1,250 unfavourable</a:t>
            </a:r>
          </a:p>
          <a:p>
            <a:pPr marL="411163" lvl="1" indent="0">
              <a:buFontTx/>
              <a:buNone/>
            </a:pPr>
            <a:endParaRPr lang="en-CA" altLang="en-US" sz="2400" dirty="0">
              <a:latin typeface="Arial" panose="020B0604020202020204" pitchFamily="34" charset="0"/>
              <a:cs typeface="Arial" panose="020B0604020202020204" pitchFamily="34" charset="0"/>
            </a:endParaRPr>
          </a:p>
          <a:p>
            <a:r>
              <a:rPr lang="en-CA" altLang="en-US" sz="2400" u="sng" dirty="0">
                <a:latin typeface="Arial" panose="020B0604020202020204" pitchFamily="34" charset="0"/>
                <a:cs typeface="Arial" panose="020B0604020202020204" pitchFamily="34" charset="0"/>
              </a:rPr>
              <a:t>Labour efficiency variance</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LEV = SR (AH – SH)</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$20.00/hr (1,250 hours – 1,200 hours)</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$20.00/hr (50 hours) </a:t>
            </a:r>
          </a:p>
          <a:p>
            <a:pPr marL="411163" lvl="1" indent="0">
              <a:buFontTx/>
              <a:buNone/>
            </a:pPr>
            <a:r>
              <a:rPr lang="en-CA" altLang="en-US" sz="2400" dirty="0">
                <a:solidFill>
                  <a:srgbClr val="0070C0"/>
                </a:solidFill>
                <a:latin typeface="Arial" panose="020B0604020202020204" pitchFamily="34" charset="0"/>
                <a:cs typeface="Arial" panose="020B0604020202020204" pitchFamily="34" charset="0"/>
              </a:rPr>
              <a:t>        = $1,000 unfavourable</a:t>
            </a:r>
          </a:p>
          <a:p>
            <a:pPr marL="0" indent="0">
              <a:buFont typeface="Arial" panose="020B0604020202020204" pitchFamily="34" charset="0"/>
              <a:buNone/>
            </a:pPr>
            <a:endParaRPr lang="en-CA" altLang="en-US" sz="2400" dirty="0">
              <a:solidFill>
                <a:srgbClr val="0070C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37227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F6E39-1152-2792-2BCD-3FB1725C12E1}"/>
            </a:ext>
          </a:extLst>
        </p:cNvPr>
        <p:cNvGrpSpPr/>
        <p:nvPr/>
      </p:nvGrpSpPr>
      <p:grpSpPr>
        <a:xfrm>
          <a:off x="0" y="0"/>
          <a:ext cx="0" cy="0"/>
          <a:chOff x="0" y="0"/>
          <a:chExt cx="0" cy="0"/>
        </a:xfrm>
      </p:grpSpPr>
      <p:sp>
        <p:nvSpPr>
          <p:cNvPr id="25" name="object 25">
            <a:extLst>
              <a:ext uri="{FF2B5EF4-FFF2-40B4-BE49-F238E27FC236}">
                <a16:creationId xmlns:a16="http://schemas.microsoft.com/office/drawing/2014/main" id="{C8277353-B68A-F834-90D5-E95C679CE750}"/>
              </a:ext>
            </a:extLst>
          </p:cNvPr>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19</a:t>
            </a:fld>
            <a:endParaRPr spc="-5" dirty="0"/>
          </a:p>
        </p:txBody>
      </p:sp>
      <p:sp>
        <p:nvSpPr>
          <p:cNvPr id="26" name="Subtitle 25">
            <a:extLst>
              <a:ext uri="{FF2B5EF4-FFF2-40B4-BE49-F238E27FC236}">
                <a16:creationId xmlns:a16="http://schemas.microsoft.com/office/drawing/2014/main" id="{1AECD580-3529-9E73-0F64-CA79BD6F3D31}"/>
              </a:ext>
            </a:extLst>
          </p:cNvPr>
          <p:cNvSpPr>
            <a:spLocks noGrp="1"/>
          </p:cNvSpPr>
          <p:nvPr>
            <p:ph type="subTitle" idx="1"/>
          </p:nvPr>
        </p:nvSpPr>
        <p:spPr/>
        <p:txBody>
          <a:bodyPr/>
          <a:lstStyle/>
          <a:p>
            <a:r>
              <a:rPr lang="nn-NO" dirty="0"/>
              <a:t>Variable Overhead Variance - Example</a:t>
            </a:r>
            <a:endParaRPr lang="en-CA" dirty="0"/>
          </a:p>
        </p:txBody>
      </p:sp>
      <p:sp>
        <p:nvSpPr>
          <p:cNvPr id="3" name="object 3">
            <a:extLst>
              <a:ext uri="{FF2B5EF4-FFF2-40B4-BE49-F238E27FC236}">
                <a16:creationId xmlns:a16="http://schemas.microsoft.com/office/drawing/2014/main" id="{0280EA42-142A-E61D-CC81-3760ACC5A721}"/>
              </a:ext>
            </a:extLst>
          </p:cNvPr>
          <p:cNvSpPr txBox="1"/>
          <p:nvPr/>
        </p:nvSpPr>
        <p:spPr>
          <a:xfrm>
            <a:off x="2031668" y="4997420"/>
            <a:ext cx="3059713" cy="764312"/>
          </a:xfrm>
          <a:prstGeom prst="rect">
            <a:avLst/>
          </a:prstGeom>
        </p:spPr>
        <p:txBody>
          <a:bodyPr vert="horz" wrap="square" lIns="0" tIns="12700" rIns="0" bIns="0" rtlCol="0">
            <a:spAutoFit/>
          </a:bodyPr>
          <a:lstStyle/>
          <a:p>
            <a:pPr marL="12700">
              <a:lnSpc>
                <a:spcPct val="100000"/>
              </a:lnSpc>
              <a:spcBef>
                <a:spcPts val="100"/>
              </a:spcBef>
            </a:pPr>
            <a:r>
              <a:rPr lang="en-CA" sz="2400" b="1" spc="-5" dirty="0">
                <a:latin typeface="Arial"/>
                <a:cs typeface="Arial"/>
              </a:rPr>
              <a:t>Spending</a:t>
            </a:r>
            <a:r>
              <a:rPr sz="2400" b="1" spc="-45"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$500 unfavourable</a:t>
            </a:r>
            <a:endParaRPr sz="2400" dirty="0">
              <a:solidFill>
                <a:srgbClr val="0070C0"/>
              </a:solidFill>
              <a:latin typeface="Arial"/>
              <a:cs typeface="Arial"/>
            </a:endParaRPr>
          </a:p>
        </p:txBody>
      </p:sp>
      <p:sp>
        <p:nvSpPr>
          <p:cNvPr id="4" name="object 4">
            <a:extLst>
              <a:ext uri="{FF2B5EF4-FFF2-40B4-BE49-F238E27FC236}">
                <a16:creationId xmlns:a16="http://schemas.microsoft.com/office/drawing/2014/main" id="{C9F80FE5-96B6-743D-6D4D-F83344EE2FC9}"/>
              </a:ext>
            </a:extLst>
          </p:cNvPr>
          <p:cNvSpPr txBox="1"/>
          <p:nvPr/>
        </p:nvSpPr>
        <p:spPr>
          <a:xfrm>
            <a:off x="470619" y="1921298"/>
            <a:ext cx="2278380"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lang="en-CA" sz="2400" b="1" dirty="0">
                <a:solidFill>
                  <a:srgbClr val="FF0000"/>
                </a:solidFill>
                <a:latin typeface="Arial"/>
                <a:cs typeface="Arial"/>
              </a:rPr>
              <a:t>Hours</a:t>
            </a:r>
            <a:endParaRPr sz="2400" dirty="0">
              <a:latin typeface="Arial"/>
              <a:cs typeface="Arial"/>
            </a:endParaRPr>
          </a:p>
          <a:p>
            <a:pPr marR="362585" algn="ctr">
              <a:lnSpc>
                <a:spcPts val="2305"/>
              </a:lnSpc>
            </a:pPr>
            <a:r>
              <a:rPr sz="2400" b="1" dirty="0">
                <a:latin typeface="Arial"/>
                <a:cs typeface="Arial"/>
              </a:rPr>
              <a:t>×</a:t>
            </a:r>
            <a:endParaRPr sz="2400" dirty="0">
              <a:latin typeface="Arial"/>
              <a:cs typeface="Arial"/>
            </a:endParaRPr>
          </a:p>
          <a:p>
            <a:pPr marR="147320" algn="ctr">
              <a:lnSpc>
                <a:spcPts val="2590"/>
              </a:lnSpc>
            </a:pPr>
            <a:r>
              <a:rPr sz="2400" b="1" spc="-5" dirty="0">
                <a:solidFill>
                  <a:srgbClr val="FF0000"/>
                </a:solidFill>
                <a:latin typeface="Arial"/>
                <a:cs typeface="Arial"/>
              </a:rPr>
              <a:t>A</a:t>
            </a:r>
            <a:r>
              <a:rPr sz="2400" b="1" spc="-5" dirty="0">
                <a:latin typeface="Arial"/>
                <a:cs typeface="Arial"/>
              </a:rPr>
              <a:t>ctual</a:t>
            </a:r>
            <a:r>
              <a:rPr sz="2400" b="1" spc="-5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47320" algn="ctr">
              <a:lnSpc>
                <a:spcPts val="2590"/>
              </a:lnSpc>
            </a:pPr>
            <a:r>
              <a:rPr lang="en-CA" sz="2400" b="1" dirty="0">
                <a:solidFill>
                  <a:srgbClr val="0070C0"/>
                </a:solidFill>
                <a:latin typeface="Arial"/>
                <a:cs typeface="Arial"/>
              </a:rPr>
              <a:t>1,250 hours</a:t>
            </a:r>
          </a:p>
          <a:p>
            <a:pPr marR="147320" algn="ctr">
              <a:lnSpc>
                <a:spcPts val="2590"/>
              </a:lnSpc>
            </a:pPr>
            <a:r>
              <a:rPr lang="en-CA" sz="2400" b="1" dirty="0">
                <a:solidFill>
                  <a:srgbClr val="0070C0"/>
                </a:solidFill>
                <a:latin typeface="Arial"/>
                <a:cs typeface="Arial"/>
              </a:rPr>
              <a:t>x</a:t>
            </a:r>
          </a:p>
          <a:p>
            <a:pPr marR="147320" algn="ctr">
              <a:lnSpc>
                <a:spcPts val="2590"/>
              </a:lnSpc>
            </a:pPr>
            <a:r>
              <a:rPr lang="en-CA" sz="2400" b="1" dirty="0">
                <a:solidFill>
                  <a:srgbClr val="0070C0"/>
                </a:solidFill>
                <a:latin typeface="Arial"/>
                <a:cs typeface="Arial"/>
              </a:rPr>
              <a:t>$8.40/hour</a:t>
            </a:r>
          </a:p>
          <a:p>
            <a:pPr marR="147320" algn="ctr">
              <a:lnSpc>
                <a:spcPts val="2590"/>
              </a:lnSpc>
            </a:pPr>
            <a:r>
              <a:rPr lang="en-CA" sz="2400" b="1" dirty="0">
                <a:solidFill>
                  <a:srgbClr val="0070C0"/>
                </a:solidFill>
                <a:latin typeface="Arial"/>
                <a:cs typeface="Arial"/>
              </a:rPr>
              <a:t>= $10,500</a:t>
            </a:r>
            <a:endParaRPr sz="2400" dirty="0">
              <a:solidFill>
                <a:srgbClr val="0070C0"/>
              </a:solidFill>
              <a:latin typeface="Arial"/>
              <a:cs typeface="Arial"/>
            </a:endParaRPr>
          </a:p>
        </p:txBody>
      </p:sp>
      <p:sp>
        <p:nvSpPr>
          <p:cNvPr id="5" name="object 5">
            <a:extLst>
              <a:ext uri="{FF2B5EF4-FFF2-40B4-BE49-F238E27FC236}">
                <a16:creationId xmlns:a16="http://schemas.microsoft.com/office/drawing/2014/main" id="{0C0A8F15-761B-902E-F6BF-0FE1BCE17668}"/>
              </a:ext>
            </a:extLst>
          </p:cNvPr>
          <p:cNvSpPr txBox="1"/>
          <p:nvPr/>
        </p:nvSpPr>
        <p:spPr>
          <a:xfrm>
            <a:off x="4339626" y="1931387"/>
            <a:ext cx="227901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A</a:t>
            </a:r>
            <a:r>
              <a:rPr sz="2400" b="1" spc="-5" dirty="0">
                <a:latin typeface="Arial"/>
                <a:cs typeface="Arial"/>
              </a:rPr>
              <a:t>ctual</a:t>
            </a:r>
            <a:r>
              <a:rPr sz="2400" b="1" spc="-60" dirty="0">
                <a:latin typeface="Arial"/>
                <a:cs typeface="Arial"/>
              </a:rPr>
              <a:t> </a:t>
            </a:r>
            <a:r>
              <a:rPr lang="en-CA" sz="2400" b="1" spc="-60" dirty="0">
                <a:solidFill>
                  <a:srgbClr val="FF0000"/>
                </a:solidFill>
                <a:latin typeface="Arial"/>
                <a:cs typeface="Arial"/>
              </a:rPr>
              <a:t>H</a:t>
            </a:r>
            <a:r>
              <a:rPr lang="en-CA" sz="2400" b="1" dirty="0">
                <a:solidFill>
                  <a:srgbClr val="FF0000"/>
                </a:solidFill>
                <a:latin typeface="Arial"/>
                <a:cs typeface="Arial"/>
              </a:rPr>
              <a:t>ours</a:t>
            </a:r>
            <a:endParaRPr sz="2400" dirty="0">
              <a:latin typeface="Arial"/>
              <a:cs typeface="Arial"/>
            </a:endParaRPr>
          </a:p>
          <a:p>
            <a:pPr marR="109220" algn="ctr">
              <a:lnSpc>
                <a:spcPts val="2305"/>
              </a:lnSpc>
            </a:pPr>
            <a:r>
              <a:rPr sz="2400" b="1" dirty="0">
                <a:latin typeface="Arial"/>
                <a:cs typeface="Arial"/>
              </a:rPr>
              <a:t>×</a:t>
            </a:r>
            <a:endParaRPr sz="2400" dirty="0">
              <a:latin typeface="Arial"/>
              <a:cs typeface="Arial"/>
            </a:endParaRPr>
          </a:p>
          <a:p>
            <a:pPr marR="36830"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36830" algn="ctr">
              <a:lnSpc>
                <a:spcPts val="2590"/>
              </a:lnSpc>
            </a:pPr>
            <a:r>
              <a:rPr lang="en-CA" sz="2400" b="1" dirty="0">
                <a:solidFill>
                  <a:srgbClr val="0070C0"/>
                </a:solidFill>
                <a:latin typeface="Arial"/>
                <a:cs typeface="Arial"/>
              </a:rPr>
              <a:t>1,250 hours</a:t>
            </a:r>
          </a:p>
          <a:p>
            <a:pPr marR="36830" algn="ctr">
              <a:lnSpc>
                <a:spcPts val="2590"/>
              </a:lnSpc>
            </a:pPr>
            <a:r>
              <a:rPr lang="en-CA" sz="2400" b="1" dirty="0">
                <a:solidFill>
                  <a:srgbClr val="0070C0"/>
                </a:solidFill>
                <a:latin typeface="Arial"/>
                <a:cs typeface="Arial"/>
              </a:rPr>
              <a:t>X</a:t>
            </a:r>
          </a:p>
          <a:p>
            <a:pPr marR="36830" algn="ctr">
              <a:lnSpc>
                <a:spcPts val="2590"/>
              </a:lnSpc>
            </a:pPr>
            <a:r>
              <a:rPr lang="en-CA" sz="2400" b="1" dirty="0">
                <a:solidFill>
                  <a:srgbClr val="0070C0"/>
                </a:solidFill>
                <a:latin typeface="Arial"/>
                <a:cs typeface="Arial"/>
              </a:rPr>
              <a:t>$8/ hour</a:t>
            </a:r>
          </a:p>
          <a:p>
            <a:pPr marR="36830" algn="ctr">
              <a:lnSpc>
                <a:spcPts val="2590"/>
              </a:lnSpc>
            </a:pPr>
            <a:r>
              <a:rPr lang="en-CA" sz="2400" b="1" dirty="0">
                <a:solidFill>
                  <a:srgbClr val="0070C0"/>
                </a:solidFill>
                <a:latin typeface="Arial"/>
                <a:cs typeface="Arial"/>
              </a:rPr>
              <a:t>= $10,000</a:t>
            </a:r>
            <a:endParaRPr sz="2400" dirty="0">
              <a:solidFill>
                <a:srgbClr val="0070C0"/>
              </a:solidFill>
              <a:latin typeface="Arial"/>
              <a:cs typeface="Arial"/>
            </a:endParaRPr>
          </a:p>
        </p:txBody>
      </p:sp>
      <p:sp>
        <p:nvSpPr>
          <p:cNvPr id="6" name="object 6">
            <a:extLst>
              <a:ext uri="{FF2B5EF4-FFF2-40B4-BE49-F238E27FC236}">
                <a16:creationId xmlns:a16="http://schemas.microsoft.com/office/drawing/2014/main" id="{E396121D-98D3-C218-F013-56ECD334017C}"/>
              </a:ext>
            </a:extLst>
          </p:cNvPr>
          <p:cNvSpPr txBox="1"/>
          <p:nvPr/>
        </p:nvSpPr>
        <p:spPr>
          <a:xfrm>
            <a:off x="7527869" y="1984630"/>
            <a:ext cx="2666365" cy="2308324"/>
          </a:xfrm>
          <a:prstGeom prst="rect">
            <a:avLst/>
          </a:prstGeom>
        </p:spPr>
        <p:txBody>
          <a:bodyPr vert="horz" wrap="square" lIns="0" tIns="12700" rIns="0" bIns="0" rtlCol="0">
            <a:spAutoFit/>
          </a:bodyPr>
          <a:lstStyle/>
          <a:p>
            <a:pPr algn="ctr">
              <a:lnSpc>
                <a:spcPts val="2590"/>
              </a:lnSpc>
              <a:spcBef>
                <a:spcPts val="100"/>
              </a:spcBef>
            </a:pPr>
            <a:r>
              <a:rPr sz="2400" b="1" spc="-5" dirty="0">
                <a:solidFill>
                  <a:srgbClr val="FF0000"/>
                </a:solidFill>
                <a:latin typeface="Arial"/>
                <a:cs typeface="Arial"/>
              </a:rPr>
              <a:t>S</a:t>
            </a:r>
            <a:r>
              <a:rPr sz="2400" b="1" spc="-5" dirty="0">
                <a:latin typeface="Arial"/>
                <a:cs typeface="Arial"/>
              </a:rPr>
              <a:t>tandard</a:t>
            </a:r>
            <a:r>
              <a:rPr sz="2400" b="1" spc="-65" dirty="0">
                <a:latin typeface="Arial"/>
                <a:cs typeface="Arial"/>
              </a:rPr>
              <a:t> </a:t>
            </a:r>
            <a:r>
              <a:rPr lang="en-CA" sz="2400" b="1" dirty="0">
                <a:solidFill>
                  <a:srgbClr val="FF0000"/>
                </a:solidFill>
                <a:latin typeface="Arial"/>
                <a:cs typeface="Arial"/>
              </a:rPr>
              <a:t>Hours</a:t>
            </a:r>
            <a:endParaRPr sz="2400" dirty="0">
              <a:latin typeface="Arial"/>
              <a:cs typeface="Arial"/>
            </a:endParaRPr>
          </a:p>
          <a:p>
            <a:pPr marL="60960" algn="ctr">
              <a:lnSpc>
                <a:spcPts val="2305"/>
              </a:lnSpc>
            </a:pPr>
            <a:r>
              <a:rPr sz="2400" b="1" dirty="0">
                <a:latin typeface="Arial"/>
                <a:cs typeface="Arial"/>
              </a:rPr>
              <a:t>×</a:t>
            </a:r>
            <a:endParaRPr sz="2400" dirty="0">
              <a:latin typeface="Arial"/>
              <a:cs typeface="Arial"/>
            </a:endParaRPr>
          </a:p>
          <a:p>
            <a:pPr marR="120014" algn="ctr">
              <a:lnSpc>
                <a:spcPts val="2590"/>
              </a:lnSpc>
            </a:pPr>
            <a:r>
              <a:rPr sz="2400" b="1" spc="-5" dirty="0">
                <a:solidFill>
                  <a:srgbClr val="FF0000"/>
                </a:solidFill>
                <a:latin typeface="Arial"/>
                <a:cs typeface="Arial"/>
              </a:rPr>
              <a:t>S</a:t>
            </a:r>
            <a:r>
              <a:rPr sz="2400" b="1" spc="-5" dirty="0">
                <a:latin typeface="Arial"/>
                <a:cs typeface="Arial"/>
              </a:rPr>
              <a:t>tandard</a:t>
            </a:r>
            <a:r>
              <a:rPr sz="2400" b="1" spc="-45" dirty="0">
                <a:latin typeface="Arial"/>
                <a:cs typeface="Arial"/>
              </a:rPr>
              <a:t> </a:t>
            </a:r>
            <a:r>
              <a:rPr sz="2400" b="1" dirty="0">
                <a:solidFill>
                  <a:srgbClr val="FF0000"/>
                </a:solidFill>
                <a:latin typeface="Arial"/>
                <a:cs typeface="Arial"/>
              </a:rPr>
              <a:t>P</a:t>
            </a:r>
            <a:r>
              <a:rPr sz="2400" b="1" dirty="0">
                <a:latin typeface="Arial"/>
                <a:cs typeface="Arial"/>
              </a:rPr>
              <a:t>rice</a:t>
            </a:r>
            <a:endParaRPr lang="en-CA" sz="2400" b="1" dirty="0">
              <a:latin typeface="Arial"/>
              <a:cs typeface="Arial"/>
            </a:endParaRPr>
          </a:p>
          <a:p>
            <a:pPr marR="120014" algn="ctr">
              <a:lnSpc>
                <a:spcPts val="2590"/>
              </a:lnSpc>
            </a:pPr>
            <a:r>
              <a:rPr lang="en-CA" sz="2400" b="1" dirty="0">
                <a:solidFill>
                  <a:srgbClr val="0070C0"/>
                </a:solidFill>
                <a:latin typeface="Arial"/>
                <a:cs typeface="Arial"/>
              </a:rPr>
              <a:t>1,200 hours</a:t>
            </a:r>
          </a:p>
          <a:p>
            <a:pPr marR="120014" algn="ctr">
              <a:lnSpc>
                <a:spcPts val="2590"/>
              </a:lnSpc>
            </a:pPr>
            <a:r>
              <a:rPr lang="en-CA" sz="2400" b="1" dirty="0">
                <a:solidFill>
                  <a:srgbClr val="0070C0"/>
                </a:solidFill>
                <a:latin typeface="Arial"/>
                <a:cs typeface="Arial"/>
              </a:rPr>
              <a:t>X</a:t>
            </a:r>
          </a:p>
          <a:p>
            <a:pPr marR="120014" algn="ctr">
              <a:lnSpc>
                <a:spcPts val="2590"/>
              </a:lnSpc>
            </a:pPr>
            <a:r>
              <a:rPr lang="en-CA" sz="2400" b="1" dirty="0">
                <a:solidFill>
                  <a:srgbClr val="0070C0"/>
                </a:solidFill>
                <a:latin typeface="Arial"/>
                <a:cs typeface="Arial"/>
              </a:rPr>
              <a:t>$8 / hour</a:t>
            </a:r>
          </a:p>
          <a:p>
            <a:pPr marR="120014" algn="ctr">
              <a:lnSpc>
                <a:spcPts val="2590"/>
              </a:lnSpc>
            </a:pPr>
            <a:r>
              <a:rPr lang="en-CA" sz="2400" b="1" dirty="0">
                <a:solidFill>
                  <a:srgbClr val="0070C0"/>
                </a:solidFill>
                <a:latin typeface="Arial"/>
                <a:cs typeface="Arial"/>
              </a:rPr>
              <a:t>= $9,600</a:t>
            </a:r>
            <a:endParaRPr sz="2400" dirty="0">
              <a:solidFill>
                <a:srgbClr val="0070C0"/>
              </a:solidFill>
              <a:latin typeface="Arial"/>
              <a:cs typeface="Arial"/>
            </a:endParaRPr>
          </a:p>
        </p:txBody>
      </p:sp>
      <p:grpSp>
        <p:nvGrpSpPr>
          <p:cNvPr id="7" name="object 7">
            <a:extLst>
              <a:ext uri="{FF2B5EF4-FFF2-40B4-BE49-F238E27FC236}">
                <a16:creationId xmlns:a16="http://schemas.microsoft.com/office/drawing/2014/main" id="{52BE0A08-B724-D8DD-1C7A-D85EA49BFD90}"/>
              </a:ext>
            </a:extLst>
          </p:cNvPr>
          <p:cNvGrpSpPr/>
          <p:nvPr/>
        </p:nvGrpSpPr>
        <p:grpSpPr>
          <a:xfrm>
            <a:off x="736713" y="4269753"/>
            <a:ext cx="9626575" cy="852805"/>
            <a:chOff x="444245" y="2458402"/>
            <a:chExt cx="8179434" cy="852805"/>
          </a:xfrm>
        </p:grpSpPr>
        <p:sp>
          <p:nvSpPr>
            <p:cNvPr id="8" name="object 8">
              <a:extLst>
                <a:ext uri="{FF2B5EF4-FFF2-40B4-BE49-F238E27FC236}">
                  <a16:creationId xmlns:a16="http://schemas.microsoft.com/office/drawing/2014/main" id="{93DB0253-6F02-06ED-67B3-19C1EC659E74}"/>
                </a:ext>
              </a:extLst>
            </p:cNvPr>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a:extLst>
                <a:ext uri="{FF2B5EF4-FFF2-40B4-BE49-F238E27FC236}">
                  <a16:creationId xmlns:a16="http://schemas.microsoft.com/office/drawing/2014/main" id="{8429A18A-236E-61CA-BF7E-9CE94E32E929}"/>
                </a:ext>
              </a:extLst>
            </p:cNvPr>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a:extLst>
                <a:ext uri="{FF2B5EF4-FFF2-40B4-BE49-F238E27FC236}">
                  <a16:creationId xmlns:a16="http://schemas.microsoft.com/office/drawing/2014/main" id="{0E850E78-8C57-9E29-58EE-9E2E775A2E30}"/>
                </a:ext>
              </a:extLst>
            </p:cNvPr>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a:extLst>
                <a:ext uri="{FF2B5EF4-FFF2-40B4-BE49-F238E27FC236}">
                  <a16:creationId xmlns:a16="http://schemas.microsoft.com/office/drawing/2014/main" id="{0A7FD74F-7B31-4090-75F1-D384BC819174}"/>
                </a:ext>
              </a:extLst>
            </p:cNvPr>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a:extLst>
                <a:ext uri="{FF2B5EF4-FFF2-40B4-BE49-F238E27FC236}">
                  <a16:creationId xmlns:a16="http://schemas.microsoft.com/office/drawing/2014/main" id="{B3DF4529-A2D1-A514-1DF0-E856F0863DBA}"/>
                </a:ext>
              </a:extLst>
            </p:cNvPr>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a:extLst>
                <a:ext uri="{FF2B5EF4-FFF2-40B4-BE49-F238E27FC236}">
                  <a16:creationId xmlns:a16="http://schemas.microsoft.com/office/drawing/2014/main" id="{FBB98FB3-4444-FFAB-603A-D6464652C581}"/>
                </a:ext>
              </a:extLst>
            </p:cNvPr>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a:extLst>
                <a:ext uri="{FF2B5EF4-FFF2-40B4-BE49-F238E27FC236}">
                  <a16:creationId xmlns:a16="http://schemas.microsoft.com/office/drawing/2014/main" id="{03500A95-C45A-F0F6-6288-C846AE37D3F6}"/>
                </a:ext>
              </a:extLst>
            </p:cNvPr>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grpSp>
        <p:nvGrpSpPr>
          <p:cNvPr id="15" name="object 15">
            <a:extLst>
              <a:ext uri="{FF2B5EF4-FFF2-40B4-BE49-F238E27FC236}">
                <a16:creationId xmlns:a16="http://schemas.microsoft.com/office/drawing/2014/main" id="{72B8929B-6D00-1EF1-94FB-06735730FA2E}"/>
              </a:ext>
            </a:extLst>
          </p:cNvPr>
          <p:cNvGrpSpPr/>
          <p:nvPr/>
        </p:nvGrpSpPr>
        <p:grpSpPr>
          <a:xfrm>
            <a:off x="3573301" y="5703781"/>
            <a:ext cx="4608512" cy="850900"/>
            <a:chOff x="3314890" y="3768090"/>
            <a:chExt cx="2264410" cy="850900"/>
          </a:xfrm>
        </p:grpSpPr>
        <p:sp>
          <p:nvSpPr>
            <p:cNvPr id="16" name="object 16">
              <a:extLst>
                <a:ext uri="{FF2B5EF4-FFF2-40B4-BE49-F238E27FC236}">
                  <a16:creationId xmlns:a16="http://schemas.microsoft.com/office/drawing/2014/main" id="{463099A9-FDB3-1329-CAFA-11778F1CE7E6}"/>
                </a:ext>
              </a:extLst>
            </p:cNvPr>
            <p:cNvSpPr/>
            <p:nvPr/>
          </p:nvSpPr>
          <p:spPr>
            <a:xfrm>
              <a:off x="3329178" y="3768090"/>
              <a:ext cx="2235835" cy="481965"/>
            </a:xfrm>
            <a:custGeom>
              <a:avLst/>
              <a:gdLst/>
              <a:ahLst/>
              <a:cxnLst/>
              <a:rect l="l" t="t" r="r" b="b"/>
              <a:pathLst>
                <a:path w="2235835" h="481964">
                  <a:moveTo>
                    <a:pt x="0" y="12192"/>
                  </a:moveTo>
                  <a:lnTo>
                    <a:pt x="0" y="481584"/>
                  </a:lnTo>
                </a:path>
                <a:path w="2235835" h="481964">
                  <a:moveTo>
                    <a:pt x="2235708" y="481584"/>
                  </a:moveTo>
                  <a:lnTo>
                    <a:pt x="2235708" y="0"/>
                  </a:lnTo>
                </a:path>
              </a:pathLst>
            </a:custGeom>
            <a:ln w="28575">
              <a:solidFill>
                <a:srgbClr val="676A54"/>
              </a:solidFill>
            </a:ln>
          </p:spPr>
          <p:txBody>
            <a:bodyPr wrap="square" lIns="0" tIns="0" rIns="0" bIns="0" rtlCol="0"/>
            <a:lstStyle/>
            <a:p>
              <a:endParaRPr/>
            </a:p>
          </p:txBody>
        </p:sp>
        <p:sp>
          <p:nvSpPr>
            <p:cNvPr id="17" name="object 17">
              <a:extLst>
                <a:ext uri="{FF2B5EF4-FFF2-40B4-BE49-F238E27FC236}">
                  <a16:creationId xmlns:a16="http://schemas.microsoft.com/office/drawing/2014/main" id="{21EB50D5-3E41-5EF0-38F5-72C7E05B2C53}"/>
                </a:ext>
              </a:extLst>
            </p:cNvPr>
            <p:cNvSpPr/>
            <p:nvPr/>
          </p:nvSpPr>
          <p:spPr>
            <a:xfrm>
              <a:off x="4377436" y="4263390"/>
              <a:ext cx="85725" cy="355600"/>
            </a:xfrm>
            <a:custGeom>
              <a:avLst/>
              <a:gdLst/>
              <a:ahLst/>
              <a:cxnLst/>
              <a:rect l="l" t="t" r="r" b="b"/>
              <a:pathLst>
                <a:path w="85725" h="355600">
                  <a:moveTo>
                    <a:pt x="28575" y="269367"/>
                  </a:moveTo>
                  <a:lnTo>
                    <a:pt x="0" y="269367"/>
                  </a:lnTo>
                  <a:lnTo>
                    <a:pt x="42925" y="355092"/>
                  </a:lnTo>
                  <a:lnTo>
                    <a:pt x="78623" y="283591"/>
                  </a:lnTo>
                  <a:lnTo>
                    <a:pt x="28575" y="283591"/>
                  </a:lnTo>
                  <a:lnTo>
                    <a:pt x="28575" y="269367"/>
                  </a:lnTo>
                  <a:close/>
                </a:path>
                <a:path w="85725" h="355600">
                  <a:moveTo>
                    <a:pt x="57150" y="0"/>
                  </a:moveTo>
                  <a:lnTo>
                    <a:pt x="28575" y="0"/>
                  </a:lnTo>
                  <a:lnTo>
                    <a:pt x="28575" y="283591"/>
                  </a:lnTo>
                  <a:lnTo>
                    <a:pt x="57150" y="283591"/>
                  </a:lnTo>
                  <a:lnTo>
                    <a:pt x="57150" y="0"/>
                  </a:lnTo>
                  <a:close/>
                </a:path>
                <a:path w="85725" h="355600">
                  <a:moveTo>
                    <a:pt x="85725" y="269367"/>
                  </a:moveTo>
                  <a:lnTo>
                    <a:pt x="57150" y="269367"/>
                  </a:lnTo>
                  <a:lnTo>
                    <a:pt x="57150" y="283591"/>
                  </a:lnTo>
                  <a:lnTo>
                    <a:pt x="78623" y="283591"/>
                  </a:lnTo>
                  <a:lnTo>
                    <a:pt x="85725" y="269367"/>
                  </a:lnTo>
                  <a:close/>
                </a:path>
              </a:pathLst>
            </a:custGeom>
            <a:solidFill>
              <a:srgbClr val="676A54"/>
            </a:solidFill>
          </p:spPr>
          <p:txBody>
            <a:bodyPr wrap="square" lIns="0" tIns="0" rIns="0" bIns="0" rtlCol="0"/>
            <a:lstStyle/>
            <a:p>
              <a:endParaRPr/>
            </a:p>
          </p:txBody>
        </p:sp>
        <p:sp>
          <p:nvSpPr>
            <p:cNvPr id="18" name="object 18">
              <a:extLst>
                <a:ext uri="{FF2B5EF4-FFF2-40B4-BE49-F238E27FC236}">
                  <a16:creationId xmlns:a16="http://schemas.microsoft.com/office/drawing/2014/main" id="{5EA2374A-6D69-D92B-36D7-3638BF41B16D}"/>
                </a:ext>
              </a:extLst>
            </p:cNvPr>
            <p:cNvSpPr/>
            <p:nvPr/>
          </p:nvSpPr>
          <p:spPr>
            <a:xfrm>
              <a:off x="3329178" y="4264914"/>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grpSp>
      <p:sp>
        <p:nvSpPr>
          <p:cNvPr id="19" name="object 19">
            <a:extLst>
              <a:ext uri="{FF2B5EF4-FFF2-40B4-BE49-F238E27FC236}">
                <a16:creationId xmlns:a16="http://schemas.microsoft.com/office/drawing/2014/main" id="{F8E54264-8EA0-3047-164D-D574B2D2540C}"/>
              </a:ext>
            </a:extLst>
          </p:cNvPr>
          <p:cNvSpPr txBox="1"/>
          <p:nvPr/>
        </p:nvSpPr>
        <p:spPr>
          <a:xfrm>
            <a:off x="4153935" y="6449521"/>
            <a:ext cx="3425226" cy="382156"/>
          </a:xfrm>
          <a:prstGeom prst="rect">
            <a:avLst/>
          </a:prstGeom>
        </p:spPr>
        <p:txBody>
          <a:bodyPr vert="horz" wrap="square" lIns="0" tIns="12700" rIns="0" bIns="0" rtlCol="0">
            <a:spAutoFit/>
          </a:bodyPr>
          <a:lstStyle/>
          <a:p>
            <a:pPr marL="12700">
              <a:lnSpc>
                <a:spcPct val="100000"/>
              </a:lnSpc>
              <a:spcBef>
                <a:spcPts val="100"/>
              </a:spcBef>
            </a:pPr>
            <a:r>
              <a:rPr lang="en-CA" sz="2400" b="1" dirty="0">
                <a:solidFill>
                  <a:srgbClr val="0070C0"/>
                </a:solidFill>
                <a:latin typeface="Arial"/>
                <a:cs typeface="Arial"/>
              </a:rPr>
              <a:t>  $900 unfavourable</a:t>
            </a:r>
            <a:endParaRPr sz="2400" dirty="0">
              <a:solidFill>
                <a:srgbClr val="0070C0"/>
              </a:solidFill>
              <a:latin typeface="Arial"/>
              <a:cs typeface="Arial"/>
            </a:endParaRPr>
          </a:p>
        </p:txBody>
      </p:sp>
      <p:sp>
        <p:nvSpPr>
          <p:cNvPr id="20" name="object 20">
            <a:extLst>
              <a:ext uri="{FF2B5EF4-FFF2-40B4-BE49-F238E27FC236}">
                <a16:creationId xmlns:a16="http://schemas.microsoft.com/office/drawing/2014/main" id="{40E720C5-D5D6-87E7-C78E-84AD5C0F1D1D}"/>
              </a:ext>
            </a:extLst>
          </p:cNvPr>
          <p:cNvSpPr txBox="1"/>
          <p:nvPr/>
        </p:nvSpPr>
        <p:spPr>
          <a:xfrm>
            <a:off x="6663735" y="4980782"/>
            <a:ext cx="3059713" cy="764312"/>
          </a:xfrm>
          <a:prstGeom prst="rect">
            <a:avLst/>
          </a:prstGeom>
        </p:spPr>
        <p:txBody>
          <a:bodyPr vert="horz" wrap="square" lIns="0" tIns="12700" rIns="0" bIns="0" rtlCol="0">
            <a:spAutoFit/>
          </a:bodyPr>
          <a:lstStyle/>
          <a:p>
            <a:pPr marL="12700">
              <a:lnSpc>
                <a:spcPct val="100000"/>
              </a:lnSpc>
              <a:spcBef>
                <a:spcPts val="100"/>
              </a:spcBef>
            </a:pPr>
            <a:r>
              <a:rPr lang="en-CA" sz="2400" b="1" dirty="0">
                <a:latin typeface="Arial"/>
                <a:cs typeface="Arial"/>
              </a:rPr>
              <a:t>Efficiency</a:t>
            </a:r>
            <a:r>
              <a:rPr sz="2400" b="1" spc="-90" dirty="0">
                <a:latin typeface="Arial"/>
                <a:cs typeface="Arial"/>
              </a:rPr>
              <a:t> </a:t>
            </a:r>
            <a:r>
              <a:rPr sz="2400" b="1" spc="-20" dirty="0">
                <a:latin typeface="Arial"/>
                <a:cs typeface="Arial"/>
              </a:rPr>
              <a:t>Variance</a:t>
            </a:r>
            <a:endParaRPr lang="en-CA" sz="2400" b="1" spc="-20" dirty="0">
              <a:latin typeface="Arial"/>
              <a:cs typeface="Arial"/>
            </a:endParaRPr>
          </a:p>
          <a:p>
            <a:pPr marL="12700">
              <a:lnSpc>
                <a:spcPct val="100000"/>
              </a:lnSpc>
              <a:spcBef>
                <a:spcPts val="100"/>
              </a:spcBef>
            </a:pPr>
            <a:r>
              <a:rPr lang="en-CA" sz="2400" b="1" spc="-20" dirty="0">
                <a:solidFill>
                  <a:srgbClr val="0070C0"/>
                </a:solidFill>
                <a:latin typeface="Arial"/>
                <a:cs typeface="Arial"/>
              </a:rPr>
              <a:t>$400 unfavourable</a:t>
            </a:r>
            <a:endParaRPr sz="2400" dirty="0">
              <a:solidFill>
                <a:srgbClr val="0070C0"/>
              </a:solidFill>
              <a:latin typeface="Arial"/>
              <a:cs typeface="Arial"/>
            </a:endParaRPr>
          </a:p>
        </p:txBody>
      </p:sp>
      <p:cxnSp>
        <p:nvCxnSpPr>
          <p:cNvPr id="29" name="Straight Arrow Connector 28">
            <a:extLst>
              <a:ext uri="{FF2B5EF4-FFF2-40B4-BE49-F238E27FC236}">
                <a16:creationId xmlns:a16="http://schemas.microsoft.com/office/drawing/2014/main" id="{AAB2B70F-CC20-B437-23B1-52598CEC5B89}"/>
              </a:ext>
            </a:extLst>
          </p:cNvPr>
          <p:cNvCxnSpPr>
            <a:cxnSpLocks/>
          </p:cNvCxnSpPr>
          <p:nvPr/>
        </p:nvCxnSpPr>
        <p:spPr>
          <a:xfrm flipH="1" flipV="1">
            <a:off x="2313842" y="3769765"/>
            <a:ext cx="590615" cy="550930"/>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13036F4-C883-55B6-BFD2-826178A162EC}"/>
              </a:ext>
            </a:extLst>
          </p:cNvPr>
          <p:cNvCxnSpPr>
            <a:cxnSpLocks/>
          </p:cNvCxnSpPr>
          <p:nvPr/>
        </p:nvCxnSpPr>
        <p:spPr>
          <a:xfrm flipH="1" flipV="1">
            <a:off x="9725129" y="2995523"/>
            <a:ext cx="1583022" cy="986841"/>
          </a:xfrm>
          <a:prstGeom prst="straightConnector1">
            <a:avLst/>
          </a:prstGeom>
          <a:ln w="41275">
            <a:solidFill>
              <a:srgbClr val="ED037C"/>
            </a:solidFill>
            <a:tailEnd type="triangle"/>
          </a:ln>
        </p:spPr>
        <p:style>
          <a:lnRef idx="1">
            <a:schemeClr val="accent1"/>
          </a:lnRef>
          <a:fillRef idx="0">
            <a:schemeClr val="accent1"/>
          </a:fillRef>
          <a:effectRef idx="0">
            <a:schemeClr val="accent1"/>
          </a:effectRef>
          <a:fontRef idx="minor">
            <a:schemeClr val="tx1"/>
          </a:fontRef>
        </p:style>
      </p:cxnSp>
      <p:sp>
        <p:nvSpPr>
          <p:cNvPr id="24" name="Text Box 11">
            <a:extLst>
              <a:ext uri="{FF2B5EF4-FFF2-40B4-BE49-F238E27FC236}">
                <a16:creationId xmlns:a16="http://schemas.microsoft.com/office/drawing/2014/main" id="{7CFDA5EF-4884-B3EB-EDDB-FFB8F5A4D3E6}"/>
              </a:ext>
            </a:extLst>
          </p:cNvPr>
          <p:cNvSpPr txBox="1">
            <a:spLocks noChangeArrowheads="1"/>
          </p:cNvSpPr>
          <p:nvPr/>
        </p:nvSpPr>
        <p:spPr bwMode="auto">
          <a:xfrm>
            <a:off x="9587143" y="4122070"/>
            <a:ext cx="2378066" cy="923330"/>
          </a:xfrm>
          <a:prstGeom prst="rect">
            <a:avLst/>
          </a:prstGeom>
          <a:solidFill>
            <a:srgbClr val="1C3163"/>
          </a:solidFill>
          <a:ln w="28575">
            <a:solidFill>
              <a:schemeClr val="tx1"/>
            </a:solidFill>
            <a:miter lim="800000"/>
            <a:headEnd/>
            <a:tailEnd/>
          </a:ln>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CA" altLang="en-US" dirty="0">
                <a:solidFill>
                  <a:schemeClr val="bg1"/>
                </a:solidFill>
                <a:cs typeface="Arial" panose="020B0604020202020204" pitchFamily="34" charset="0"/>
              </a:rPr>
              <a:t>0.6 hours per parks x 2,000 parkas </a:t>
            </a:r>
            <a:r>
              <a:rPr lang="en-CA" altLang="en-US" dirty="0">
                <a:solidFill>
                  <a:schemeClr val="bg1"/>
                </a:solidFill>
                <a:cs typeface="Arial" panose="020B0604020202020204" pitchFamily="34" charset="0"/>
                <a:sym typeface="Symbol" panose="05050102010706020507" pitchFamily="18" charset="2"/>
              </a:rPr>
              <a:t>= 1,200 hours</a:t>
            </a:r>
            <a:endParaRPr lang="en-CA" altLang="en-US" dirty="0">
              <a:solidFill>
                <a:schemeClr val="bg1"/>
              </a:solidFill>
              <a:cs typeface="Arial" panose="020B0604020202020204" pitchFamily="34" charset="0"/>
            </a:endParaRPr>
          </a:p>
        </p:txBody>
      </p:sp>
      <p:sp>
        <p:nvSpPr>
          <p:cNvPr id="21" name="TextBox 20">
            <a:extLst>
              <a:ext uri="{FF2B5EF4-FFF2-40B4-BE49-F238E27FC236}">
                <a16:creationId xmlns:a16="http://schemas.microsoft.com/office/drawing/2014/main" id="{56FD9CB1-1032-4F67-EC79-F56640A1AE00}"/>
              </a:ext>
            </a:extLst>
          </p:cNvPr>
          <p:cNvSpPr txBox="1"/>
          <p:nvPr/>
        </p:nvSpPr>
        <p:spPr>
          <a:xfrm>
            <a:off x="77658" y="493780"/>
            <a:ext cx="11995005" cy="1477328"/>
          </a:xfrm>
          <a:prstGeom prst="rect">
            <a:avLst/>
          </a:prstGeom>
          <a:noFill/>
          <a:ln w="15875">
            <a:solidFill>
              <a:srgbClr val="0070C0"/>
            </a:solidFill>
          </a:ln>
        </p:spPr>
        <p:txBody>
          <a:bodyPr wrap="square" rtlCol="0">
            <a:spAutoFit/>
          </a:bodyPr>
          <a:lstStyle/>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Glacier Peak Outfitters has the following direct variable manufacturing overhead labour standard for its mountain parka.</a:t>
            </a: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0.6 standard hours per parka at $8.00 per hour</a:t>
            </a:r>
          </a:p>
          <a:p>
            <a:pPr>
              <a:buFont typeface="Arial" panose="020B0604020202020204" pitchFamily="34" charset="0"/>
              <a:buChar char="•"/>
            </a:pPr>
            <a:r>
              <a:rPr lang="en-CA" altLang="en-US" dirty="0">
                <a:latin typeface="Arial" panose="020B0604020202020204" pitchFamily="34" charset="0"/>
                <a:cs typeface="Arial" panose="020B0604020202020204" pitchFamily="34" charset="0"/>
              </a:rPr>
              <a:t>Last month, employees actually worked1,250 hours to make 2,000 parkas.  Actual variable manufacturing overhead for </a:t>
            </a:r>
            <a:r>
              <a:rPr lang="en-CA" altLang="en-US" dirty="0" err="1">
                <a:latin typeface="Arial" panose="020B0604020202020204" pitchFamily="34" charset="0"/>
                <a:cs typeface="Arial" panose="020B0604020202020204" pitchFamily="34" charset="0"/>
              </a:rPr>
              <a:t>te</a:t>
            </a:r>
            <a:r>
              <a:rPr lang="en-CA" altLang="en-US" dirty="0">
                <a:latin typeface="Arial" panose="020B0604020202020204" pitchFamily="34" charset="0"/>
                <a:cs typeface="Arial" panose="020B0604020202020204" pitchFamily="34" charset="0"/>
              </a:rPr>
              <a:t> month was $10,500</a:t>
            </a:r>
          </a:p>
        </p:txBody>
      </p:sp>
      <p:sp>
        <p:nvSpPr>
          <p:cNvPr id="22" name="Text Box 16">
            <a:extLst>
              <a:ext uri="{FF2B5EF4-FFF2-40B4-BE49-F238E27FC236}">
                <a16:creationId xmlns:a16="http://schemas.microsoft.com/office/drawing/2014/main" id="{D988488D-D500-7CAD-92CD-0E2008DF1A1A}"/>
              </a:ext>
            </a:extLst>
          </p:cNvPr>
          <p:cNvSpPr txBox="1">
            <a:spLocks noChangeArrowheads="1"/>
          </p:cNvSpPr>
          <p:nvPr/>
        </p:nvSpPr>
        <p:spPr bwMode="auto">
          <a:xfrm>
            <a:off x="300159" y="4321572"/>
            <a:ext cx="2839918" cy="584775"/>
          </a:xfrm>
          <a:prstGeom prst="rect">
            <a:avLst/>
          </a:prstGeom>
          <a:solidFill>
            <a:srgbClr val="1C3163"/>
          </a:solidFill>
          <a:ln w="28575">
            <a:solidFill>
              <a:schemeClr val="tx1"/>
            </a:solidFill>
            <a:miter lim="800000"/>
            <a:headEnd/>
            <a:tailEnd/>
          </a:ln>
        </p:spPr>
        <p:txBody>
          <a:bodyPr wrap="squar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spcBef>
                <a:spcPct val="50000"/>
              </a:spcBef>
              <a:defRPr/>
            </a:pPr>
            <a:r>
              <a:rPr lang="en-CA" altLang="en-US" sz="1600" dirty="0">
                <a:solidFill>
                  <a:schemeClr val="bg1"/>
                </a:solidFill>
                <a:latin typeface="Arial" panose="020B0604020202020204" pitchFamily="34" charset="0"/>
                <a:cs typeface="Arial" panose="020B0604020202020204" pitchFamily="34" charset="0"/>
              </a:rPr>
              <a:t>$10,500 </a:t>
            </a:r>
            <a:r>
              <a:rPr lang="en-CA" altLang="en-US" sz="1600" dirty="0">
                <a:solidFill>
                  <a:schemeClr val="bg1"/>
                </a:solidFill>
                <a:latin typeface="Arial" panose="020B0604020202020204" pitchFamily="34" charset="0"/>
                <a:cs typeface="Arial" panose="020B0604020202020204" pitchFamily="34" charset="0"/>
                <a:sym typeface="Symbol" charset="2"/>
              </a:rPr>
              <a:t> 1,250 hours = $8.40 per hour</a:t>
            </a:r>
            <a:endParaRPr lang="en-CA" altLang="en-US" sz="1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4985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a:spLocks noGrp="1"/>
          </p:cNvSpPr>
          <p:nvPr>
            <p:ph type="sldNum" sz="quarter" idx="12"/>
          </p:nvPr>
        </p:nvSpPr>
        <p:spPr>
          <a:prstGeom prst="rect">
            <a:avLst/>
          </a:prstGeom>
        </p:spPr>
        <p:txBody>
          <a:bodyPr vert="horz" wrap="square" lIns="0" tIns="0" rIns="0" bIns="0" rtlCol="0">
            <a:spAutoFit/>
          </a:bodyPr>
          <a:lstStyle>
            <a:defPPr>
              <a:defRPr lang="en-US"/>
            </a:defPPr>
            <a:lvl1pPr marL="0" algn="l" defTabSz="914400" rtl="0" eaLnBrk="1" latinLnBrk="0" hangingPunct="1">
              <a:defRPr sz="900" b="0" i="0" kern="1200">
                <a:solidFill>
                  <a:srgbClr val="888888"/>
                </a:solidFill>
                <a:latin typeface="Arial MT"/>
                <a:ea typeface="+mn-ea"/>
                <a:cs typeface="Arial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ct val="100000"/>
              </a:lnSpc>
              <a:spcBef>
                <a:spcPts val="65"/>
              </a:spcBef>
            </a:pPr>
            <a:fld id="{81D60167-4931-47E6-BA6A-407CBD079E47}" type="slidenum">
              <a:rPr lang="en-CA" spc="-5" smtClean="0"/>
              <a:pPr marL="38100">
                <a:lnSpc>
                  <a:spcPct val="100000"/>
                </a:lnSpc>
                <a:spcBef>
                  <a:spcPts val="65"/>
                </a:spcBef>
              </a:pPr>
              <a:t>2</a:t>
            </a:fld>
            <a:endParaRPr spc="-5" dirty="0"/>
          </a:p>
        </p:txBody>
      </p:sp>
      <p:sp>
        <p:nvSpPr>
          <p:cNvPr id="5" name="Subtitle 4">
            <a:extLst>
              <a:ext uri="{FF2B5EF4-FFF2-40B4-BE49-F238E27FC236}">
                <a16:creationId xmlns:a16="http://schemas.microsoft.com/office/drawing/2014/main" id="{80AF863B-103C-9A3C-9F1A-BDFABDDCBC68}"/>
              </a:ext>
            </a:extLst>
          </p:cNvPr>
          <p:cNvSpPr>
            <a:spLocks noGrp="1"/>
          </p:cNvSpPr>
          <p:nvPr>
            <p:ph type="subTitle" idx="1"/>
          </p:nvPr>
        </p:nvSpPr>
        <p:spPr/>
        <p:txBody>
          <a:bodyPr/>
          <a:lstStyle/>
          <a:p>
            <a:r>
              <a:rPr lang="en-CA" dirty="0"/>
              <a:t>Final Exam Format</a:t>
            </a:r>
          </a:p>
        </p:txBody>
      </p:sp>
      <p:sp>
        <p:nvSpPr>
          <p:cNvPr id="3" name="TextBox 2">
            <a:extLst>
              <a:ext uri="{FF2B5EF4-FFF2-40B4-BE49-F238E27FC236}">
                <a16:creationId xmlns:a16="http://schemas.microsoft.com/office/drawing/2014/main" id="{AB057A81-398D-62BB-AE29-506724B935F9}"/>
              </a:ext>
            </a:extLst>
          </p:cNvPr>
          <p:cNvSpPr txBox="1"/>
          <p:nvPr/>
        </p:nvSpPr>
        <p:spPr>
          <a:xfrm>
            <a:off x="551384" y="692696"/>
            <a:ext cx="10705188" cy="5693866"/>
          </a:xfrm>
          <a:prstGeom prst="rect">
            <a:avLst/>
          </a:prstGeom>
          <a:noFill/>
        </p:spPr>
        <p:txBody>
          <a:bodyPr wrap="square">
            <a:spAutoFit/>
          </a:bodyPr>
          <a:lstStyle/>
          <a:p>
            <a:pPr marL="12701">
              <a:lnSpc>
                <a:spcPct val="100000"/>
              </a:lnSpc>
              <a:spcBef>
                <a:spcPts val="1180"/>
              </a:spcBef>
              <a:buSzPct val="80000"/>
              <a:tabLst>
                <a:tab pos="527685" algn="l"/>
              </a:tabLst>
            </a:pPr>
            <a:r>
              <a:rPr lang="en-CA" sz="2400" u="sng" dirty="0">
                <a:latin typeface="Arial MT"/>
                <a:cs typeface="Arial MT"/>
              </a:rPr>
              <a:t>Duration</a:t>
            </a:r>
            <a:r>
              <a:rPr lang="en-CA" sz="2400" dirty="0">
                <a:latin typeface="Arial MT"/>
                <a:cs typeface="Arial MT"/>
              </a:rPr>
              <a:t>: 3 hours</a:t>
            </a:r>
          </a:p>
          <a:p>
            <a:pPr marL="12701">
              <a:lnSpc>
                <a:spcPct val="100000"/>
              </a:lnSpc>
              <a:spcBef>
                <a:spcPts val="1180"/>
              </a:spcBef>
              <a:buSzPct val="80000"/>
              <a:tabLst>
                <a:tab pos="527685" algn="l"/>
              </a:tabLst>
            </a:pPr>
            <a:endParaRPr lang="en-CA" sz="2400" dirty="0">
              <a:latin typeface="Arial MT"/>
              <a:cs typeface="Arial MT"/>
            </a:endParaRPr>
          </a:p>
          <a:p>
            <a:pPr marL="12701">
              <a:lnSpc>
                <a:spcPct val="100000"/>
              </a:lnSpc>
              <a:spcBef>
                <a:spcPts val="1180"/>
              </a:spcBef>
              <a:buSzPct val="80000"/>
              <a:tabLst>
                <a:tab pos="527685" algn="l"/>
              </a:tabLst>
            </a:pPr>
            <a:r>
              <a:rPr lang="en-CA" sz="2400" b="1" dirty="0">
                <a:solidFill>
                  <a:srgbClr val="0070C0"/>
                </a:solidFill>
                <a:latin typeface="Arial MT"/>
                <a:cs typeface="Arial MT"/>
              </a:rPr>
              <a:t>Comprehensive  with a focus on the post-midterm material</a:t>
            </a:r>
          </a:p>
          <a:p>
            <a:pPr marL="12701">
              <a:lnSpc>
                <a:spcPct val="100000"/>
              </a:lnSpc>
              <a:spcBef>
                <a:spcPts val="1180"/>
              </a:spcBef>
              <a:buSzPct val="80000"/>
              <a:tabLst>
                <a:tab pos="527685" algn="l"/>
              </a:tabLst>
            </a:pPr>
            <a:r>
              <a:rPr lang="en-CA" sz="2400" u="sng" dirty="0">
                <a:latin typeface="Arial MT"/>
                <a:cs typeface="Arial MT"/>
              </a:rPr>
              <a:t>Format</a:t>
            </a:r>
            <a:r>
              <a:rPr lang="en-CA" sz="2400" dirty="0">
                <a:latin typeface="Arial MT"/>
                <a:cs typeface="Arial MT"/>
              </a:rPr>
              <a:t>:</a:t>
            </a:r>
          </a:p>
          <a:p>
            <a:pPr marL="12701">
              <a:lnSpc>
                <a:spcPct val="100000"/>
              </a:lnSpc>
              <a:spcBef>
                <a:spcPts val="1180"/>
              </a:spcBef>
              <a:buSzPct val="80000"/>
              <a:tabLst>
                <a:tab pos="527685" algn="l"/>
              </a:tabLst>
            </a:pPr>
            <a:r>
              <a:rPr lang="en-CA" sz="2400" dirty="0">
                <a:latin typeface="Arial MT"/>
                <a:cs typeface="Arial MT"/>
              </a:rPr>
              <a:t>10 Multiple Choice Questions</a:t>
            </a:r>
          </a:p>
          <a:p>
            <a:pPr marL="12701">
              <a:lnSpc>
                <a:spcPct val="100000"/>
              </a:lnSpc>
              <a:spcBef>
                <a:spcPts val="1180"/>
              </a:spcBef>
              <a:buSzPct val="80000"/>
              <a:tabLst>
                <a:tab pos="527685" algn="l"/>
              </a:tabLst>
            </a:pPr>
            <a:r>
              <a:rPr lang="en-CA" sz="2400" dirty="0">
                <a:latin typeface="Arial MT"/>
                <a:cs typeface="Arial MT"/>
              </a:rPr>
              <a:t>5 Problem Style Questions:</a:t>
            </a:r>
          </a:p>
          <a:p>
            <a:pPr marL="355601" indent="-342900">
              <a:lnSpc>
                <a:spcPct val="100000"/>
              </a:lnSpc>
              <a:spcBef>
                <a:spcPts val="1180"/>
              </a:spcBef>
              <a:buSzPct val="80000"/>
              <a:buFontTx/>
              <a:buChar char="-"/>
              <a:tabLst>
                <a:tab pos="527685" algn="l"/>
              </a:tabLst>
            </a:pPr>
            <a:r>
              <a:rPr lang="en-CA" sz="2400" dirty="0">
                <a:latin typeface="Arial MT"/>
                <a:cs typeface="Arial MT"/>
              </a:rPr>
              <a:t>Variable and absorption costing</a:t>
            </a:r>
          </a:p>
          <a:p>
            <a:pPr marL="355601" indent="-342900">
              <a:lnSpc>
                <a:spcPct val="100000"/>
              </a:lnSpc>
              <a:spcBef>
                <a:spcPts val="1180"/>
              </a:spcBef>
              <a:buSzPct val="80000"/>
              <a:buFontTx/>
              <a:buChar char="-"/>
              <a:tabLst>
                <a:tab pos="527685" algn="l"/>
              </a:tabLst>
            </a:pPr>
            <a:r>
              <a:rPr lang="en-CA" sz="2400" dirty="0">
                <a:latin typeface="Arial MT"/>
                <a:cs typeface="Arial MT"/>
              </a:rPr>
              <a:t>Standard costs and variance analysis</a:t>
            </a:r>
          </a:p>
          <a:p>
            <a:pPr marL="355601" indent="-342900">
              <a:lnSpc>
                <a:spcPct val="100000"/>
              </a:lnSpc>
              <a:spcBef>
                <a:spcPts val="1180"/>
              </a:spcBef>
              <a:buSzPct val="80000"/>
              <a:buFontTx/>
              <a:buChar char="-"/>
              <a:tabLst>
                <a:tab pos="527685" algn="l"/>
              </a:tabLst>
            </a:pPr>
            <a:r>
              <a:rPr lang="en-CA" sz="2400" dirty="0">
                <a:latin typeface="Arial MT"/>
                <a:cs typeface="Arial MT"/>
              </a:rPr>
              <a:t>Relevant Costing</a:t>
            </a:r>
          </a:p>
          <a:p>
            <a:pPr marL="355601" indent="-342900">
              <a:lnSpc>
                <a:spcPct val="100000"/>
              </a:lnSpc>
              <a:spcBef>
                <a:spcPts val="1180"/>
              </a:spcBef>
              <a:buSzPct val="80000"/>
              <a:buFontTx/>
              <a:buChar char="-"/>
              <a:tabLst>
                <a:tab pos="527685" algn="l"/>
              </a:tabLst>
            </a:pPr>
            <a:r>
              <a:rPr lang="en-CA" sz="2400" dirty="0">
                <a:latin typeface="Arial MT"/>
                <a:cs typeface="Arial MT"/>
              </a:rPr>
              <a:t>Capital Budgeting </a:t>
            </a:r>
          </a:p>
          <a:p>
            <a:pPr marL="355601" indent="-342900">
              <a:lnSpc>
                <a:spcPct val="100000"/>
              </a:lnSpc>
              <a:spcBef>
                <a:spcPts val="1180"/>
              </a:spcBef>
              <a:buSzPct val="80000"/>
              <a:buFontTx/>
              <a:buChar char="-"/>
              <a:tabLst>
                <a:tab pos="527685" algn="l"/>
              </a:tabLst>
            </a:pPr>
            <a:r>
              <a:rPr lang="en-CA" sz="2400" dirty="0">
                <a:latin typeface="Arial MT"/>
                <a:cs typeface="Arial MT"/>
              </a:rPr>
              <a:t>Reporting and Control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0E2E2-E047-16AB-5614-EFD927D6D54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329289-7168-A292-8862-E1F20FA722E2}"/>
              </a:ext>
            </a:extLst>
          </p:cNvPr>
          <p:cNvSpPr>
            <a:spLocks noGrp="1"/>
          </p:cNvSpPr>
          <p:nvPr>
            <p:ph type="sldNum" sz="quarter" idx="12"/>
          </p:nvPr>
        </p:nvSpPr>
        <p:spPr/>
        <p:txBody>
          <a:bodyPr/>
          <a:lstStyle/>
          <a:p>
            <a:fld id="{9B7CDB38-6350-4CC9-AB0E-B9078CE1CE4B}" type="slidenum">
              <a:rPr lang="en-US" smtClean="0"/>
              <a:pPr/>
              <a:t>20</a:t>
            </a:fld>
            <a:endParaRPr lang="en-US"/>
          </a:p>
        </p:txBody>
      </p:sp>
      <p:sp>
        <p:nvSpPr>
          <p:cNvPr id="3" name="Subtitle 2">
            <a:extLst>
              <a:ext uri="{FF2B5EF4-FFF2-40B4-BE49-F238E27FC236}">
                <a16:creationId xmlns:a16="http://schemas.microsoft.com/office/drawing/2014/main" id="{2CC8488A-5481-7D9A-2133-CF9A90C6F710}"/>
              </a:ext>
            </a:extLst>
          </p:cNvPr>
          <p:cNvSpPr>
            <a:spLocks noGrp="1"/>
          </p:cNvSpPr>
          <p:nvPr>
            <p:ph type="subTitle" idx="1"/>
          </p:nvPr>
        </p:nvSpPr>
        <p:spPr/>
        <p:txBody>
          <a:bodyPr/>
          <a:lstStyle/>
          <a:p>
            <a:r>
              <a:rPr lang="en-CA" dirty="0"/>
              <a:t>Variable Manufacturing Overhead Variance – Using the Equations</a:t>
            </a:r>
          </a:p>
        </p:txBody>
      </p:sp>
      <p:sp>
        <p:nvSpPr>
          <p:cNvPr id="5" name="TextBox 4">
            <a:extLst>
              <a:ext uri="{FF2B5EF4-FFF2-40B4-BE49-F238E27FC236}">
                <a16:creationId xmlns:a16="http://schemas.microsoft.com/office/drawing/2014/main" id="{1117AF9D-B032-0B17-4C63-18CE2493DC22}"/>
              </a:ext>
            </a:extLst>
          </p:cNvPr>
          <p:cNvSpPr txBox="1"/>
          <p:nvPr/>
        </p:nvSpPr>
        <p:spPr>
          <a:xfrm>
            <a:off x="1919536" y="1052737"/>
            <a:ext cx="8784976" cy="4524315"/>
          </a:xfrm>
          <a:prstGeom prst="rect">
            <a:avLst/>
          </a:prstGeom>
          <a:noFill/>
        </p:spPr>
        <p:txBody>
          <a:bodyPr wrap="square">
            <a:spAutoFit/>
          </a:bodyPr>
          <a:lstStyle/>
          <a:p>
            <a:pPr>
              <a:buFont typeface="Wingdings" panose="05000000000000000000" pitchFamily="2" charset="2"/>
              <a:buNone/>
              <a:tabLst>
                <a:tab pos="2057400" algn="ctr"/>
                <a:tab pos="5029200" algn="ctr"/>
              </a:tabLst>
            </a:pPr>
            <a:r>
              <a:rPr lang="en-CA" altLang="en-US" sz="2400" u="sng" dirty="0">
                <a:latin typeface="Arial" panose="020B0604020202020204" pitchFamily="34" charset="0"/>
                <a:cs typeface="Arial" panose="020B0604020202020204" pitchFamily="34" charset="0"/>
              </a:rPr>
              <a:t>Variable manufacturing overhead spending variance</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VMSV  = AH (AR – SR)</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1,250 hours ($8.40/hour – $8.00/hour)</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1,250 hours ($0.40/hour)</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$500 unfavourable</a:t>
            </a:r>
          </a:p>
          <a:p>
            <a:pPr lvl="1">
              <a:buFont typeface="Wingdings 3" panose="05040102010807070707" pitchFamily="18" charset="2"/>
              <a:buNone/>
              <a:tabLst>
                <a:tab pos="2057400" algn="ctr"/>
                <a:tab pos="5029200" algn="ctr"/>
              </a:tabLst>
            </a:pPr>
            <a:endParaRPr lang="en-CA" altLang="en-US" sz="2400" dirty="0">
              <a:latin typeface="Arial" panose="020B0604020202020204" pitchFamily="34" charset="0"/>
              <a:cs typeface="Arial" panose="020B0604020202020204" pitchFamily="34" charset="0"/>
            </a:endParaRPr>
          </a:p>
          <a:p>
            <a:pPr>
              <a:buFont typeface="Wingdings" panose="05000000000000000000" pitchFamily="2" charset="2"/>
              <a:buNone/>
              <a:tabLst>
                <a:tab pos="2057400" algn="ctr"/>
                <a:tab pos="5029200" algn="ctr"/>
              </a:tabLst>
            </a:pPr>
            <a:r>
              <a:rPr lang="en-CA" altLang="en-US" sz="2400" u="sng" dirty="0">
                <a:latin typeface="Arial" panose="020B0604020202020204" pitchFamily="34" charset="0"/>
                <a:cs typeface="Arial" panose="020B0604020202020204" pitchFamily="34" charset="0"/>
              </a:rPr>
              <a:t>Variable manufacturing overhead efficiency variance</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VMEV = SR (AH – SH)</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$8.00 per hour (1,250 hours – 1,200 hours)</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$8.00 per hour (50 hours) </a:t>
            </a:r>
          </a:p>
          <a:p>
            <a:pPr lvl="1">
              <a:buFont typeface="Wingdings 3" panose="05040102010807070707" pitchFamily="18" charset="2"/>
              <a:buNone/>
              <a:tabLst>
                <a:tab pos="2057400" algn="ctr"/>
                <a:tab pos="5029200" algn="ctr"/>
              </a:tabLst>
            </a:pPr>
            <a:r>
              <a:rPr lang="en-CA" altLang="en-US" sz="2400" dirty="0">
                <a:solidFill>
                  <a:srgbClr val="0070C0"/>
                </a:solidFill>
                <a:latin typeface="Arial" panose="020B0604020202020204" pitchFamily="34" charset="0"/>
                <a:cs typeface="Arial" panose="020B0604020202020204" pitchFamily="34" charset="0"/>
              </a:rPr>
              <a:t>           = $400 unfavourable</a:t>
            </a:r>
          </a:p>
          <a:p>
            <a:pPr marL="0" indent="0">
              <a:buFont typeface="Arial" panose="020B0604020202020204" pitchFamily="34" charset="0"/>
              <a:buNone/>
            </a:pPr>
            <a:endParaRPr lang="en-CA" altLang="en-US" sz="2400" dirty="0">
              <a:solidFill>
                <a:srgbClr val="0070C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4499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8B73C-D26F-D23E-1CFA-0875385CE584}"/>
            </a:ext>
          </a:extLst>
        </p:cNvPr>
        <p:cNvGrpSpPr/>
        <p:nvPr/>
      </p:nvGrpSpPr>
      <p:grpSpPr>
        <a:xfrm>
          <a:off x="0" y="0"/>
          <a:ext cx="0" cy="0"/>
          <a:chOff x="0" y="0"/>
          <a:chExt cx="0" cy="0"/>
        </a:xfrm>
      </p:grpSpPr>
      <p:sp>
        <p:nvSpPr>
          <p:cNvPr id="25" name="object 25">
            <a:extLst>
              <a:ext uri="{FF2B5EF4-FFF2-40B4-BE49-F238E27FC236}">
                <a16:creationId xmlns:a16="http://schemas.microsoft.com/office/drawing/2014/main" id="{82DA135C-EC98-F501-BC8C-51B48963C8A1}"/>
              </a:ext>
            </a:extLst>
          </p:cNvPr>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21</a:t>
            </a:fld>
            <a:endParaRPr spc="-5" dirty="0"/>
          </a:p>
        </p:txBody>
      </p:sp>
      <p:sp>
        <p:nvSpPr>
          <p:cNvPr id="26" name="Subtitle 25">
            <a:extLst>
              <a:ext uri="{FF2B5EF4-FFF2-40B4-BE49-F238E27FC236}">
                <a16:creationId xmlns:a16="http://schemas.microsoft.com/office/drawing/2014/main" id="{BAD0A2F0-AD2B-4054-10CF-D6494F9B38C9}"/>
              </a:ext>
            </a:extLst>
          </p:cNvPr>
          <p:cNvSpPr>
            <a:spLocks noGrp="1"/>
          </p:cNvSpPr>
          <p:nvPr>
            <p:ph type="subTitle" idx="1"/>
          </p:nvPr>
        </p:nvSpPr>
        <p:spPr/>
        <p:txBody>
          <a:bodyPr/>
          <a:lstStyle/>
          <a:p>
            <a:r>
              <a:rPr lang="nn-NO" dirty="0"/>
              <a:t>Fixed Overhead Variance  </a:t>
            </a:r>
            <a:endParaRPr lang="en-CA" dirty="0"/>
          </a:p>
        </p:txBody>
      </p:sp>
      <p:sp>
        <p:nvSpPr>
          <p:cNvPr id="3" name="object 3">
            <a:extLst>
              <a:ext uri="{FF2B5EF4-FFF2-40B4-BE49-F238E27FC236}">
                <a16:creationId xmlns:a16="http://schemas.microsoft.com/office/drawing/2014/main" id="{7F37FDAB-90D7-A9B8-3E1A-008389488C6E}"/>
              </a:ext>
            </a:extLst>
          </p:cNvPr>
          <p:cNvSpPr txBox="1"/>
          <p:nvPr/>
        </p:nvSpPr>
        <p:spPr>
          <a:xfrm>
            <a:off x="911424" y="3535903"/>
            <a:ext cx="4357081" cy="1379865"/>
          </a:xfrm>
          <a:prstGeom prst="rect">
            <a:avLst/>
          </a:prstGeom>
        </p:spPr>
        <p:txBody>
          <a:bodyPr vert="horz" wrap="square" lIns="0" tIns="12700" rIns="0" bIns="0" rtlCol="0">
            <a:spAutoFit/>
          </a:bodyPr>
          <a:lstStyle/>
          <a:p>
            <a:pPr marL="12700" algn="ctr">
              <a:lnSpc>
                <a:spcPct val="100000"/>
              </a:lnSpc>
              <a:spcBef>
                <a:spcPts val="100"/>
              </a:spcBef>
            </a:pPr>
            <a:r>
              <a:rPr lang="en-CA" sz="2400" b="1" spc="-5" dirty="0">
                <a:solidFill>
                  <a:srgbClr val="0070C0"/>
                </a:solidFill>
                <a:latin typeface="Arial"/>
                <a:cs typeface="Arial"/>
              </a:rPr>
              <a:t>Budget </a:t>
            </a:r>
            <a:r>
              <a:rPr sz="2400" b="1" spc="-20" dirty="0">
                <a:solidFill>
                  <a:srgbClr val="0070C0"/>
                </a:solidFill>
                <a:latin typeface="Arial"/>
                <a:cs typeface="Arial"/>
              </a:rPr>
              <a:t>variance</a:t>
            </a:r>
            <a:endParaRPr lang="en-CA" sz="2400" b="1" spc="-20" dirty="0">
              <a:solidFill>
                <a:srgbClr val="0070C0"/>
              </a:solidFill>
              <a:latin typeface="Arial"/>
              <a:cs typeface="Arial"/>
            </a:endParaRPr>
          </a:p>
          <a:p>
            <a:pPr marL="12700">
              <a:lnSpc>
                <a:spcPct val="100000"/>
              </a:lnSpc>
              <a:spcBef>
                <a:spcPts val="100"/>
              </a:spcBef>
            </a:pPr>
            <a:r>
              <a:rPr lang="en-CA" sz="1600" b="1" spc="-20" dirty="0">
                <a:latin typeface="Arial"/>
                <a:cs typeface="Arial"/>
              </a:rPr>
              <a:t>- Measure of the difference between the actual Fixed overhead incurred during the period and the budgeted fixed overhead costs as stated in the flexible budget</a:t>
            </a:r>
          </a:p>
        </p:txBody>
      </p:sp>
      <p:sp>
        <p:nvSpPr>
          <p:cNvPr id="4" name="object 4">
            <a:extLst>
              <a:ext uri="{FF2B5EF4-FFF2-40B4-BE49-F238E27FC236}">
                <a16:creationId xmlns:a16="http://schemas.microsoft.com/office/drawing/2014/main" id="{A0010F4B-2041-6AD1-28BB-84717B2919F2}"/>
              </a:ext>
            </a:extLst>
          </p:cNvPr>
          <p:cNvSpPr txBox="1"/>
          <p:nvPr/>
        </p:nvSpPr>
        <p:spPr>
          <a:xfrm>
            <a:off x="479377" y="949714"/>
            <a:ext cx="2278380" cy="1013098"/>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Actual Fixed Overhead Incurred</a:t>
            </a:r>
            <a:endParaRPr sz="2400" dirty="0">
              <a:latin typeface="Arial"/>
              <a:cs typeface="Arial"/>
            </a:endParaRPr>
          </a:p>
        </p:txBody>
      </p:sp>
      <p:sp>
        <p:nvSpPr>
          <p:cNvPr id="5" name="object 5">
            <a:extLst>
              <a:ext uri="{FF2B5EF4-FFF2-40B4-BE49-F238E27FC236}">
                <a16:creationId xmlns:a16="http://schemas.microsoft.com/office/drawing/2014/main" id="{7F95CFF0-103A-849C-A240-A75D32386A68}"/>
              </a:ext>
            </a:extLst>
          </p:cNvPr>
          <p:cNvSpPr txBox="1"/>
          <p:nvPr/>
        </p:nvSpPr>
        <p:spPr>
          <a:xfrm>
            <a:off x="4151784" y="859589"/>
            <a:ext cx="2279015" cy="1372171"/>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Fixed Overhead Budget</a:t>
            </a:r>
          </a:p>
          <a:p>
            <a:pPr algn="ctr">
              <a:lnSpc>
                <a:spcPts val="2590"/>
              </a:lnSpc>
              <a:spcBef>
                <a:spcPts val="100"/>
              </a:spcBef>
            </a:pPr>
            <a:endParaRPr lang="en-CA" sz="2400" b="1" spc="-5" dirty="0">
              <a:latin typeface="Arial"/>
              <a:cs typeface="Arial"/>
            </a:endParaRPr>
          </a:p>
          <a:p>
            <a:pPr algn="ctr">
              <a:lnSpc>
                <a:spcPts val="2590"/>
              </a:lnSpc>
              <a:spcBef>
                <a:spcPts val="100"/>
              </a:spcBef>
            </a:pPr>
            <a:r>
              <a:rPr lang="en-CA" sz="2400" b="1" spc="-5" dirty="0">
                <a:latin typeface="Arial"/>
                <a:cs typeface="Arial"/>
              </a:rPr>
              <a:t>DH x FR</a:t>
            </a:r>
            <a:endParaRPr sz="2400" dirty="0">
              <a:latin typeface="Arial"/>
              <a:cs typeface="Arial"/>
            </a:endParaRPr>
          </a:p>
        </p:txBody>
      </p:sp>
      <p:sp>
        <p:nvSpPr>
          <p:cNvPr id="6" name="object 6">
            <a:extLst>
              <a:ext uri="{FF2B5EF4-FFF2-40B4-BE49-F238E27FC236}">
                <a16:creationId xmlns:a16="http://schemas.microsoft.com/office/drawing/2014/main" id="{6413BAD7-12E2-53D6-145B-0EB7A0C1765E}"/>
              </a:ext>
            </a:extLst>
          </p:cNvPr>
          <p:cNvSpPr txBox="1"/>
          <p:nvPr/>
        </p:nvSpPr>
        <p:spPr>
          <a:xfrm>
            <a:off x="7593286" y="892485"/>
            <a:ext cx="2666365" cy="1372171"/>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Fixed Overhead Applied</a:t>
            </a:r>
          </a:p>
          <a:p>
            <a:pPr algn="ctr">
              <a:lnSpc>
                <a:spcPts val="2590"/>
              </a:lnSpc>
              <a:spcBef>
                <a:spcPts val="100"/>
              </a:spcBef>
            </a:pPr>
            <a:endParaRPr lang="en-CA" sz="2400" b="1" spc="-5" dirty="0">
              <a:latin typeface="Arial"/>
              <a:cs typeface="Arial"/>
            </a:endParaRPr>
          </a:p>
          <a:p>
            <a:pPr algn="ctr">
              <a:lnSpc>
                <a:spcPts val="2590"/>
              </a:lnSpc>
              <a:spcBef>
                <a:spcPts val="100"/>
              </a:spcBef>
            </a:pPr>
            <a:r>
              <a:rPr lang="en-CA" sz="2400" b="1" spc="-5" dirty="0">
                <a:latin typeface="Arial"/>
                <a:cs typeface="Arial"/>
              </a:rPr>
              <a:t>SH x FR</a:t>
            </a:r>
            <a:endParaRPr sz="2400" dirty="0">
              <a:latin typeface="Arial"/>
              <a:cs typeface="Arial"/>
            </a:endParaRPr>
          </a:p>
        </p:txBody>
      </p:sp>
      <p:grpSp>
        <p:nvGrpSpPr>
          <p:cNvPr id="7" name="object 7">
            <a:extLst>
              <a:ext uri="{FF2B5EF4-FFF2-40B4-BE49-F238E27FC236}">
                <a16:creationId xmlns:a16="http://schemas.microsoft.com/office/drawing/2014/main" id="{61C24480-6903-69E3-6B01-B1C122A4713C}"/>
              </a:ext>
            </a:extLst>
          </p:cNvPr>
          <p:cNvGrpSpPr/>
          <p:nvPr/>
        </p:nvGrpSpPr>
        <p:grpSpPr>
          <a:xfrm>
            <a:off x="839416" y="2461244"/>
            <a:ext cx="9626575" cy="852805"/>
            <a:chOff x="444245" y="2458402"/>
            <a:chExt cx="8179434" cy="852805"/>
          </a:xfrm>
        </p:grpSpPr>
        <p:sp>
          <p:nvSpPr>
            <p:cNvPr id="8" name="object 8">
              <a:extLst>
                <a:ext uri="{FF2B5EF4-FFF2-40B4-BE49-F238E27FC236}">
                  <a16:creationId xmlns:a16="http://schemas.microsoft.com/office/drawing/2014/main" id="{B1398066-3548-7418-2881-74504641B49A}"/>
                </a:ext>
              </a:extLst>
            </p:cNvPr>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a:extLst>
                <a:ext uri="{FF2B5EF4-FFF2-40B4-BE49-F238E27FC236}">
                  <a16:creationId xmlns:a16="http://schemas.microsoft.com/office/drawing/2014/main" id="{26EAE690-7F30-B87D-7268-C467E6E0FAAD}"/>
                </a:ext>
              </a:extLst>
            </p:cNvPr>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a:extLst>
                <a:ext uri="{FF2B5EF4-FFF2-40B4-BE49-F238E27FC236}">
                  <a16:creationId xmlns:a16="http://schemas.microsoft.com/office/drawing/2014/main" id="{D7766A31-14E6-A677-810C-82BF5099A5EA}"/>
                </a:ext>
              </a:extLst>
            </p:cNvPr>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a:extLst>
                <a:ext uri="{FF2B5EF4-FFF2-40B4-BE49-F238E27FC236}">
                  <a16:creationId xmlns:a16="http://schemas.microsoft.com/office/drawing/2014/main" id="{29EDE851-822D-6470-4518-7EDB820B1FF5}"/>
                </a:ext>
              </a:extLst>
            </p:cNvPr>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a:extLst>
                <a:ext uri="{FF2B5EF4-FFF2-40B4-BE49-F238E27FC236}">
                  <a16:creationId xmlns:a16="http://schemas.microsoft.com/office/drawing/2014/main" id="{5C666200-08B1-1EDD-E864-080A638B9BB9}"/>
                </a:ext>
              </a:extLst>
            </p:cNvPr>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a:extLst>
                <a:ext uri="{FF2B5EF4-FFF2-40B4-BE49-F238E27FC236}">
                  <a16:creationId xmlns:a16="http://schemas.microsoft.com/office/drawing/2014/main" id="{22BAB7C7-9F81-5A1E-BBEA-91A8868D258E}"/>
                </a:ext>
              </a:extLst>
            </p:cNvPr>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a:extLst>
                <a:ext uri="{FF2B5EF4-FFF2-40B4-BE49-F238E27FC236}">
                  <a16:creationId xmlns:a16="http://schemas.microsoft.com/office/drawing/2014/main" id="{99CF618D-7771-2320-1C31-C9984376BFFE}"/>
                </a:ext>
              </a:extLst>
            </p:cNvPr>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sp>
        <p:nvSpPr>
          <p:cNvPr id="20" name="object 20">
            <a:extLst>
              <a:ext uri="{FF2B5EF4-FFF2-40B4-BE49-F238E27FC236}">
                <a16:creationId xmlns:a16="http://schemas.microsoft.com/office/drawing/2014/main" id="{5B9540CC-3EDB-BC2A-7C45-543D0E87AE21}"/>
              </a:ext>
            </a:extLst>
          </p:cNvPr>
          <p:cNvSpPr txBox="1"/>
          <p:nvPr/>
        </p:nvSpPr>
        <p:spPr>
          <a:xfrm>
            <a:off x="6810064" y="3755219"/>
            <a:ext cx="3246376" cy="997709"/>
          </a:xfrm>
          <a:prstGeom prst="rect">
            <a:avLst/>
          </a:prstGeom>
        </p:spPr>
        <p:txBody>
          <a:bodyPr vert="horz" wrap="square" lIns="0" tIns="12700" rIns="0" bIns="0" rtlCol="0">
            <a:spAutoFit/>
          </a:bodyPr>
          <a:lstStyle/>
          <a:p>
            <a:pPr marL="12700" algn="ctr">
              <a:lnSpc>
                <a:spcPct val="100000"/>
              </a:lnSpc>
            </a:pPr>
            <a:r>
              <a:rPr lang="en-CA" sz="2400" b="1" spc="-20" dirty="0">
                <a:solidFill>
                  <a:srgbClr val="0070C0"/>
                </a:solidFill>
                <a:latin typeface="Arial"/>
                <a:cs typeface="Arial"/>
              </a:rPr>
              <a:t>Volume</a:t>
            </a:r>
            <a:r>
              <a:rPr sz="2400" b="1" spc="-20" dirty="0">
                <a:solidFill>
                  <a:srgbClr val="0070C0"/>
                </a:solidFill>
                <a:latin typeface="Arial"/>
                <a:cs typeface="Arial"/>
              </a:rPr>
              <a:t> Variance</a:t>
            </a:r>
            <a:endParaRPr lang="en-CA" sz="2400" b="1" spc="-20" dirty="0">
              <a:solidFill>
                <a:srgbClr val="0070C0"/>
              </a:solidFill>
              <a:latin typeface="Arial"/>
              <a:cs typeface="Arial"/>
            </a:endParaRPr>
          </a:p>
          <a:p>
            <a:pPr marL="12700">
              <a:lnSpc>
                <a:spcPct val="100000"/>
              </a:lnSpc>
            </a:pPr>
            <a:r>
              <a:rPr lang="en-CA" sz="2400" b="1" spc="-20" dirty="0">
                <a:latin typeface="Arial"/>
                <a:cs typeface="Arial"/>
              </a:rPr>
              <a:t>- </a:t>
            </a:r>
            <a:r>
              <a:rPr lang="en-CA" sz="1600" b="1" spc="-20" dirty="0">
                <a:latin typeface="Arial"/>
                <a:cs typeface="Arial"/>
              </a:rPr>
              <a:t>Measure of utilization of plant facilities</a:t>
            </a:r>
          </a:p>
        </p:txBody>
      </p:sp>
      <p:sp>
        <p:nvSpPr>
          <p:cNvPr id="21" name="Rectangle 15">
            <a:extLst>
              <a:ext uri="{FF2B5EF4-FFF2-40B4-BE49-F238E27FC236}">
                <a16:creationId xmlns:a16="http://schemas.microsoft.com/office/drawing/2014/main" id="{E70D2599-7503-7B24-FC93-12CBBA8E61CF}"/>
              </a:ext>
            </a:extLst>
          </p:cNvPr>
          <p:cNvSpPr>
            <a:spLocks noChangeArrowheads="1"/>
          </p:cNvSpPr>
          <p:nvPr/>
        </p:nvSpPr>
        <p:spPr bwMode="auto">
          <a:xfrm>
            <a:off x="2639616" y="5301208"/>
            <a:ext cx="6013450" cy="1142364"/>
          </a:xfrm>
          <a:prstGeom prst="rect">
            <a:avLst/>
          </a:prstGeom>
          <a:noFill/>
          <a:ln w="25400">
            <a:solidFill>
              <a:srgbClr val="1C3163"/>
            </a:solidFill>
            <a:miter lim="800000"/>
            <a:headEnd/>
            <a:tailEnd/>
          </a:ln>
        </p:spPr>
        <p:txBody>
          <a:bodyPr lIns="90488" tIns="44450" rIns="90488" bIns="44450">
            <a:spAutoFit/>
          </a:bodyPr>
          <a:lstStyle/>
          <a:p>
            <a:pPr eaLnBrk="1" hangingPunct="1">
              <a:lnSpc>
                <a:spcPct val="95000"/>
              </a:lnSpc>
              <a:defRPr/>
            </a:pPr>
            <a:r>
              <a:rPr lang="en-CA" sz="2400" b="1" dirty="0">
                <a:solidFill>
                  <a:srgbClr val="0070C0"/>
                </a:solidFill>
                <a:latin typeface="Arial" panose="020B0604020202020204" pitchFamily="34" charset="0"/>
                <a:cs typeface="Arial" panose="020B0604020202020204" pitchFamily="34" charset="0"/>
              </a:rPr>
              <a:t>DH = Denominator Hours                         </a:t>
            </a:r>
          </a:p>
          <a:p>
            <a:pPr eaLnBrk="1" hangingPunct="1">
              <a:lnSpc>
                <a:spcPct val="95000"/>
              </a:lnSpc>
              <a:defRPr/>
            </a:pPr>
            <a:r>
              <a:rPr lang="en-CA" sz="2400" b="1" dirty="0">
                <a:solidFill>
                  <a:srgbClr val="0070C0"/>
                </a:solidFill>
                <a:latin typeface="Arial" panose="020B0604020202020204" pitchFamily="34" charset="0"/>
                <a:cs typeface="Arial" panose="020B0604020202020204" pitchFamily="34" charset="0"/>
              </a:rPr>
              <a:t>FR = Standard Fixed Overhead Rate</a:t>
            </a:r>
            <a:br>
              <a:rPr lang="en-CA" sz="2400" b="1" dirty="0">
                <a:solidFill>
                  <a:srgbClr val="0070C0"/>
                </a:solidFill>
                <a:latin typeface="Arial" panose="020B0604020202020204" pitchFamily="34" charset="0"/>
                <a:cs typeface="Arial" panose="020B0604020202020204" pitchFamily="34" charset="0"/>
              </a:rPr>
            </a:br>
            <a:r>
              <a:rPr lang="en-CA" sz="2400" b="1" dirty="0">
                <a:solidFill>
                  <a:srgbClr val="0070C0"/>
                </a:solidFill>
                <a:latin typeface="Arial" panose="020B0604020202020204" pitchFamily="34" charset="0"/>
                <a:cs typeface="Arial" panose="020B0604020202020204" pitchFamily="34" charset="0"/>
              </a:rPr>
              <a:t>SH = Standard Hours Allowed</a:t>
            </a:r>
          </a:p>
        </p:txBody>
      </p:sp>
    </p:spTree>
    <p:extLst>
      <p:ext uri="{BB962C8B-B14F-4D97-AF65-F5344CB8AC3E}">
        <p14:creationId xmlns:p14="http://schemas.microsoft.com/office/powerpoint/2010/main" val="42559182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B0355-AD65-83AC-3935-DA843404D1A1}"/>
            </a:ext>
          </a:extLst>
        </p:cNvPr>
        <p:cNvGrpSpPr/>
        <p:nvPr/>
      </p:nvGrpSpPr>
      <p:grpSpPr>
        <a:xfrm>
          <a:off x="0" y="0"/>
          <a:ext cx="0" cy="0"/>
          <a:chOff x="0" y="0"/>
          <a:chExt cx="0" cy="0"/>
        </a:xfrm>
      </p:grpSpPr>
      <p:sp>
        <p:nvSpPr>
          <p:cNvPr id="25" name="object 25">
            <a:extLst>
              <a:ext uri="{FF2B5EF4-FFF2-40B4-BE49-F238E27FC236}">
                <a16:creationId xmlns:a16="http://schemas.microsoft.com/office/drawing/2014/main" id="{03C0BEF8-957D-B2BD-9A50-CF74DF22F28A}"/>
              </a:ext>
            </a:extLst>
          </p:cNvPr>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22</a:t>
            </a:fld>
            <a:endParaRPr spc="-5" dirty="0"/>
          </a:p>
        </p:txBody>
      </p:sp>
      <p:sp>
        <p:nvSpPr>
          <p:cNvPr id="26" name="Subtitle 25">
            <a:extLst>
              <a:ext uri="{FF2B5EF4-FFF2-40B4-BE49-F238E27FC236}">
                <a16:creationId xmlns:a16="http://schemas.microsoft.com/office/drawing/2014/main" id="{1C96A190-D2BE-1869-CE97-A5DA42EE191C}"/>
              </a:ext>
            </a:extLst>
          </p:cNvPr>
          <p:cNvSpPr>
            <a:spLocks noGrp="1"/>
          </p:cNvSpPr>
          <p:nvPr>
            <p:ph type="subTitle" idx="1"/>
          </p:nvPr>
        </p:nvSpPr>
        <p:spPr/>
        <p:txBody>
          <a:bodyPr/>
          <a:lstStyle/>
          <a:p>
            <a:r>
              <a:rPr lang="nn-NO" dirty="0"/>
              <a:t>Fixed Overhead Variance  - Example </a:t>
            </a:r>
            <a:endParaRPr lang="en-CA" dirty="0"/>
          </a:p>
        </p:txBody>
      </p:sp>
      <p:sp>
        <p:nvSpPr>
          <p:cNvPr id="3" name="object 3">
            <a:extLst>
              <a:ext uri="{FF2B5EF4-FFF2-40B4-BE49-F238E27FC236}">
                <a16:creationId xmlns:a16="http://schemas.microsoft.com/office/drawing/2014/main" id="{BA6C2BF8-0DBA-1C18-E45D-79E11B77F013}"/>
              </a:ext>
            </a:extLst>
          </p:cNvPr>
          <p:cNvSpPr txBox="1"/>
          <p:nvPr/>
        </p:nvSpPr>
        <p:spPr>
          <a:xfrm>
            <a:off x="1433258" y="4826290"/>
            <a:ext cx="4357081" cy="1023357"/>
          </a:xfrm>
          <a:prstGeom prst="rect">
            <a:avLst/>
          </a:prstGeom>
        </p:spPr>
        <p:txBody>
          <a:bodyPr vert="horz" wrap="square" lIns="0" tIns="12700" rIns="0" bIns="0" rtlCol="0">
            <a:spAutoFit/>
          </a:bodyPr>
          <a:lstStyle/>
          <a:p>
            <a:pPr marL="12700" algn="ctr">
              <a:lnSpc>
                <a:spcPct val="100000"/>
              </a:lnSpc>
              <a:spcBef>
                <a:spcPts val="100"/>
              </a:spcBef>
            </a:pPr>
            <a:r>
              <a:rPr lang="en-CA" sz="2400" b="1" spc="-5" dirty="0">
                <a:latin typeface="Arial"/>
                <a:cs typeface="Arial"/>
              </a:rPr>
              <a:t>Budget </a:t>
            </a:r>
            <a:r>
              <a:rPr sz="2400" b="1" spc="-20" dirty="0">
                <a:latin typeface="Arial"/>
                <a:cs typeface="Arial"/>
              </a:rPr>
              <a:t>variance</a:t>
            </a:r>
            <a:endParaRPr lang="en-CA" sz="2400" b="1" spc="-20" dirty="0">
              <a:latin typeface="Arial"/>
              <a:cs typeface="Arial"/>
            </a:endParaRPr>
          </a:p>
          <a:p>
            <a:pPr marL="12700" algn="ctr">
              <a:lnSpc>
                <a:spcPct val="100000"/>
              </a:lnSpc>
              <a:spcBef>
                <a:spcPts val="100"/>
              </a:spcBef>
            </a:pPr>
            <a:r>
              <a:rPr lang="en-CA" sz="2400" b="1" spc="-20" dirty="0">
                <a:solidFill>
                  <a:srgbClr val="0070C0"/>
                </a:solidFill>
                <a:latin typeface="Arial"/>
                <a:cs typeface="Arial"/>
              </a:rPr>
              <a:t>$550 favourable</a:t>
            </a:r>
          </a:p>
          <a:p>
            <a:pPr marL="12700">
              <a:lnSpc>
                <a:spcPct val="100000"/>
              </a:lnSpc>
              <a:spcBef>
                <a:spcPts val="100"/>
              </a:spcBef>
            </a:pPr>
            <a:endParaRPr lang="en-CA" sz="1600" b="1" spc="-20" dirty="0">
              <a:latin typeface="Arial"/>
              <a:cs typeface="Arial"/>
            </a:endParaRPr>
          </a:p>
        </p:txBody>
      </p:sp>
      <p:sp>
        <p:nvSpPr>
          <p:cNvPr id="4" name="object 4">
            <a:extLst>
              <a:ext uri="{FF2B5EF4-FFF2-40B4-BE49-F238E27FC236}">
                <a16:creationId xmlns:a16="http://schemas.microsoft.com/office/drawing/2014/main" id="{F5392833-D9D8-BE5F-C2A8-51CD2FA76F6D}"/>
              </a:ext>
            </a:extLst>
          </p:cNvPr>
          <p:cNvSpPr txBox="1"/>
          <p:nvPr/>
        </p:nvSpPr>
        <p:spPr>
          <a:xfrm>
            <a:off x="911424" y="2198847"/>
            <a:ext cx="2278380" cy="1705595"/>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Actual Fixed Overhead Incurred</a:t>
            </a:r>
          </a:p>
          <a:p>
            <a:pPr algn="ctr">
              <a:lnSpc>
                <a:spcPts val="2590"/>
              </a:lnSpc>
              <a:spcBef>
                <a:spcPts val="100"/>
              </a:spcBef>
            </a:pPr>
            <a:endParaRPr lang="en-CA" sz="2400" b="1" spc="-5" dirty="0">
              <a:latin typeface="Arial"/>
              <a:cs typeface="Arial"/>
            </a:endParaRPr>
          </a:p>
          <a:p>
            <a:pPr algn="ctr">
              <a:lnSpc>
                <a:spcPts val="2590"/>
              </a:lnSpc>
              <a:spcBef>
                <a:spcPts val="100"/>
              </a:spcBef>
            </a:pPr>
            <a:r>
              <a:rPr lang="en-CA" b="1" spc="-5" dirty="0">
                <a:solidFill>
                  <a:srgbClr val="0070C0"/>
                </a:solidFill>
                <a:latin typeface="Arial"/>
                <a:cs typeface="Arial"/>
              </a:rPr>
              <a:t>$8,450</a:t>
            </a:r>
          </a:p>
        </p:txBody>
      </p:sp>
      <p:sp>
        <p:nvSpPr>
          <p:cNvPr id="5" name="object 5">
            <a:extLst>
              <a:ext uri="{FF2B5EF4-FFF2-40B4-BE49-F238E27FC236}">
                <a16:creationId xmlns:a16="http://schemas.microsoft.com/office/drawing/2014/main" id="{BAB48DCD-CAB3-5313-E010-7D867B4F2B41}"/>
              </a:ext>
            </a:extLst>
          </p:cNvPr>
          <p:cNvSpPr txBox="1"/>
          <p:nvPr/>
        </p:nvSpPr>
        <p:spPr>
          <a:xfrm>
            <a:off x="4657807" y="2456041"/>
            <a:ext cx="2279015" cy="1372171"/>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Fixed Overhead Budget</a:t>
            </a:r>
          </a:p>
          <a:p>
            <a:pPr algn="ctr">
              <a:lnSpc>
                <a:spcPts val="2590"/>
              </a:lnSpc>
              <a:spcBef>
                <a:spcPts val="100"/>
              </a:spcBef>
            </a:pPr>
            <a:endParaRPr lang="en-CA" sz="2400" b="1" spc="-5" dirty="0">
              <a:latin typeface="Arial"/>
              <a:cs typeface="Arial"/>
            </a:endParaRPr>
          </a:p>
          <a:p>
            <a:pPr algn="ctr">
              <a:lnSpc>
                <a:spcPts val="2590"/>
              </a:lnSpc>
              <a:spcBef>
                <a:spcPts val="100"/>
              </a:spcBef>
            </a:pPr>
            <a:r>
              <a:rPr lang="en-CA" b="1" spc="-5" dirty="0">
                <a:solidFill>
                  <a:srgbClr val="0070C0"/>
                </a:solidFill>
                <a:latin typeface="Arial"/>
                <a:cs typeface="Arial"/>
              </a:rPr>
              <a:t>$9,000</a:t>
            </a:r>
            <a:endParaRPr b="1" spc="-5" dirty="0">
              <a:solidFill>
                <a:srgbClr val="0070C0"/>
              </a:solidFill>
              <a:latin typeface="Arial"/>
              <a:cs typeface="Arial"/>
            </a:endParaRPr>
          </a:p>
        </p:txBody>
      </p:sp>
      <p:sp>
        <p:nvSpPr>
          <p:cNvPr id="6" name="object 6">
            <a:extLst>
              <a:ext uri="{FF2B5EF4-FFF2-40B4-BE49-F238E27FC236}">
                <a16:creationId xmlns:a16="http://schemas.microsoft.com/office/drawing/2014/main" id="{B80EA65C-DB38-D340-6D1A-F6838242218C}"/>
              </a:ext>
            </a:extLst>
          </p:cNvPr>
          <p:cNvSpPr txBox="1"/>
          <p:nvPr/>
        </p:nvSpPr>
        <p:spPr>
          <a:xfrm>
            <a:off x="8112224" y="1565134"/>
            <a:ext cx="2666365" cy="2221121"/>
          </a:xfrm>
          <a:prstGeom prst="rect">
            <a:avLst/>
          </a:prstGeom>
        </p:spPr>
        <p:txBody>
          <a:bodyPr vert="horz" wrap="square" lIns="0" tIns="12700" rIns="0" bIns="0" rtlCol="0">
            <a:spAutoFit/>
          </a:bodyPr>
          <a:lstStyle/>
          <a:p>
            <a:pPr algn="ctr">
              <a:lnSpc>
                <a:spcPts val="2590"/>
              </a:lnSpc>
              <a:spcBef>
                <a:spcPts val="100"/>
              </a:spcBef>
            </a:pPr>
            <a:r>
              <a:rPr lang="en-CA" sz="2400" b="1" spc="-5" dirty="0">
                <a:latin typeface="Arial"/>
                <a:cs typeface="Arial"/>
              </a:rPr>
              <a:t>Fixed Overhead Applied</a:t>
            </a:r>
          </a:p>
          <a:p>
            <a:pPr algn="ctr">
              <a:spcBef>
                <a:spcPts val="100"/>
              </a:spcBef>
            </a:pPr>
            <a:endParaRPr lang="en-CA" sz="1600" b="1" spc="-5" dirty="0">
              <a:latin typeface="Arial"/>
              <a:cs typeface="Arial"/>
            </a:endParaRPr>
          </a:p>
          <a:p>
            <a:pPr algn="ctr">
              <a:spcBef>
                <a:spcPts val="100"/>
              </a:spcBef>
            </a:pPr>
            <a:r>
              <a:rPr lang="en-CA" sz="1600" b="1" spc="-5" dirty="0">
                <a:latin typeface="Arial"/>
                <a:cs typeface="Arial"/>
              </a:rPr>
              <a:t>SH x FR</a:t>
            </a:r>
          </a:p>
          <a:p>
            <a:pPr algn="ctr">
              <a:spcBef>
                <a:spcPts val="100"/>
              </a:spcBef>
            </a:pPr>
            <a:r>
              <a:rPr lang="en-CA" sz="1600" b="1" spc="-5" dirty="0">
                <a:solidFill>
                  <a:srgbClr val="0070C0"/>
                </a:solidFill>
                <a:latin typeface="Arial"/>
                <a:cs typeface="Arial"/>
              </a:rPr>
              <a:t>3,200 hours</a:t>
            </a:r>
          </a:p>
          <a:p>
            <a:pPr algn="ctr"/>
            <a:r>
              <a:rPr lang="en-CA" sz="1600" b="1" spc="-5" dirty="0">
                <a:solidFill>
                  <a:srgbClr val="0070C0"/>
                </a:solidFill>
                <a:latin typeface="Arial"/>
                <a:cs typeface="Arial"/>
              </a:rPr>
              <a:t>X</a:t>
            </a:r>
          </a:p>
          <a:p>
            <a:pPr algn="ctr">
              <a:spcBef>
                <a:spcPts val="100"/>
              </a:spcBef>
            </a:pPr>
            <a:r>
              <a:rPr lang="en-CA" sz="1600" b="1" spc="-5" dirty="0">
                <a:solidFill>
                  <a:srgbClr val="0070C0"/>
                </a:solidFill>
                <a:latin typeface="Arial"/>
                <a:cs typeface="Arial"/>
              </a:rPr>
              <a:t>$3.00 / hour</a:t>
            </a:r>
          </a:p>
          <a:p>
            <a:pPr algn="ctr">
              <a:spcBef>
                <a:spcPts val="100"/>
              </a:spcBef>
            </a:pPr>
            <a:r>
              <a:rPr lang="en-CA" sz="1600" b="1" spc="-5" dirty="0">
                <a:solidFill>
                  <a:srgbClr val="0070C0"/>
                </a:solidFill>
                <a:latin typeface="Arial"/>
                <a:cs typeface="Arial"/>
              </a:rPr>
              <a:t>= $9,600</a:t>
            </a:r>
            <a:endParaRPr sz="1600" dirty="0">
              <a:solidFill>
                <a:srgbClr val="0070C0"/>
              </a:solidFill>
              <a:latin typeface="Arial"/>
              <a:cs typeface="Arial"/>
            </a:endParaRPr>
          </a:p>
        </p:txBody>
      </p:sp>
      <p:grpSp>
        <p:nvGrpSpPr>
          <p:cNvPr id="7" name="object 7">
            <a:extLst>
              <a:ext uri="{FF2B5EF4-FFF2-40B4-BE49-F238E27FC236}">
                <a16:creationId xmlns:a16="http://schemas.microsoft.com/office/drawing/2014/main" id="{2C8BC42C-E984-2DF4-DAA2-AD2459D19DA0}"/>
              </a:ext>
            </a:extLst>
          </p:cNvPr>
          <p:cNvGrpSpPr/>
          <p:nvPr/>
        </p:nvGrpSpPr>
        <p:grpSpPr>
          <a:xfrm>
            <a:off x="1111349" y="3944605"/>
            <a:ext cx="9626575" cy="852805"/>
            <a:chOff x="444245" y="2458402"/>
            <a:chExt cx="8179434" cy="852805"/>
          </a:xfrm>
        </p:grpSpPr>
        <p:sp>
          <p:nvSpPr>
            <p:cNvPr id="8" name="object 8">
              <a:extLst>
                <a:ext uri="{FF2B5EF4-FFF2-40B4-BE49-F238E27FC236}">
                  <a16:creationId xmlns:a16="http://schemas.microsoft.com/office/drawing/2014/main" id="{825A8AE5-0078-56B5-5491-54C6EB389F24}"/>
                </a:ext>
              </a:extLst>
            </p:cNvPr>
            <p:cNvSpPr/>
            <p:nvPr/>
          </p:nvSpPr>
          <p:spPr>
            <a:xfrm>
              <a:off x="444245" y="2472689"/>
              <a:ext cx="2185670" cy="469900"/>
            </a:xfrm>
            <a:custGeom>
              <a:avLst/>
              <a:gdLst/>
              <a:ahLst/>
              <a:cxnLst/>
              <a:rect l="l" t="t" r="r" b="b"/>
              <a:pathLst>
                <a:path w="2185670" h="469900">
                  <a:moveTo>
                    <a:pt x="0" y="0"/>
                  </a:moveTo>
                  <a:lnTo>
                    <a:pt x="2185416" y="0"/>
                  </a:lnTo>
                </a:path>
                <a:path w="2185670" h="469900">
                  <a:moveTo>
                    <a:pt x="1092708" y="0"/>
                  </a:moveTo>
                  <a:lnTo>
                    <a:pt x="1092708" y="469392"/>
                  </a:lnTo>
                </a:path>
              </a:pathLst>
            </a:custGeom>
            <a:ln w="28575">
              <a:solidFill>
                <a:srgbClr val="676A54"/>
              </a:solidFill>
            </a:ln>
          </p:spPr>
          <p:txBody>
            <a:bodyPr wrap="square" lIns="0" tIns="0" rIns="0" bIns="0" rtlCol="0"/>
            <a:lstStyle/>
            <a:p>
              <a:endParaRPr/>
            </a:p>
          </p:txBody>
        </p:sp>
        <p:sp>
          <p:nvSpPr>
            <p:cNvPr id="9" name="object 9">
              <a:extLst>
                <a:ext uri="{FF2B5EF4-FFF2-40B4-BE49-F238E27FC236}">
                  <a16:creationId xmlns:a16="http://schemas.microsoft.com/office/drawing/2014/main" id="{02AC0E05-A4C9-843B-64E1-82E5748185EA}"/>
                </a:ext>
              </a:extLst>
            </p:cNvPr>
            <p:cNvSpPr/>
            <p:nvPr/>
          </p:nvSpPr>
          <p:spPr>
            <a:xfrm>
              <a:off x="2583688"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0" name="object 10">
              <a:extLst>
                <a:ext uri="{FF2B5EF4-FFF2-40B4-BE49-F238E27FC236}">
                  <a16:creationId xmlns:a16="http://schemas.microsoft.com/office/drawing/2014/main" id="{7BDE8DD3-A0C4-3608-5ADB-DF5C4C824933}"/>
                </a:ext>
              </a:extLst>
            </p:cNvPr>
            <p:cNvSpPr/>
            <p:nvPr/>
          </p:nvSpPr>
          <p:spPr>
            <a:xfrm>
              <a:off x="3327653" y="2458973"/>
              <a:ext cx="2184400" cy="483234"/>
            </a:xfrm>
            <a:custGeom>
              <a:avLst/>
              <a:gdLst/>
              <a:ahLst/>
              <a:cxnLst/>
              <a:rect l="l" t="t" r="r" b="b"/>
              <a:pathLst>
                <a:path w="2184400" h="483235">
                  <a:moveTo>
                    <a:pt x="0" y="13715"/>
                  </a:moveTo>
                  <a:lnTo>
                    <a:pt x="2183892" y="13715"/>
                  </a:lnTo>
                </a:path>
                <a:path w="2184400" h="483235">
                  <a:moveTo>
                    <a:pt x="445008" y="483108"/>
                  </a:moveTo>
                  <a:lnTo>
                    <a:pt x="445008" y="0"/>
                  </a:lnTo>
                </a:path>
                <a:path w="2184400" h="483235">
                  <a:moveTo>
                    <a:pt x="1740408" y="13715"/>
                  </a:moveTo>
                  <a:lnTo>
                    <a:pt x="1740408" y="483108"/>
                  </a:lnTo>
                </a:path>
              </a:pathLst>
            </a:custGeom>
            <a:ln w="28575">
              <a:solidFill>
                <a:srgbClr val="676A54"/>
              </a:solidFill>
            </a:ln>
          </p:spPr>
          <p:txBody>
            <a:bodyPr wrap="square" lIns="0" tIns="0" rIns="0" bIns="0" rtlCol="0"/>
            <a:lstStyle/>
            <a:p>
              <a:endParaRPr/>
            </a:p>
          </p:txBody>
        </p:sp>
        <p:sp>
          <p:nvSpPr>
            <p:cNvPr id="11" name="object 11">
              <a:extLst>
                <a:ext uri="{FF2B5EF4-FFF2-40B4-BE49-F238E27FC236}">
                  <a16:creationId xmlns:a16="http://schemas.microsoft.com/office/drawing/2014/main" id="{97CB9B91-EF55-0368-DEB7-EBABA5C561FA}"/>
                </a:ext>
              </a:extLst>
            </p:cNvPr>
            <p:cNvSpPr/>
            <p:nvPr/>
          </p:nvSpPr>
          <p:spPr>
            <a:xfrm>
              <a:off x="1536954" y="2955797"/>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sp>
          <p:nvSpPr>
            <p:cNvPr id="12" name="object 12">
              <a:extLst>
                <a:ext uri="{FF2B5EF4-FFF2-40B4-BE49-F238E27FC236}">
                  <a16:creationId xmlns:a16="http://schemas.microsoft.com/office/drawing/2014/main" id="{2200B7B8-7466-028A-1F50-69DC2FFD2DC0}"/>
                </a:ext>
              </a:extLst>
            </p:cNvPr>
            <p:cNvSpPr/>
            <p:nvPr/>
          </p:nvSpPr>
          <p:spPr>
            <a:xfrm>
              <a:off x="6211061" y="2458973"/>
              <a:ext cx="2413000" cy="483234"/>
            </a:xfrm>
            <a:custGeom>
              <a:avLst/>
              <a:gdLst/>
              <a:ahLst/>
              <a:cxnLst/>
              <a:rect l="l" t="t" r="r" b="b"/>
              <a:pathLst>
                <a:path w="2413000" h="483235">
                  <a:moveTo>
                    <a:pt x="0" y="13715"/>
                  </a:moveTo>
                  <a:lnTo>
                    <a:pt x="2412491" y="13715"/>
                  </a:lnTo>
                </a:path>
                <a:path w="2413000" h="483235">
                  <a:moveTo>
                    <a:pt x="1205484" y="483108"/>
                  </a:moveTo>
                  <a:lnTo>
                    <a:pt x="1205484" y="0"/>
                  </a:lnTo>
                </a:path>
              </a:pathLst>
            </a:custGeom>
            <a:ln w="28575">
              <a:solidFill>
                <a:srgbClr val="676A54"/>
              </a:solidFill>
            </a:ln>
          </p:spPr>
          <p:txBody>
            <a:bodyPr wrap="square" lIns="0" tIns="0" rIns="0" bIns="0" rtlCol="0"/>
            <a:lstStyle/>
            <a:p>
              <a:endParaRPr/>
            </a:p>
          </p:txBody>
        </p:sp>
        <p:sp>
          <p:nvSpPr>
            <p:cNvPr id="13" name="object 13">
              <a:extLst>
                <a:ext uri="{FF2B5EF4-FFF2-40B4-BE49-F238E27FC236}">
                  <a16:creationId xmlns:a16="http://schemas.microsoft.com/office/drawing/2014/main" id="{34ABC33E-7B2E-94A3-10C5-59A950A29128}"/>
                </a:ext>
              </a:extLst>
            </p:cNvPr>
            <p:cNvSpPr/>
            <p:nvPr/>
          </p:nvSpPr>
          <p:spPr>
            <a:xfrm>
              <a:off x="6241287" y="2954273"/>
              <a:ext cx="85725" cy="356870"/>
            </a:xfrm>
            <a:custGeom>
              <a:avLst/>
              <a:gdLst/>
              <a:ahLst/>
              <a:cxnLst/>
              <a:rect l="l" t="t" r="r" b="b"/>
              <a:pathLst>
                <a:path w="85725" h="356870">
                  <a:moveTo>
                    <a:pt x="28575" y="270890"/>
                  </a:moveTo>
                  <a:lnTo>
                    <a:pt x="0" y="270890"/>
                  </a:lnTo>
                  <a:lnTo>
                    <a:pt x="42925" y="356615"/>
                  </a:lnTo>
                  <a:lnTo>
                    <a:pt x="78623" y="285114"/>
                  </a:lnTo>
                  <a:lnTo>
                    <a:pt x="28575" y="285114"/>
                  </a:lnTo>
                  <a:lnTo>
                    <a:pt x="28575" y="270890"/>
                  </a:lnTo>
                  <a:close/>
                </a:path>
                <a:path w="85725" h="356870">
                  <a:moveTo>
                    <a:pt x="57150" y="0"/>
                  </a:moveTo>
                  <a:lnTo>
                    <a:pt x="28575" y="0"/>
                  </a:lnTo>
                  <a:lnTo>
                    <a:pt x="28575" y="285114"/>
                  </a:lnTo>
                  <a:lnTo>
                    <a:pt x="57150" y="285114"/>
                  </a:lnTo>
                  <a:lnTo>
                    <a:pt x="57150" y="0"/>
                  </a:lnTo>
                  <a:close/>
                </a:path>
                <a:path w="85725" h="356870">
                  <a:moveTo>
                    <a:pt x="85725" y="270890"/>
                  </a:moveTo>
                  <a:lnTo>
                    <a:pt x="57150" y="270890"/>
                  </a:lnTo>
                  <a:lnTo>
                    <a:pt x="57150" y="285114"/>
                  </a:lnTo>
                  <a:lnTo>
                    <a:pt x="78623" y="285114"/>
                  </a:lnTo>
                  <a:lnTo>
                    <a:pt x="85725" y="270890"/>
                  </a:lnTo>
                  <a:close/>
                </a:path>
              </a:pathLst>
            </a:custGeom>
            <a:solidFill>
              <a:srgbClr val="676A54"/>
            </a:solidFill>
          </p:spPr>
          <p:txBody>
            <a:bodyPr wrap="square" lIns="0" tIns="0" rIns="0" bIns="0" rtlCol="0"/>
            <a:lstStyle/>
            <a:p>
              <a:endParaRPr/>
            </a:p>
          </p:txBody>
        </p:sp>
        <p:sp>
          <p:nvSpPr>
            <p:cNvPr id="14" name="object 14">
              <a:extLst>
                <a:ext uri="{FF2B5EF4-FFF2-40B4-BE49-F238E27FC236}">
                  <a16:creationId xmlns:a16="http://schemas.microsoft.com/office/drawing/2014/main" id="{977BFE97-F412-DA0A-8B9D-FE358A26AA4E}"/>
                </a:ext>
              </a:extLst>
            </p:cNvPr>
            <p:cNvSpPr/>
            <p:nvPr/>
          </p:nvSpPr>
          <p:spPr>
            <a:xfrm>
              <a:off x="5068061" y="2955797"/>
              <a:ext cx="2349500" cy="0"/>
            </a:xfrm>
            <a:custGeom>
              <a:avLst/>
              <a:gdLst/>
              <a:ahLst/>
              <a:cxnLst/>
              <a:rect l="l" t="t" r="r" b="b"/>
              <a:pathLst>
                <a:path w="2349500">
                  <a:moveTo>
                    <a:pt x="0" y="0"/>
                  </a:moveTo>
                  <a:lnTo>
                    <a:pt x="2349499" y="0"/>
                  </a:lnTo>
                </a:path>
              </a:pathLst>
            </a:custGeom>
            <a:ln w="28575">
              <a:solidFill>
                <a:srgbClr val="000000"/>
              </a:solidFill>
            </a:ln>
          </p:spPr>
          <p:txBody>
            <a:bodyPr wrap="square" lIns="0" tIns="0" rIns="0" bIns="0" rtlCol="0"/>
            <a:lstStyle/>
            <a:p>
              <a:endParaRPr/>
            </a:p>
          </p:txBody>
        </p:sp>
      </p:grpSp>
      <p:sp>
        <p:nvSpPr>
          <p:cNvPr id="20" name="object 20">
            <a:extLst>
              <a:ext uri="{FF2B5EF4-FFF2-40B4-BE49-F238E27FC236}">
                <a16:creationId xmlns:a16="http://schemas.microsoft.com/office/drawing/2014/main" id="{20F9B0F9-D2BB-1C6E-B694-4D67B0C33B88}"/>
              </a:ext>
            </a:extLst>
          </p:cNvPr>
          <p:cNvSpPr txBox="1"/>
          <p:nvPr/>
        </p:nvSpPr>
        <p:spPr>
          <a:xfrm>
            <a:off x="7075776" y="4797346"/>
            <a:ext cx="3246376" cy="751488"/>
          </a:xfrm>
          <a:prstGeom prst="rect">
            <a:avLst/>
          </a:prstGeom>
        </p:spPr>
        <p:txBody>
          <a:bodyPr vert="horz" wrap="square" lIns="0" tIns="12700" rIns="0" bIns="0" rtlCol="0">
            <a:spAutoFit/>
          </a:bodyPr>
          <a:lstStyle/>
          <a:p>
            <a:pPr marL="12700" algn="ctr">
              <a:lnSpc>
                <a:spcPct val="100000"/>
              </a:lnSpc>
            </a:pPr>
            <a:r>
              <a:rPr lang="en-CA" sz="2400" b="1" spc="-20" dirty="0">
                <a:latin typeface="Arial"/>
                <a:cs typeface="Arial"/>
              </a:rPr>
              <a:t>Volume</a:t>
            </a:r>
            <a:r>
              <a:rPr sz="2400" b="1" spc="-20" dirty="0">
                <a:latin typeface="Arial"/>
                <a:cs typeface="Arial"/>
              </a:rPr>
              <a:t> Variance</a:t>
            </a:r>
            <a:endParaRPr lang="en-CA" sz="2400" b="1" spc="-20" dirty="0">
              <a:latin typeface="Arial"/>
              <a:cs typeface="Arial"/>
            </a:endParaRPr>
          </a:p>
          <a:p>
            <a:pPr marL="12700" algn="ctr">
              <a:lnSpc>
                <a:spcPct val="100000"/>
              </a:lnSpc>
            </a:pPr>
            <a:r>
              <a:rPr lang="en-CA" sz="2400" b="1" spc="-20" dirty="0">
                <a:solidFill>
                  <a:srgbClr val="0070C0"/>
                </a:solidFill>
                <a:latin typeface="Arial"/>
                <a:cs typeface="Arial"/>
              </a:rPr>
              <a:t>$600 favourable</a:t>
            </a:r>
          </a:p>
        </p:txBody>
      </p:sp>
      <p:sp>
        <p:nvSpPr>
          <p:cNvPr id="2" name="TextBox 1">
            <a:extLst>
              <a:ext uri="{FF2B5EF4-FFF2-40B4-BE49-F238E27FC236}">
                <a16:creationId xmlns:a16="http://schemas.microsoft.com/office/drawing/2014/main" id="{D9A9BF2F-BCD2-9EC8-C88A-F33BDFC0D200}"/>
              </a:ext>
            </a:extLst>
          </p:cNvPr>
          <p:cNvSpPr txBox="1"/>
          <p:nvPr/>
        </p:nvSpPr>
        <p:spPr>
          <a:xfrm>
            <a:off x="1055440" y="764704"/>
            <a:ext cx="184731" cy="369332"/>
          </a:xfrm>
          <a:prstGeom prst="rect">
            <a:avLst/>
          </a:prstGeom>
          <a:noFill/>
        </p:spPr>
        <p:txBody>
          <a:bodyPr wrap="none" rtlCol="0">
            <a:spAutoFit/>
          </a:bodyPr>
          <a:lstStyle/>
          <a:p>
            <a:endParaRPr lang="en-CA" dirty="0"/>
          </a:p>
        </p:txBody>
      </p:sp>
      <p:sp>
        <p:nvSpPr>
          <p:cNvPr id="15" name="TextBox 14">
            <a:extLst>
              <a:ext uri="{FF2B5EF4-FFF2-40B4-BE49-F238E27FC236}">
                <a16:creationId xmlns:a16="http://schemas.microsoft.com/office/drawing/2014/main" id="{5777BA01-0C53-3DF9-3084-3D3FB8D86B60}"/>
              </a:ext>
            </a:extLst>
          </p:cNvPr>
          <p:cNvSpPr txBox="1"/>
          <p:nvPr/>
        </p:nvSpPr>
        <p:spPr>
          <a:xfrm>
            <a:off x="459227" y="556028"/>
            <a:ext cx="10461309" cy="923330"/>
          </a:xfrm>
          <a:prstGeom prst="rect">
            <a:avLst/>
          </a:prstGeom>
          <a:noFill/>
          <a:ln w="28575">
            <a:solidFill>
              <a:srgbClr val="0070C0"/>
            </a:solidFill>
          </a:ln>
        </p:spPr>
        <p:txBody>
          <a:bodyPr wrap="square" rtlCol="0">
            <a:spAutoFit/>
          </a:bodyPr>
          <a:lstStyle/>
          <a:p>
            <a:r>
              <a:rPr lang="en-CA" dirty="0"/>
              <a:t>- </a:t>
            </a:r>
            <a:r>
              <a:rPr lang="en-CA" dirty="0" err="1">
                <a:latin typeface="Arial" panose="020B0604020202020204" pitchFamily="34" charset="0"/>
                <a:cs typeface="Arial" panose="020B0604020202020204" pitchFamily="34" charset="0"/>
              </a:rPr>
              <a:t>ColaCo’s</a:t>
            </a:r>
            <a:r>
              <a:rPr lang="en-CA" dirty="0">
                <a:latin typeface="Arial" panose="020B0604020202020204" pitchFamily="34" charset="0"/>
                <a:cs typeface="Arial" panose="020B0604020202020204" pitchFamily="34" charset="0"/>
              </a:rPr>
              <a:t> actual production required 3,200 </a:t>
            </a:r>
            <a:r>
              <a:rPr lang="en-CA" b="1" u="sng" dirty="0">
                <a:latin typeface="Arial" panose="020B0604020202020204" pitchFamily="34" charset="0"/>
                <a:cs typeface="Arial" panose="020B0604020202020204" pitchFamily="34" charset="0"/>
              </a:rPr>
              <a:t>standard</a:t>
            </a:r>
            <a:r>
              <a:rPr lang="en-CA" dirty="0">
                <a:latin typeface="Arial" panose="020B0604020202020204" pitchFamily="34" charset="0"/>
                <a:cs typeface="Arial" panose="020B0604020202020204" pitchFamily="34" charset="0"/>
              </a:rPr>
              <a:t> machine hours</a:t>
            </a:r>
          </a:p>
          <a:p>
            <a:r>
              <a:rPr lang="en-CA" dirty="0">
                <a:latin typeface="Arial" panose="020B0604020202020204" pitchFamily="34" charset="0"/>
                <a:cs typeface="Arial" panose="020B0604020202020204" pitchFamily="34" charset="0"/>
              </a:rPr>
              <a:t>- Actual fixed overhead was $8,450</a:t>
            </a:r>
          </a:p>
          <a:p>
            <a:r>
              <a:rPr lang="en-CA" dirty="0">
                <a:latin typeface="Arial" panose="020B0604020202020204" pitchFamily="34" charset="0"/>
                <a:cs typeface="Arial" panose="020B0604020202020204" pitchFamily="34" charset="0"/>
              </a:rPr>
              <a:t>- The predetermined overhead rate is based on 3,000 machine hours</a:t>
            </a:r>
          </a:p>
        </p:txBody>
      </p:sp>
      <p:grpSp>
        <p:nvGrpSpPr>
          <p:cNvPr id="16" name="object 15">
            <a:extLst>
              <a:ext uri="{FF2B5EF4-FFF2-40B4-BE49-F238E27FC236}">
                <a16:creationId xmlns:a16="http://schemas.microsoft.com/office/drawing/2014/main" id="{F413B2B7-6BE9-4772-8029-96407E8213F4}"/>
              </a:ext>
            </a:extLst>
          </p:cNvPr>
          <p:cNvGrpSpPr/>
          <p:nvPr/>
        </p:nvGrpSpPr>
        <p:grpSpPr>
          <a:xfrm>
            <a:off x="4963795" y="5506405"/>
            <a:ext cx="2264410" cy="850900"/>
            <a:chOff x="3314890" y="3768090"/>
            <a:chExt cx="2264410" cy="850900"/>
          </a:xfrm>
        </p:grpSpPr>
        <p:sp>
          <p:nvSpPr>
            <p:cNvPr id="17" name="object 16">
              <a:extLst>
                <a:ext uri="{FF2B5EF4-FFF2-40B4-BE49-F238E27FC236}">
                  <a16:creationId xmlns:a16="http://schemas.microsoft.com/office/drawing/2014/main" id="{AF65B6D1-040A-E9E5-FF0F-85F435DC5824}"/>
                </a:ext>
              </a:extLst>
            </p:cNvPr>
            <p:cNvSpPr/>
            <p:nvPr/>
          </p:nvSpPr>
          <p:spPr>
            <a:xfrm>
              <a:off x="3329178" y="3768090"/>
              <a:ext cx="2235835" cy="481965"/>
            </a:xfrm>
            <a:custGeom>
              <a:avLst/>
              <a:gdLst/>
              <a:ahLst/>
              <a:cxnLst/>
              <a:rect l="l" t="t" r="r" b="b"/>
              <a:pathLst>
                <a:path w="2235835" h="481964">
                  <a:moveTo>
                    <a:pt x="0" y="12192"/>
                  </a:moveTo>
                  <a:lnTo>
                    <a:pt x="0" y="481584"/>
                  </a:lnTo>
                </a:path>
                <a:path w="2235835" h="481964">
                  <a:moveTo>
                    <a:pt x="2235708" y="481584"/>
                  </a:moveTo>
                  <a:lnTo>
                    <a:pt x="2235708" y="0"/>
                  </a:lnTo>
                </a:path>
              </a:pathLst>
            </a:custGeom>
            <a:ln w="28575">
              <a:solidFill>
                <a:srgbClr val="676A54"/>
              </a:solidFill>
            </a:ln>
          </p:spPr>
          <p:txBody>
            <a:bodyPr wrap="square" lIns="0" tIns="0" rIns="0" bIns="0" rtlCol="0"/>
            <a:lstStyle/>
            <a:p>
              <a:endParaRPr/>
            </a:p>
          </p:txBody>
        </p:sp>
        <p:sp>
          <p:nvSpPr>
            <p:cNvPr id="18" name="object 17">
              <a:extLst>
                <a:ext uri="{FF2B5EF4-FFF2-40B4-BE49-F238E27FC236}">
                  <a16:creationId xmlns:a16="http://schemas.microsoft.com/office/drawing/2014/main" id="{F7CB5F6D-CF5D-28CF-DDA6-3245C99CD543}"/>
                </a:ext>
              </a:extLst>
            </p:cNvPr>
            <p:cNvSpPr/>
            <p:nvPr/>
          </p:nvSpPr>
          <p:spPr>
            <a:xfrm>
              <a:off x="4377436" y="4263390"/>
              <a:ext cx="85725" cy="355600"/>
            </a:xfrm>
            <a:custGeom>
              <a:avLst/>
              <a:gdLst/>
              <a:ahLst/>
              <a:cxnLst/>
              <a:rect l="l" t="t" r="r" b="b"/>
              <a:pathLst>
                <a:path w="85725" h="355600">
                  <a:moveTo>
                    <a:pt x="28575" y="269367"/>
                  </a:moveTo>
                  <a:lnTo>
                    <a:pt x="0" y="269367"/>
                  </a:lnTo>
                  <a:lnTo>
                    <a:pt x="42925" y="355092"/>
                  </a:lnTo>
                  <a:lnTo>
                    <a:pt x="78623" y="283591"/>
                  </a:lnTo>
                  <a:lnTo>
                    <a:pt x="28575" y="283591"/>
                  </a:lnTo>
                  <a:lnTo>
                    <a:pt x="28575" y="269367"/>
                  </a:lnTo>
                  <a:close/>
                </a:path>
                <a:path w="85725" h="355600">
                  <a:moveTo>
                    <a:pt x="57150" y="0"/>
                  </a:moveTo>
                  <a:lnTo>
                    <a:pt x="28575" y="0"/>
                  </a:lnTo>
                  <a:lnTo>
                    <a:pt x="28575" y="283591"/>
                  </a:lnTo>
                  <a:lnTo>
                    <a:pt x="57150" y="283591"/>
                  </a:lnTo>
                  <a:lnTo>
                    <a:pt x="57150" y="0"/>
                  </a:lnTo>
                  <a:close/>
                </a:path>
                <a:path w="85725" h="355600">
                  <a:moveTo>
                    <a:pt x="85725" y="269367"/>
                  </a:moveTo>
                  <a:lnTo>
                    <a:pt x="57150" y="269367"/>
                  </a:lnTo>
                  <a:lnTo>
                    <a:pt x="57150" y="283591"/>
                  </a:lnTo>
                  <a:lnTo>
                    <a:pt x="78623" y="283591"/>
                  </a:lnTo>
                  <a:lnTo>
                    <a:pt x="85725" y="269367"/>
                  </a:lnTo>
                  <a:close/>
                </a:path>
              </a:pathLst>
            </a:custGeom>
            <a:solidFill>
              <a:srgbClr val="676A54"/>
            </a:solidFill>
          </p:spPr>
          <p:txBody>
            <a:bodyPr wrap="square" lIns="0" tIns="0" rIns="0" bIns="0" rtlCol="0"/>
            <a:lstStyle/>
            <a:p>
              <a:endParaRPr/>
            </a:p>
          </p:txBody>
        </p:sp>
        <p:sp>
          <p:nvSpPr>
            <p:cNvPr id="19" name="object 18">
              <a:extLst>
                <a:ext uri="{FF2B5EF4-FFF2-40B4-BE49-F238E27FC236}">
                  <a16:creationId xmlns:a16="http://schemas.microsoft.com/office/drawing/2014/main" id="{E2B9F82B-76D9-C994-7565-5A677DF4CB57}"/>
                </a:ext>
              </a:extLst>
            </p:cNvPr>
            <p:cNvSpPr/>
            <p:nvPr/>
          </p:nvSpPr>
          <p:spPr>
            <a:xfrm>
              <a:off x="3329178" y="4264914"/>
              <a:ext cx="2235200" cy="0"/>
            </a:xfrm>
            <a:custGeom>
              <a:avLst/>
              <a:gdLst/>
              <a:ahLst/>
              <a:cxnLst/>
              <a:rect l="l" t="t" r="r" b="b"/>
              <a:pathLst>
                <a:path w="2235200">
                  <a:moveTo>
                    <a:pt x="0" y="0"/>
                  </a:moveTo>
                  <a:lnTo>
                    <a:pt x="2235200" y="0"/>
                  </a:lnTo>
                </a:path>
              </a:pathLst>
            </a:custGeom>
            <a:ln w="28575">
              <a:solidFill>
                <a:srgbClr val="000000"/>
              </a:solidFill>
            </a:ln>
          </p:spPr>
          <p:txBody>
            <a:bodyPr wrap="square" lIns="0" tIns="0" rIns="0" bIns="0" rtlCol="0"/>
            <a:lstStyle/>
            <a:p>
              <a:endParaRPr/>
            </a:p>
          </p:txBody>
        </p:sp>
      </p:grpSp>
      <p:sp>
        <p:nvSpPr>
          <p:cNvPr id="24" name="object 3">
            <a:extLst>
              <a:ext uri="{FF2B5EF4-FFF2-40B4-BE49-F238E27FC236}">
                <a16:creationId xmlns:a16="http://schemas.microsoft.com/office/drawing/2014/main" id="{9D653262-B01A-473B-0B17-7BD425233F83}"/>
              </a:ext>
            </a:extLst>
          </p:cNvPr>
          <p:cNvSpPr txBox="1"/>
          <p:nvPr/>
        </p:nvSpPr>
        <p:spPr>
          <a:xfrm>
            <a:off x="4151784" y="6306228"/>
            <a:ext cx="4357081" cy="382156"/>
          </a:xfrm>
          <a:prstGeom prst="rect">
            <a:avLst/>
          </a:prstGeom>
        </p:spPr>
        <p:txBody>
          <a:bodyPr vert="horz" wrap="square" lIns="0" tIns="12700" rIns="0" bIns="0" rtlCol="0">
            <a:spAutoFit/>
          </a:bodyPr>
          <a:lstStyle/>
          <a:p>
            <a:pPr marL="12700" algn="ctr">
              <a:lnSpc>
                <a:spcPct val="100000"/>
              </a:lnSpc>
              <a:spcBef>
                <a:spcPts val="100"/>
              </a:spcBef>
            </a:pPr>
            <a:r>
              <a:rPr lang="en-CA" sz="2400" b="1" spc="-20" dirty="0">
                <a:solidFill>
                  <a:srgbClr val="0070C0"/>
                </a:solidFill>
                <a:latin typeface="Arial"/>
                <a:cs typeface="Arial"/>
              </a:rPr>
              <a:t>$1,150 favourable</a:t>
            </a:r>
          </a:p>
        </p:txBody>
      </p:sp>
    </p:spTree>
    <p:extLst>
      <p:ext uri="{BB962C8B-B14F-4D97-AF65-F5344CB8AC3E}">
        <p14:creationId xmlns:p14="http://schemas.microsoft.com/office/powerpoint/2010/main" val="187963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23</a:t>
            </a:fld>
            <a:endParaRPr spc="-5" dirty="0"/>
          </a:p>
        </p:txBody>
      </p:sp>
      <p:sp>
        <p:nvSpPr>
          <p:cNvPr id="7" name="Subtitle 6">
            <a:extLst>
              <a:ext uri="{FF2B5EF4-FFF2-40B4-BE49-F238E27FC236}">
                <a16:creationId xmlns:a16="http://schemas.microsoft.com/office/drawing/2014/main" id="{82E632A0-9CCA-5F2B-122E-49791243D019}"/>
              </a:ext>
            </a:extLst>
          </p:cNvPr>
          <p:cNvSpPr>
            <a:spLocks noGrp="1"/>
          </p:cNvSpPr>
          <p:nvPr>
            <p:ph type="subTitle" idx="1"/>
          </p:nvPr>
        </p:nvSpPr>
        <p:spPr/>
        <p:txBody>
          <a:bodyPr/>
          <a:lstStyle/>
          <a:p>
            <a:r>
              <a:rPr lang="en-CA" dirty="0"/>
              <a:t>Why</a:t>
            </a:r>
            <a:r>
              <a:rPr lang="en-CA" spc="-30" dirty="0"/>
              <a:t> </a:t>
            </a:r>
            <a:r>
              <a:rPr lang="en-CA" dirty="0"/>
              <a:t>do</a:t>
            </a:r>
            <a:r>
              <a:rPr lang="en-CA" spc="-5" dirty="0"/>
              <a:t> </a:t>
            </a:r>
            <a:r>
              <a:rPr lang="en-CA" spc="-20" dirty="0"/>
              <a:t>Variances</a:t>
            </a:r>
            <a:r>
              <a:rPr lang="en-CA" spc="-50" dirty="0"/>
              <a:t> </a:t>
            </a:r>
            <a:r>
              <a:rPr lang="en-CA" dirty="0"/>
              <a:t>Occur?</a:t>
            </a:r>
          </a:p>
        </p:txBody>
      </p:sp>
      <p:graphicFrame>
        <p:nvGraphicFramePr>
          <p:cNvPr id="3" name="object 3"/>
          <p:cNvGraphicFramePr>
            <a:graphicFrameLocks noGrp="1"/>
          </p:cNvGraphicFramePr>
          <p:nvPr/>
        </p:nvGraphicFramePr>
        <p:xfrm>
          <a:off x="846531" y="1620774"/>
          <a:ext cx="10554970" cy="4553126"/>
        </p:xfrm>
        <a:graphic>
          <a:graphicData uri="http://schemas.openxmlformats.org/drawingml/2006/table">
            <a:tbl>
              <a:tblPr firstRow="1" bandRow="1">
                <a:tableStyleId>{2D5ABB26-0587-4C30-8999-92F81FD0307C}</a:tableStyleId>
              </a:tblPr>
              <a:tblGrid>
                <a:gridCol w="5277485">
                  <a:extLst>
                    <a:ext uri="{9D8B030D-6E8A-4147-A177-3AD203B41FA5}">
                      <a16:colId xmlns:a16="http://schemas.microsoft.com/office/drawing/2014/main" val="20000"/>
                    </a:ext>
                  </a:extLst>
                </a:gridCol>
                <a:gridCol w="5277485">
                  <a:extLst>
                    <a:ext uri="{9D8B030D-6E8A-4147-A177-3AD203B41FA5}">
                      <a16:colId xmlns:a16="http://schemas.microsoft.com/office/drawing/2014/main" val="20001"/>
                    </a:ext>
                  </a:extLst>
                </a:gridCol>
              </a:tblGrid>
              <a:tr h="365633">
                <a:tc>
                  <a:txBody>
                    <a:bodyPr/>
                    <a:lstStyle/>
                    <a:p>
                      <a:pPr marL="1270" algn="ctr">
                        <a:lnSpc>
                          <a:spcPct val="100000"/>
                        </a:lnSpc>
                        <a:spcBef>
                          <a:spcPts val="315"/>
                        </a:spcBef>
                      </a:pPr>
                      <a:r>
                        <a:rPr sz="1800" b="1" spc="-5" dirty="0">
                          <a:solidFill>
                            <a:srgbClr val="FFFFFF"/>
                          </a:solidFill>
                          <a:latin typeface="Arial"/>
                          <a:cs typeface="Arial"/>
                        </a:rPr>
                        <a:t>Direct Materials</a:t>
                      </a:r>
                      <a:r>
                        <a:rPr sz="1800" b="1" spc="-10" dirty="0">
                          <a:solidFill>
                            <a:srgbClr val="FFFFFF"/>
                          </a:solidFill>
                          <a:latin typeface="Arial"/>
                          <a:cs typeface="Arial"/>
                        </a:rPr>
                        <a:t> </a:t>
                      </a:r>
                      <a:r>
                        <a:rPr sz="1800" b="1" spc="-15" dirty="0">
                          <a:solidFill>
                            <a:srgbClr val="FFFFFF"/>
                          </a:solidFill>
                          <a:latin typeface="Arial"/>
                          <a:cs typeface="Arial"/>
                        </a:rPr>
                        <a:t>Variances</a:t>
                      </a:r>
                      <a:endParaRPr sz="1800">
                        <a:latin typeface="Arial"/>
                        <a:cs typeface="Arial"/>
                      </a:endParaRPr>
                    </a:p>
                  </a:txBody>
                  <a:tcPr marL="0" marR="0" marT="40005" marB="0">
                    <a:solidFill>
                      <a:srgbClr val="000000"/>
                    </a:solidFill>
                  </a:tcPr>
                </a:tc>
                <a:tc>
                  <a:txBody>
                    <a:bodyPr/>
                    <a:lstStyle/>
                    <a:p>
                      <a:pPr algn="ctr">
                        <a:lnSpc>
                          <a:spcPct val="100000"/>
                        </a:lnSpc>
                        <a:spcBef>
                          <a:spcPts val="315"/>
                        </a:spcBef>
                      </a:pPr>
                      <a:r>
                        <a:rPr sz="1800" b="1" spc="-5" dirty="0">
                          <a:solidFill>
                            <a:srgbClr val="FFFFFF"/>
                          </a:solidFill>
                          <a:latin typeface="Arial"/>
                          <a:cs typeface="Arial"/>
                        </a:rPr>
                        <a:t>Direct</a:t>
                      </a:r>
                      <a:r>
                        <a:rPr sz="1800" b="1" spc="-15" dirty="0">
                          <a:solidFill>
                            <a:srgbClr val="FFFFFF"/>
                          </a:solidFill>
                          <a:latin typeface="Arial"/>
                          <a:cs typeface="Arial"/>
                        </a:rPr>
                        <a:t> </a:t>
                      </a:r>
                      <a:r>
                        <a:rPr sz="1800" b="1" dirty="0">
                          <a:solidFill>
                            <a:srgbClr val="FFFFFF"/>
                          </a:solidFill>
                          <a:latin typeface="Arial"/>
                          <a:cs typeface="Arial"/>
                        </a:rPr>
                        <a:t>Labour</a:t>
                      </a:r>
                      <a:r>
                        <a:rPr sz="1800" b="1" spc="-30" dirty="0">
                          <a:solidFill>
                            <a:srgbClr val="FFFFFF"/>
                          </a:solidFill>
                          <a:latin typeface="Arial"/>
                          <a:cs typeface="Arial"/>
                        </a:rPr>
                        <a:t> </a:t>
                      </a:r>
                      <a:r>
                        <a:rPr sz="1800" b="1" spc="-15" dirty="0">
                          <a:solidFill>
                            <a:srgbClr val="FFFFFF"/>
                          </a:solidFill>
                          <a:latin typeface="Arial"/>
                          <a:cs typeface="Arial"/>
                        </a:rPr>
                        <a:t>Variances</a:t>
                      </a:r>
                      <a:endParaRPr sz="1800">
                        <a:latin typeface="Arial"/>
                        <a:cs typeface="Arial"/>
                      </a:endParaRPr>
                    </a:p>
                  </a:txBody>
                  <a:tcPr marL="0" marR="0" marT="40005" marB="0">
                    <a:solidFill>
                      <a:srgbClr val="000000"/>
                    </a:solidFill>
                  </a:tcPr>
                </a:tc>
                <a:extLst>
                  <a:ext uri="{0D108BD9-81ED-4DB2-BD59-A6C34878D82A}">
                    <a16:rowId xmlns:a16="http://schemas.microsoft.com/office/drawing/2014/main" val="10000"/>
                  </a:ext>
                </a:extLst>
              </a:tr>
              <a:tr h="1814067">
                <a:tc>
                  <a:txBody>
                    <a:bodyPr/>
                    <a:lstStyle/>
                    <a:p>
                      <a:pPr marL="172085" indent="-81280">
                        <a:lnSpc>
                          <a:spcPct val="100000"/>
                        </a:lnSpc>
                        <a:spcBef>
                          <a:spcPts val="315"/>
                        </a:spcBef>
                        <a:buSzPct val="94444"/>
                        <a:buChar char="•"/>
                        <a:tabLst>
                          <a:tab pos="172720"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quality</a:t>
                      </a:r>
                      <a:r>
                        <a:rPr sz="1800" spc="5" dirty="0">
                          <a:latin typeface="Arial MT"/>
                          <a:cs typeface="Arial MT"/>
                        </a:rPr>
                        <a:t> </a:t>
                      </a:r>
                      <a:r>
                        <a:rPr sz="1800" dirty="0">
                          <a:latin typeface="Arial MT"/>
                          <a:cs typeface="Arial MT"/>
                        </a:rPr>
                        <a:t>of</a:t>
                      </a:r>
                      <a:r>
                        <a:rPr sz="1800" spc="-10" dirty="0">
                          <a:latin typeface="Arial MT"/>
                          <a:cs typeface="Arial MT"/>
                        </a:rPr>
                        <a:t> </a:t>
                      </a:r>
                      <a:r>
                        <a:rPr sz="1800" spc="-5" dirty="0">
                          <a:latin typeface="Arial MT"/>
                          <a:cs typeface="Arial MT"/>
                        </a:rPr>
                        <a:t>material</a:t>
                      </a:r>
                      <a:endParaRPr sz="1800">
                        <a:latin typeface="Arial MT"/>
                        <a:cs typeface="Arial MT"/>
                      </a:endParaRPr>
                    </a:p>
                    <a:p>
                      <a:pPr marL="172085" indent="-81280">
                        <a:lnSpc>
                          <a:spcPct val="100000"/>
                        </a:lnSpc>
                        <a:spcBef>
                          <a:spcPts val="430"/>
                        </a:spcBef>
                        <a:buSzPct val="94444"/>
                        <a:buChar char="•"/>
                        <a:tabLst>
                          <a:tab pos="172720" algn="l"/>
                        </a:tabLst>
                      </a:pPr>
                      <a:r>
                        <a:rPr sz="1800" spc="-5" dirty="0">
                          <a:latin typeface="Arial MT"/>
                          <a:cs typeface="Arial MT"/>
                        </a:rPr>
                        <a:t>Change</a:t>
                      </a:r>
                      <a:r>
                        <a:rPr sz="1800" spc="15" dirty="0">
                          <a:latin typeface="Arial MT"/>
                          <a:cs typeface="Arial MT"/>
                        </a:rPr>
                        <a:t> </a:t>
                      </a:r>
                      <a:r>
                        <a:rPr sz="1800" spc="-5" dirty="0">
                          <a:latin typeface="Arial MT"/>
                          <a:cs typeface="Arial MT"/>
                        </a:rPr>
                        <a:t>in quantity</a:t>
                      </a:r>
                      <a:r>
                        <a:rPr sz="1800" spc="15" dirty="0">
                          <a:latin typeface="Arial MT"/>
                          <a:cs typeface="Arial MT"/>
                        </a:rPr>
                        <a:t> </a:t>
                      </a:r>
                      <a:r>
                        <a:rPr sz="1800" spc="-5" dirty="0">
                          <a:latin typeface="Arial MT"/>
                          <a:cs typeface="Arial MT"/>
                        </a:rPr>
                        <a:t>purchased</a:t>
                      </a:r>
                      <a:r>
                        <a:rPr sz="1800" spc="10" dirty="0">
                          <a:latin typeface="Arial MT"/>
                          <a:cs typeface="Arial MT"/>
                        </a:rPr>
                        <a:t> </a:t>
                      </a:r>
                      <a:r>
                        <a:rPr sz="1800" spc="-5" dirty="0">
                          <a:latin typeface="Arial MT"/>
                          <a:cs typeface="Arial MT"/>
                        </a:rPr>
                        <a:t>(volume</a:t>
                      </a:r>
                      <a:r>
                        <a:rPr sz="1800" spc="5" dirty="0">
                          <a:latin typeface="Arial MT"/>
                          <a:cs typeface="Arial MT"/>
                        </a:rPr>
                        <a:t> </a:t>
                      </a:r>
                      <a:r>
                        <a:rPr sz="1800" spc="-5" dirty="0">
                          <a:latin typeface="Arial MT"/>
                          <a:cs typeface="Arial MT"/>
                        </a:rPr>
                        <a:t>discount)</a:t>
                      </a:r>
                      <a:endParaRPr sz="1800">
                        <a:latin typeface="Arial MT"/>
                        <a:cs typeface="Arial MT"/>
                      </a:endParaRPr>
                    </a:p>
                    <a:p>
                      <a:pPr marL="172085" indent="-81280">
                        <a:lnSpc>
                          <a:spcPct val="100000"/>
                        </a:lnSpc>
                        <a:spcBef>
                          <a:spcPts val="434"/>
                        </a:spcBef>
                        <a:buSzPct val="94444"/>
                        <a:buChar char="•"/>
                        <a:tabLst>
                          <a:tab pos="172720" algn="l"/>
                        </a:tabLst>
                      </a:pPr>
                      <a:r>
                        <a:rPr sz="1800" spc="-5" dirty="0">
                          <a:latin typeface="Arial MT"/>
                          <a:cs typeface="Arial MT"/>
                        </a:rPr>
                        <a:t>New</a:t>
                      </a:r>
                      <a:r>
                        <a:rPr sz="1800" spc="-35" dirty="0">
                          <a:latin typeface="Arial MT"/>
                          <a:cs typeface="Arial MT"/>
                        </a:rPr>
                        <a:t> </a:t>
                      </a:r>
                      <a:r>
                        <a:rPr sz="1800" spc="-5" dirty="0">
                          <a:latin typeface="Arial MT"/>
                          <a:cs typeface="Arial MT"/>
                        </a:rPr>
                        <a:t>supplier</a:t>
                      </a:r>
                      <a:endParaRPr sz="1800">
                        <a:latin typeface="Arial MT"/>
                        <a:cs typeface="Arial MT"/>
                      </a:endParaRPr>
                    </a:p>
                    <a:p>
                      <a:pPr marL="172085" indent="-81280">
                        <a:lnSpc>
                          <a:spcPct val="100000"/>
                        </a:lnSpc>
                        <a:spcBef>
                          <a:spcPts val="434"/>
                        </a:spcBef>
                        <a:buSzPct val="94444"/>
                        <a:buChar char="•"/>
                        <a:tabLst>
                          <a:tab pos="172720" algn="l"/>
                        </a:tabLst>
                      </a:pPr>
                      <a:r>
                        <a:rPr sz="1800" spc="-5" dirty="0">
                          <a:latin typeface="Arial MT"/>
                          <a:cs typeface="Arial MT"/>
                        </a:rPr>
                        <a:t>Better</a:t>
                      </a:r>
                      <a:r>
                        <a:rPr sz="1800" spc="-25" dirty="0">
                          <a:latin typeface="Arial MT"/>
                          <a:cs typeface="Arial MT"/>
                        </a:rPr>
                        <a:t> </a:t>
                      </a:r>
                      <a:r>
                        <a:rPr sz="1800" spc="-5" dirty="0">
                          <a:latin typeface="Arial MT"/>
                          <a:cs typeface="Arial MT"/>
                        </a:rPr>
                        <a:t>negotiation</a:t>
                      </a:r>
                      <a:endParaRPr sz="1800">
                        <a:latin typeface="Arial MT"/>
                        <a:cs typeface="Arial MT"/>
                      </a:endParaRPr>
                    </a:p>
                    <a:p>
                      <a:pPr marL="172085" indent="-81280">
                        <a:lnSpc>
                          <a:spcPct val="100000"/>
                        </a:lnSpc>
                        <a:spcBef>
                          <a:spcPts val="430"/>
                        </a:spcBef>
                        <a:buSzPct val="94444"/>
                        <a:buChar char="•"/>
                        <a:tabLst>
                          <a:tab pos="172720" algn="l"/>
                        </a:tabLst>
                      </a:pPr>
                      <a:r>
                        <a:rPr sz="1800" spc="-5" dirty="0">
                          <a:latin typeface="Arial MT"/>
                          <a:cs typeface="Arial MT"/>
                        </a:rPr>
                        <a:t>Drop</a:t>
                      </a:r>
                      <a:r>
                        <a:rPr sz="1800" dirty="0">
                          <a:latin typeface="Arial MT"/>
                          <a:cs typeface="Arial MT"/>
                        </a:rPr>
                        <a:t> /</a:t>
                      </a:r>
                      <a:r>
                        <a:rPr sz="1800" spc="-10" dirty="0">
                          <a:latin typeface="Arial MT"/>
                          <a:cs typeface="Arial MT"/>
                        </a:rPr>
                        <a:t> </a:t>
                      </a:r>
                      <a:r>
                        <a:rPr sz="1800" spc="-5" dirty="0">
                          <a:latin typeface="Arial MT"/>
                          <a:cs typeface="Arial MT"/>
                        </a:rPr>
                        <a:t>increase</a:t>
                      </a:r>
                      <a:r>
                        <a:rPr sz="1800" spc="5" dirty="0">
                          <a:latin typeface="Arial MT"/>
                          <a:cs typeface="Arial MT"/>
                        </a:rPr>
                        <a:t> </a:t>
                      </a:r>
                      <a:r>
                        <a:rPr sz="1800" spc="-5" dirty="0">
                          <a:latin typeface="Arial MT"/>
                          <a:cs typeface="Arial MT"/>
                        </a:rPr>
                        <a:t>in</a:t>
                      </a:r>
                      <a:r>
                        <a:rPr sz="1800" dirty="0">
                          <a:latin typeface="Arial MT"/>
                          <a:cs typeface="Arial MT"/>
                        </a:rPr>
                        <a:t> </a:t>
                      </a:r>
                      <a:r>
                        <a:rPr sz="1800" spc="-5" dirty="0">
                          <a:latin typeface="Arial MT"/>
                          <a:cs typeface="Arial MT"/>
                        </a:rPr>
                        <a:t>price </a:t>
                      </a:r>
                      <a:r>
                        <a:rPr sz="1800" dirty="0">
                          <a:latin typeface="Arial MT"/>
                          <a:cs typeface="Arial MT"/>
                        </a:rPr>
                        <a:t>of </a:t>
                      </a:r>
                      <a:r>
                        <a:rPr sz="1800" spc="-5" dirty="0">
                          <a:latin typeface="Arial MT"/>
                          <a:cs typeface="Arial MT"/>
                        </a:rPr>
                        <a:t>material</a:t>
                      </a:r>
                      <a:endParaRPr sz="1800">
                        <a:latin typeface="Arial MT"/>
                        <a:cs typeface="Arial MT"/>
                      </a:endParaRPr>
                    </a:p>
                  </a:txBody>
                  <a:tcPr marL="0" marR="0" marT="40005" marB="0">
                    <a:lnL w="28575">
                      <a:solidFill>
                        <a:srgbClr val="000000"/>
                      </a:solidFill>
                      <a:prstDash val="solid"/>
                    </a:lnL>
                    <a:lnR w="12700">
                      <a:solidFill>
                        <a:srgbClr val="000000"/>
                      </a:solidFill>
                      <a:prstDash val="solid"/>
                    </a:lnR>
                    <a:lnB w="12700">
                      <a:solidFill>
                        <a:srgbClr val="000000"/>
                      </a:solidFill>
                      <a:prstDash val="solid"/>
                    </a:lnB>
                    <a:solidFill>
                      <a:srgbClr val="D9D9D9"/>
                    </a:solidFill>
                  </a:tcPr>
                </a:tc>
                <a:tc>
                  <a:txBody>
                    <a:bodyPr/>
                    <a:lstStyle/>
                    <a:p>
                      <a:pPr marL="172720" indent="-81280">
                        <a:lnSpc>
                          <a:spcPct val="100000"/>
                        </a:lnSpc>
                        <a:spcBef>
                          <a:spcPts val="315"/>
                        </a:spcBef>
                        <a:buSzPct val="94444"/>
                        <a:buChar char="•"/>
                        <a:tabLst>
                          <a:tab pos="173355" algn="l"/>
                        </a:tabLst>
                      </a:pPr>
                      <a:r>
                        <a:rPr sz="1800" dirty="0">
                          <a:latin typeface="Arial MT"/>
                          <a:cs typeface="Arial MT"/>
                        </a:rPr>
                        <a:t>A</a:t>
                      </a:r>
                      <a:r>
                        <a:rPr sz="1800" spc="-125" dirty="0">
                          <a:latin typeface="Arial MT"/>
                          <a:cs typeface="Arial MT"/>
                        </a:rPr>
                        <a:t> </a:t>
                      </a:r>
                      <a:r>
                        <a:rPr sz="1800" spc="-5" dirty="0">
                          <a:latin typeface="Arial MT"/>
                          <a:cs typeface="Arial MT"/>
                        </a:rPr>
                        <a:t>new union contract</a:t>
                      </a:r>
                      <a:endParaRPr sz="1800">
                        <a:latin typeface="Arial MT"/>
                        <a:cs typeface="Arial MT"/>
                      </a:endParaRPr>
                    </a:p>
                    <a:p>
                      <a:pPr marL="92075" marR="652780">
                        <a:lnSpc>
                          <a:spcPct val="100000"/>
                        </a:lnSpc>
                        <a:spcBef>
                          <a:spcPts val="430"/>
                        </a:spcBef>
                        <a:buSzPct val="94444"/>
                        <a:buChar char="•"/>
                        <a:tabLst>
                          <a:tab pos="173355"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0" dirty="0">
                          <a:latin typeface="Arial MT"/>
                          <a:cs typeface="Arial MT"/>
                        </a:rPr>
                        <a:t> </a:t>
                      </a:r>
                      <a:r>
                        <a:rPr sz="1800" spc="-5" dirty="0">
                          <a:latin typeface="Arial MT"/>
                          <a:cs typeface="Arial MT"/>
                        </a:rPr>
                        <a:t>average</a:t>
                      </a:r>
                      <a:r>
                        <a:rPr sz="1800" spc="5" dirty="0">
                          <a:latin typeface="Arial MT"/>
                          <a:cs typeface="Arial MT"/>
                        </a:rPr>
                        <a:t> </a:t>
                      </a:r>
                      <a:r>
                        <a:rPr sz="1800" spc="-5" dirty="0">
                          <a:latin typeface="Arial MT"/>
                          <a:cs typeface="Arial MT"/>
                        </a:rPr>
                        <a:t>experience</a:t>
                      </a:r>
                      <a:r>
                        <a:rPr sz="1800" spc="20" dirty="0">
                          <a:latin typeface="Arial MT"/>
                          <a:cs typeface="Arial MT"/>
                        </a:rPr>
                        <a:t> </a:t>
                      </a:r>
                      <a:r>
                        <a:rPr sz="1800" spc="-5" dirty="0">
                          <a:latin typeface="Arial MT"/>
                          <a:cs typeface="Arial MT"/>
                        </a:rPr>
                        <a:t>or training</a:t>
                      </a:r>
                      <a:r>
                        <a:rPr sz="1800" spc="15" dirty="0">
                          <a:latin typeface="Arial MT"/>
                          <a:cs typeface="Arial MT"/>
                        </a:rPr>
                        <a:t> </a:t>
                      </a:r>
                      <a:r>
                        <a:rPr sz="1800" dirty="0">
                          <a:latin typeface="Arial MT"/>
                          <a:cs typeface="Arial MT"/>
                        </a:rPr>
                        <a:t>of </a:t>
                      </a:r>
                      <a:r>
                        <a:rPr sz="1800" spc="-484" dirty="0">
                          <a:latin typeface="Arial MT"/>
                          <a:cs typeface="Arial MT"/>
                        </a:rPr>
                        <a:t> </a:t>
                      </a:r>
                      <a:r>
                        <a:rPr sz="1800" spc="-10" dirty="0">
                          <a:latin typeface="Arial MT"/>
                          <a:cs typeface="Arial MT"/>
                        </a:rPr>
                        <a:t>workers</a:t>
                      </a:r>
                      <a:endParaRPr sz="1800">
                        <a:latin typeface="Arial MT"/>
                        <a:cs typeface="Arial MT"/>
                      </a:endParaRPr>
                    </a:p>
                    <a:p>
                      <a:pPr marL="172720" indent="-81280">
                        <a:lnSpc>
                          <a:spcPct val="100000"/>
                        </a:lnSpc>
                        <a:spcBef>
                          <a:spcPts val="434"/>
                        </a:spcBef>
                        <a:buSzPct val="94444"/>
                        <a:buChar char="•"/>
                        <a:tabLst>
                          <a:tab pos="173355"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government</a:t>
                      </a:r>
                      <a:r>
                        <a:rPr sz="1800" spc="10" dirty="0">
                          <a:latin typeface="Arial MT"/>
                          <a:cs typeface="Arial MT"/>
                        </a:rPr>
                        <a:t> </a:t>
                      </a:r>
                      <a:r>
                        <a:rPr sz="1800" spc="-5" dirty="0">
                          <a:latin typeface="Arial MT"/>
                          <a:cs typeface="Arial MT"/>
                        </a:rPr>
                        <a:t>regulations</a:t>
                      </a:r>
                      <a:endParaRPr sz="1800">
                        <a:latin typeface="Arial MT"/>
                        <a:cs typeface="Arial MT"/>
                      </a:endParaRPr>
                    </a:p>
                    <a:p>
                      <a:pPr marL="172720" indent="-81280">
                        <a:lnSpc>
                          <a:spcPct val="100000"/>
                        </a:lnSpc>
                        <a:spcBef>
                          <a:spcPts val="434"/>
                        </a:spcBef>
                        <a:buSzPct val="94444"/>
                        <a:buChar char="•"/>
                        <a:tabLst>
                          <a:tab pos="173355" algn="l"/>
                        </a:tabLst>
                      </a:pPr>
                      <a:r>
                        <a:rPr sz="1800" spc="-5" dirty="0">
                          <a:latin typeface="Arial MT"/>
                          <a:cs typeface="Arial MT"/>
                        </a:rPr>
                        <a:t>Unanticipated</a:t>
                      </a:r>
                      <a:r>
                        <a:rPr sz="1800" dirty="0">
                          <a:latin typeface="Arial MT"/>
                          <a:cs typeface="Arial MT"/>
                        </a:rPr>
                        <a:t> </a:t>
                      </a:r>
                      <a:r>
                        <a:rPr sz="1800" spc="-5" dirty="0">
                          <a:latin typeface="Arial MT"/>
                          <a:cs typeface="Arial MT"/>
                        </a:rPr>
                        <a:t>overtime</a:t>
                      </a:r>
                      <a:endParaRPr sz="1800">
                        <a:latin typeface="Arial MT"/>
                        <a:cs typeface="Arial MT"/>
                      </a:endParaRPr>
                    </a:p>
                  </a:txBody>
                  <a:tcPr marL="0" marR="0" marT="40005" marB="0">
                    <a:lnL w="12700">
                      <a:solidFill>
                        <a:srgbClr val="000000"/>
                      </a:solidFill>
                      <a:prstDash val="solid"/>
                    </a:lnL>
                    <a:lnR w="28575">
                      <a:solidFill>
                        <a:srgbClr val="000000"/>
                      </a:solidFill>
                      <a:prstDash val="solid"/>
                    </a:lnR>
                    <a:lnB w="12700">
                      <a:solidFill>
                        <a:srgbClr val="000000"/>
                      </a:solidFill>
                      <a:prstDash val="solid"/>
                    </a:lnB>
                    <a:solidFill>
                      <a:srgbClr val="D9D9D9"/>
                    </a:solidFill>
                  </a:tcPr>
                </a:tc>
                <a:extLst>
                  <a:ext uri="{0D108BD9-81ED-4DB2-BD59-A6C34878D82A}">
                    <a16:rowId xmlns:a16="http://schemas.microsoft.com/office/drawing/2014/main" val="10001"/>
                  </a:ext>
                </a:extLst>
              </a:tr>
              <a:tr h="2373426">
                <a:tc>
                  <a:txBody>
                    <a:bodyPr/>
                    <a:lstStyle/>
                    <a:p>
                      <a:pPr marL="172085" indent="-81280">
                        <a:lnSpc>
                          <a:spcPct val="100000"/>
                        </a:lnSpc>
                        <a:spcBef>
                          <a:spcPts val="320"/>
                        </a:spcBef>
                        <a:buSzPct val="94444"/>
                        <a:buChar char="•"/>
                        <a:tabLst>
                          <a:tab pos="172720" algn="l"/>
                        </a:tabLst>
                      </a:pPr>
                      <a:r>
                        <a:rPr sz="1800" spc="-5" dirty="0">
                          <a:latin typeface="Arial MT"/>
                          <a:cs typeface="Arial MT"/>
                        </a:rPr>
                        <a:t>Normal</a:t>
                      </a:r>
                      <a:r>
                        <a:rPr sz="1800" dirty="0">
                          <a:latin typeface="Arial MT"/>
                          <a:cs typeface="Arial MT"/>
                        </a:rPr>
                        <a:t> </a:t>
                      </a:r>
                      <a:r>
                        <a:rPr sz="1800" spc="-5" dirty="0">
                          <a:latin typeface="Arial MT"/>
                          <a:cs typeface="Arial MT"/>
                        </a:rPr>
                        <a:t>fluctuations</a:t>
                      </a:r>
                      <a:r>
                        <a:rPr sz="1800"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usage</a:t>
                      </a:r>
                      <a:endParaRPr sz="1800">
                        <a:latin typeface="Arial MT"/>
                        <a:cs typeface="Arial MT"/>
                      </a:endParaRPr>
                    </a:p>
                    <a:p>
                      <a:pPr marL="172085" indent="-81280">
                        <a:lnSpc>
                          <a:spcPct val="100000"/>
                        </a:lnSpc>
                        <a:spcBef>
                          <a:spcPts val="430"/>
                        </a:spcBef>
                        <a:buSzPct val="94444"/>
                        <a:buChar char="•"/>
                        <a:tabLst>
                          <a:tab pos="172720"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production</a:t>
                      </a:r>
                      <a:r>
                        <a:rPr sz="1800" spc="10" dirty="0">
                          <a:latin typeface="Arial MT"/>
                          <a:cs typeface="Arial MT"/>
                        </a:rPr>
                        <a:t> </a:t>
                      </a:r>
                      <a:r>
                        <a:rPr sz="1800" spc="-5" dirty="0">
                          <a:latin typeface="Arial MT"/>
                          <a:cs typeface="Arial MT"/>
                        </a:rPr>
                        <a:t>process</a:t>
                      </a:r>
                      <a:endParaRPr sz="1800">
                        <a:latin typeface="Arial MT"/>
                        <a:cs typeface="Arial MT"/>
                      </a:endParaRPr>
                    </a:p>
                    <a:p>
                      <a:pPr marL="172085" indent="-81280">
                        <a:lnSpc>
                          <a:spcPct val="100000"/>
                        </a:lnSpc>
                        <a:spcBef>
                          <a:spcPts val="434"/>
                        </a:spcBef>
                        <a:buSzPct val="94444"/>
                        <a:buChar char="•"/>
                        <a:tabLst>
                          <a:tab pos="172720"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20" dirty="0">
                          <a:latin typeface="Arial MT"/>
                          <a:cs typeface="Arial MT"/>
                        </a:rPr>
                        <a:t> </a:t>
                      </a:r>
                      <a:r>
                        <a:rPr sz="1800" spc="-5" dirty="0">
                          <a:latin typeface="Arial MT"/>
                          <a:cs typeface="Arial MT"/>
                        </a:rPr>
                        <a:t>proportion</a:t>
                      </a:r>
                      <a:r>
                        <a:rPr sz="1800" spc="5" dirty="0">
                          <a:latin typeface="Arial MT"/>
                          <a:cs typeface="Arial MT"/>
                        </a:rPr>
                        <a:t> </a:t>
                      </a:r>
                      <a:r>
                        <a:rPr sz="1800" dirty="0">
                          <a:latin typeface="Arial MT"/>
                          <a:cs typeface="Arial MT"/>
                        </a:rPr>
                        <a:t>of</a:t>
                      </a:r>
                      <a:r>
                        <a:rPr sz="1800" spc="-15" dirty="0">
                          <a:latin typeface="Arial MT"/>
                          <a:cs typeface="Arial MT"/>
                        </a:rPr>
                        <a:t> </a:t>
                      </a:r>
                      <a:r>
                        <a:rPr sz="1800" spc="-5" dirty="0">
                          <a:latin typeface="Arial MT"/>
                          <a:cs typeface="Arial MT"/>
                        </a:rPr>
                        <a:t>spoilage</a:t>
                      </a:r>
                      <a:endParaRPr sz="1800">
                        <a:latin typeface="Arial MT"/>
                        <a:cs typeface="Arial MT"/>
                      </a:endParaRPr>
                    </a:p>
                    <a:p>
                      <a:pPr marL="172085" indent="-81280">
                        <a:lnSpc>
                          <a:spcPct val="100000"/>
                        </a:lnSpc>
                        <a:spcBef>
                          <a:spcPts val="430"/>
                        </a:spcBef>
                        <a:buSzPct val="94444"/>
                        <a:buChar char="•"/>
                        <a:tabLst>
                          <a:tab pos="172720"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quality</a:t>
                      </a:r>
                      <a:r>
                        <a:rPr sz="1800" spc="5" dirty="0">
                          <a:latin typeface="Arial MT"/>
                          <a:cs typeface="Arial MT"/>
                        </a:rPr>
                        <a:t> </a:t>
                      </a:r>
                      <a:r>
                        <a:rPr sz="1800" dirty="0">
                          <a:latin typeface="Arial MT"/>
                          <a:cs typeface="Arial MT"/>
                        </a:rPr>
                        <a:t>of</a:t>
                      </a:r>
                      <a:r>
                        <a:rPr sz="1800" spc="-5" dirty="0">
                          <a:latin typeface="Arial MT"/>
                          <a:cs typeface="Arial MT"/>
                        </a:rPr>
                        <a:t> materials</a:t>
                      </a:r>
                      <a:endParaRPr sz="1800">
                        <a:latin typeface="Arial MT"/>
                        <a:cs typeface="Arial MT"/>
                      </a:endParaRPr>
                    </a:p>
                    <a:p>
                      <a:pPr marL="172085" indent="-81280">
                        <a:lnSpc>
                          <a:spcPct val="100000"/>
                        </a:lnSpc>
                        <a:spcBef>
                          <a:spcPts val="434"/>
                        </a:spcBef>
                        <a:buSzPct val="94444"/>
                        <a:buChar char="•"/>
                        <a:tabLst>
                          <a:tab pos="172720"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equipment</a:t>
                      </a:r>
                      <a:r>
                        <a:rPr sz="1800" spc="15" dirty="0">
                          <a:latin typeface="Arial MT"/>
                          <a:cs typeface="Arial MT"/>
                        </a:rPr>
                        <a:t> </a:t>
                      </a:r>
                      <a:r>
                        <a:rPr sz="1800" dirty="0">
                          <a:latin typeface="Arial MT"/>
                          <a:cs typeface="Arial MT"/>
                        </a:rPr>
                        <a:t>&amp;</a:t>
                      </a:r>
                      <a:r>
                        <a:rPr sz="1800" spc="-20" dirty="0">
                          <a:latin typeface="Arial MT"/>
                          <a:cs typeface="Arial MT"/>
                        </a:rPr>
                        <a:t> </a:t>
                      </a:r>
                      <a:r>
                        <a:rPr sz="1800" spc="-5" dirty="0">
                          <a:latin typeface="Arial MT"/>
                          <a:cs typeface="Arial MT"/>
                        </a:rPr>
                        <a:t>technology</a:t>
                      </a:r>
                      <a:endParaRPr sz="1800">
                        <a:latin typeface="Arial MT"/>
                        <a:cs typeface="Arial MT"/>
                      </a:endParaRPr>
                    </a:p>
                    <a:p>
                      <a:pPr marL="172085" indent="-81280">
                        <a:lnSpc>
                          <a:spcPct val="100000"/>
                        </a:lnSpc>
                        <a:spcBef>
                          <a:spcPts val="430"/>
                        </a:spcBef>
                        <a:buSzPct val="94444"/>
                        <a:buChar char="•"/>
                        <a:tabLst>
                          <a:tab pos="172720" algn="l"/>
                        </a:tabLst>
                      </a:pPr>
                      <a:r>
                        <a:rPr sz="1800" spc="-5" dirty="0">
                          <a:latin typeface="Arial MT"/>
                          <a:cs typeface="Arial MT"/>
                        </a:rPr>
                        <a:t>Equipment</a:t>
                      </a:r>
                      <a:r>
                        <a:rPr sz="1800" spc="-10" dirty="0">
                          <a:latin typeface="Arial MT"/>
                          <a:cs typeface="Arial MT"/>
                        </a:rPr>
                        <a:t> </a:t>
                      </a:r>
                      <a:r>
                        <a:rPr sz="1800" spc="-5" dirty="0">
                          <a:latin typeface="Arial MT"/>
                          <a:cs typeface="Arial MT"/>
                        </a:rPr>
                        <a:t>malfunction</a:t>
                      </a:r>
                      <a:endParaRPr sz="1800">
                        <a:latin typeface="Arial MT"/>
                        <a:cs typeface="Arial MT"/>
                      </a:endParaRPr>
                    </a:p>
                    <a:p>
                      <a:pPr marL="172085" indent="-81280">
                        <a:lnSpc>
                          <a:spcPct val="100000"/>
                        </a:lnSpc>
                        <a:spcBef>
                          <a:spcPts val="434"/>
                        </a:spcBef>
                        <a:buSzPct val="94444"/>
                        <a:buChar char="•"/>
                        <a:tabLst>
                          <a:tab pos="172720" algn="l"/>
                        </a:tabLst>
                      </a:pPr>
                      <a:r>
                        <a:rPr sz="1800" dirty="0">
                          <a:latin typeface="Arial MT"/>
                          <a:cs typeface="Arial MT"/>
                        </a:rPr>
                        <a:t>Theft</a:t>
                      </a:r>
                      <a:r>
                        <a:rPr sz="1800" spc="-40" dirty="0">
                          <a:latin typeface="Arial MT"/>
                          <a:cs typeface="Arial MT"/>
                        </a:rPr>
                        <a:t> </a:t>
                      </a:r>
                      <a:r>
                        <a:rPr sz="1800" dirty="0">
                          <a:latin typeface="Arial MT"/>
                          <a:cs typeface="Arial MT"/>
                        </a:rPr>
                        <a:t>of</a:t>
                      </a:r>
                      <a:r>
                        <a:rPr sz="1800" spc="-25" dirty="0">
                          <a:latin typeface="Arial MT"/>
                          <a:cs typeface="Arial MT"/>
                        </a:rPr>
                        <a:t> </a:t>
                      </a:r>
                      <a:r>
                        <a:rPr sz="1800" spc="-5" dirty="0">
                          <a:latin typeface="Arial MT"/>
                          <a:cs typeface="Arial MT"/>
                        </a:rPr>
                        <a:t>material</a:t>
                      </a:r>
                      <a:endParaRPr sz="1800">
                        <a:latin typeface="Arial MT"/>
                        <a:cs typeface="Arial MT"/>
                      </a:endParaRPr>
                    </a:p>
                  </a:txBody>
                  <a:tcPr marL="0" marR="0" marT="40640" marB="0">
                    <a:lnL w="28575">
                      <a:solidFill>
                        <a:srgbClr val="000000"/>
                      </a:solidFill>
                      <a:prstDash val="solid"/>
                    </a:lnL>
                    <a:lnR w="12700">
                      <a:solidFill>
                        <a:srgbClr val="000000"/>
                      </a:solidFill>
                      <a:prstDash val="solid"/>
                    </a:lnR>
                    <a:lnT w="12700">
                      <a:solidFill>
                        <a:srgbClr val="000000"/>
                      </a:solidFill>
                      <a:prstDash val="solid"/>
                    </a:lnT>
                    <a:lnB w="28575">
                      <a:solidFill>
                        <a:srgbClr val="000000"/>
                      </a:solidFill>
                      <a:prstDash val="solid"/>
                    </a:lnB>
                    <a:solidFill>
                      <a:srgbClr val="F1F1F1"/>
                    </a:solidFill>
                  </a:tcPr>
                </a:tc>
                <a:tc>
                  <a:txBody>
                    <a:bodyPr/>
                    <a:lstStyle/>
                    <a:p>
                      <a:pPr marL="172720" indent="-81280">
                        <a:lnSpc>
                          <a:spcPct val="100000"/>
                        </a:lnSpc>
                        <a:spcBef>
                          <a:spcPts val="320"/>
                        </a:spcBef>
                        <a:buSzPct val="94444"/>
                        <a:buChar char="•"/>
                        <a:tabLst>
                          <a:tab pos="173355"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equipment</a:t>
                      </a:r>
                      <a:r>
                        <a:rPr sz="1800" spc="20" dirty="0">
                          <a:latin typeface="Arial MT"/>
                          <a:cs typeface="Arial MT"/>
                        </a:rPr>
                        <a:t> </a:t>
                      </a:r>
                      <a:r>
                        <a:rPr sz="1800" spc="-5" dirty="0">
                          <a:latin typeface="Arial MT"/>
                          <a:cs typeface="Arial MT"/>
                        </a:rPr>
                        <a:t>or</a:t>
                      </a:r>
                      <a:r>
                        <a:rPr sz="1800" spc="-15" dirty="0">
                          <a:latin typeface="Arial MT"/>
                          <a:cs typeface="Arial MT"/>
                        </a:rPr>
                        <a:t> </a:t>
                      </a:r>
                      <a:r>
                        <a:rPr sz="1800" spc="-5" dirty="0">
                          <a:latin typeface="Arial MT"/>
                          <a:cs typeface="Arial MT"/>
                        </a:rPr>
                        <a:t>technology</a:t>
                      </a:r>
                      <a:endParaRPr sz="1800">
                        <a:latin typeface="Arial MT"/>
                        <a:cs typeface="Arial MT"/>
                      </a:endParaRPr>
                    </a:p>
                    <a:p>
                      <a:pPr marL="172720" indent="-81280">
                        <a:lnSpc>
                          <a:spcPct val="100000"/>
                        </a:lnSpc>
                        <a:spcBef>
                          <a:spcPts val="430"/>
                        </a:spcBef>
                        <a:buSzPct val="94444"/>
                        <a:buChar char="•"/>
                        <a:tabLst>
                          <a:tab pos="173355" algn="l"/>
                        </a:tabLst>
                      </a:pPr>
                      <a:r>
                        <a:rPr sz="1800" spc="-5" dirty="0">
                          <a:latin typeface="Arial MT"/>
                          <a:cs typeface="Arial MT"/>
                        </a:rPr>
                        <a:t>Change</a:t>
                      </a:r>
                      <a:r>
                        <a:rPr sz="1800" spc="10" dirty="0">
                          <a:latin typeface="Arial MT"/>
                          <a:cs typeface="Arial MT"/>
                        </a:rPr>
                        <a:t> </a:t>
                      </a:r>
                      <a:r>
                        <a:rPr sz="1800" spc="-5" dirty="0">
                          <a:latin typeface="Arial MT"/>
                          <a:cs typeface="Arial MT"/>
                        </a:rPr>
                        <a:t>in</a:t>
                      </a:r>
                      <a:r>
                        <a:rPr sz="1800" spc="-15" dirty="0">
                          <a:latin typeface="Arial MT"/>
                          <a:cs typeface="Arial MT"/>
                        </a:rPr>
                        <a:t> </a:t>
                      </a:r>
                      <a:r>
                        <a:rPr sz="1800" spc="-5" dirty="0">
                          <a:latin typeface="Arial MT"/>
                          <a:cs typeface="Arial MT"/>
                        </a:rPr>
                        <a:t>training</a:t>
                      </a:r>
                      <a:r>
                        <a:rPr sz="1800" dirty="0">
                          <a:latin typeface="Arial MT"/>
                          <a:cs typeface="Arial MT"/>
                        </a:rPr>
                        <a:t> </a:t>
                      </a:r>
                      <a:r>
                        <a:rPr sz="1800" spc="-5" dirty="0">
                          <a:latin typeface="Arial MT"/>
                          <a:cs typeface="Arial MT"/>
                        </a:rPr>
                        <a:t>and</a:t>
                      </a:r>
                      <a:r>
                        <a:rPr sz="1800" spc="10" dirty="0">
                          <a:latin typeface="Arial MT"/>
                          <a:cs typeface="Arial MT"/>
                        </a:rPr>
                        <a:t> </a:t>
                      </a:r>
                      <a:r>
                        <a:rPr sz="1800" spc="-5" dirty="0">
                          <a:latin typeface="Arial MT"/>
                          <a:cs typeface="Arial MT"/>
                        </a:rPr>
                        <a:t>experience</a:t>
                      </a:r>
                      <a:r>
                        <a:rPr sz="1800" spc="25" dirty="0">
                          <a:latin typeface="Arial MT"/>
                          <a:cs typeface="Arial MT"/>
                        </a:rPr>
                        <a:t> </a:t>
                      </a:r>
                      <a:r>
                        <a:rPr sz="1800" dirty="0">
                          <a:latin typeface="Arial MT"/>
                          <a:cs typeface="Arial MT"/>
                        </a:rPr>
                        <a:t>of</a:t>
                      </a:r>
                      <a:r>
                        <a:rPr sz="1800" spc="-5" dirty="0">
                          <a:latin typeface="Arial MT"/>
                          <a:cs typeface="Arial MT"/>
                        </a:rPr>
                        <a:t> </a:t>
                      </a:r>
                      <a:r>
                        <a:rPr sz="1800" spc="-10" dirty="0">
                          <a:latin typeface="Arial MT"/>
                          <a:cs typeface="Arial MT"/>
                        </a:rPr>
                        <a:t>workers</a:t>
                      </a:r>
                      <a:endParaRPr sz="1800">
                        <a:latin typeface="Arial MT"/>
                        <a:cs typeface="Arial MT"/>
                      </a:endParaRPr>
                    </a:p>
                    <a:p>
                      <a:pPr marL="172720" indent="-81280">
                        <a:lnSpc>
                          <a:spcPct val="100000"/>
                        </a:lnSpc>
                        <a:spcBef>
                          <a:spcPts val="434"/>
                        </a:spcBef>
                        <a:buSzPct val="94444"/>
                        <a:buChar char="•"/>
                        <a:tabLst>
                          <a:tab pos="173355" algn="l"/>
                        </a:tabLst>
                      </a:pPr>
                      <a:r>
                        <a:rPr sz="1800" spc="-5" dirty="0">
                          <a:latin typeface="Arial MT"/>
                          <a:cs typeface="Arial MT"/>
                        </a:rPr>
                        <a:t>Improved</a:t>
                      </a:r>
                      <a:r>
                        <a:rPr sz="1800" spc="10" dirty="0">
                          <a:latin typeface="Arial MT"/>
                          <a:cs typeface="Arial MT"/>
                        </a:rPr>
                        <a:t> </a:t>
                      </a:r>
                      <a:r>
                        <a:rPr sz="1800" spc="-5" dirty="0">
                          <a:latin typeface="Arial MT"/>
                          <a:cs typeface="Arial MT"/>
                        </a:rPr>
                        <a:t>performance</a:t>
                      </a:r>
                      <a:r>
                        <a:rPr sz="1800" spc="15" dirty="0">
                          <a:latin typeface="Arial MT"/>
                          <a:cs typeface="Arial MT"/>
                        </a:rPr>
                        <a:t> </a:t>
                      </a:r>
                      <a:r>
                        <a:rPr sz="1800" spc="-5" dirty="0">
                          <a:latin typeface="Arial MT"/>
                          <a:cs typeface="Arial MT"/>
                        </a:rPr>
                        <a:t>from</a:t>
                      </a:r>
                      <a:r>
                        <a:rPr sz="1800" spc="5" dirty="0">
                          <a:latin typeface="Arial MT"/>
                          <a:cs typeface="Arial MT"/>
                        </a:rPr>
                        <a:t> </a:t>
                      </a:r>
                      <a:r>
                        <a:rPr sz="1800" spc="-5" dirty="0">
                          <a:latin typeface="Arial MT"/>
                          <a:cs typeface="Arial MT"/>
                        </a:rPr>
                        <a:t>training</a:t>
                      </a:r>
                      <a:r>
                        <a:rPr sz="1800" spc="10" dirty="0">
                          <a:latin typeface="Arial MT"/>
                          <a:cs typeface="Arial MT"/>
                        </a:rPr>
                        <a:t> </a:t>
                      </a:r>
                      <a:r>
                        <a:rPr sz="1800" spc="-5" dirty="0">
                          <a:latin typeface="Arial MT"/>
                          <a:cs typeface="Arial MT"/>
                        </a:rPr>
                        <a:t>programs</a:t>
                      </a:r>
                      <a:endParaRPr sz="1800">
                        <a:latin typeface="Arial MT"/>
                        <a:cs typeface="Arial MT"/>
                      </a:endParaRPr>
                    </a:p>
                    <a:p>
                      <a:pPr marL="172720" indent="-81280">
                        <a:lnSpc>
                          <a:spcPct val="100000"/>
                        </a:lnSpc>
                        <a:spcBef>
                          <a:spcPts val="430"/>
                        </a:spcBef>
                        <a:buSzPct val="94444"/>
                        <a:buChar char="•"/>
                        <a:tabLst>
                          <a:tab pos="173355" algn="l"/>
                        </a:tabLst>
                      </a:pPr>
                      <a:r>
                        <a:rPr sz="1800" spc="-5" dirty="0">
                          <a:latin typeface="Arial MT"/>
                          <a:cs typeface="Arial MT"/>
                        </a:rPr>
                        <a:t>Change</a:t>
                      </a:r>
                      <a:r>
                        <a:rPr sz="1800" spc="5" dirty="0">
                          <a:latin typeface="Arial MT"/>
                          <a:cs typeface="Arial MT"/>
                        </a:rPr>
                        <a:t> </a:t>
                      </a:r>
                      <a:r>
                        <a:rPr sz="1800" spc="-5" dirty="0">
                          <a:latin typeface="Arial MT"/>
                          <a:cs typeface="Arial MT"/>
                        </a:rPr>
                        <a:t>in</a:t>
                      </a:r>
                      <a:r>
                        <a:rPr sz="1800" spc="-10" dirty="0">
                          <a:latin typeface="Arial MT"/>
                          <a:cs typeface="Arial MT"/>
                        </a:rPr>
                        <a:t> employee</a:t>
                      </a:r>
                      <a:r>
                        <a:rPr sz="1800" spc="30" dirty="0">
                          <a:latin typeface="Arial MT"/>
                          <a:cs typeface="Arial MT"/>
                        </a:rPr>
                        <a:t> </a:t>
                      </a:r>
                      <a:r>
                        <a:rPr sz="1800" spc="-5" dirty="0">
                          <a:latin typeface="Arial MT"/>
                          <a:cs typeface="Arial MT"/>
                        </a:rPr>
                        <a:t>turnover</a:t>
                      </a:r>
                      <a:endParaRPr sz="1800">
                        <a:latin typeface="Arial MT"/>
                        <a:cs typeface="Arial MT"/>
                      </a:endParaRPr>
                    </a:p>
                    <a:p>
                      <a:pPr marL="92075" marR="438784">
                        <a:lnSpc>
                          <a:spcPct val="100000"/>
                        </a:lnSpc>
                        <a:spcBef>
                          <a:spcPts val="434"/>
                        </a:spcBef>
                        <a:buSzPct val="94444"/>
                        <a:buChar char="•"/>
                        <a:tabLst>
                          <a:tab pos="173355" algn="l"/>
                          <a:tab pos="3943350" algn="l"/>
                        </a:tabLst>
                      </a:pPr>
                      <a:r>
                        <a:rPr sz="1800" spc="-5" dirty="0">
                          <a:latin typeface="Arial MT"/>
                          <a:cs typeface="Arial MT"/>
                        </a:rPr>
                        <a:t>Intentional</a:t>
                      </a:r>
                      <a:r>
                        <a:rPr sz="1800" spc="20" dirty="0">
                          <a:latin typeface="Arial MT"/>
                          <a:cs typeface="Arial MT"/>
                        </a:rPr>
                        <a:t> </a:t>
                      </a:r>
                      <a:r>
                        <a:rPr sz="1800" spc="-5" dirty="0">
                          <a:latin typeface="Arial MT"/>
                          <a:cs typeface="Arial MT"/>
                        </a:rPr>
                        <a:t>or</a:t>
                      </a:r>
                      <a:r>
                        <a:rPr sz="1800" spc="15" dirty="0">
                          <a:latin typeface="Arial MT"/>
                          <a:cs typeface="Arial MT"/>
                        </a:rPr>
                        <a:t> </a:t>
                      </a:r>
                      <a:r>
                        <a:rPr sz="1800" spc="-5" dirty="0">
                          <a:latin typeface="Arial MT"/>
                          <a:cs typeface="Arial MT"/>
                        </a:rPr>
                        <a:t>unintentional</a:t>
                      </a:r>
                      <a:r>
                        <a:rPr sz="1800" spc="50" dirty="0">
                          <a:latin typeface="Arial MT"/>
                          <a:cs typeface="Arial MT"/>
                        </a:rPr>
                        <a:t> </a:t>
                      </a:r>
                      <a:r>
                        <a:rPr sz="1800" spc="-5" dirty="0">
                          <a:latin typeface="Arial MT"/>
                          <a:cs typeface="Arial MT"/>
                        </a:rPr>
                        <a:t>reporting	</a:t>
                      </a:r>
                      <a:r>
                        <a:rPr sz="1800" dirty="0">
                          <a:latin typeface="Arial MT"/>
                          <a:cs typeface="Arial MT"/>
                        </a:rPr>
                        <a:t>of</a:t>
                      </a:r>
                      <a:r>
                        <a:rPr sz="1800" spc="-90" dirty="0">
                          <a:latin typeface="Arial MT"/>
                          <a:cs typeface="Arial MT"/>
                        </a:rPr>
                        <a:t> </a:t>
                      </a:r>
                      <a:r>
                        <a:rPr sz="1800" spc="-5" dirty="0">
                          <a:latin typeface="Arial MT"/>
                          <a:cs typeface="Arial MT"/>
                        </a:rPr>
                        <a:t>labour </a:t>
                      </a:r>
                      <a:r>
                        <a:rPr sz="1800" spc="-490" dirty="0">
                          <a:latin typeface="Arial MT"/>
                          <a:cs typeface="Arial MT"/>
                        </a:rPr>
                        <a:t> </a:t>
                      </a:r>
                      <a:r>
                        <a:rPr sz="1800" spc="-5" dirty="0">
                          <a:latin typeface="Arial MT"/>
                          <a:cs typeface="Arial MT"/>
                        </a:rPr>
                        <a:t>hours.</a:t>
                      </a:r>
                      <a:endParaRPr sz="1800">
                        <a:latin typeface="Arial MT"/>
                        <a:cs typeface="Arial MT"/>
                      </a:endParaRPr>
                    </a:p>
                    <a:p>
                      <a:pPr marL="172720" indent="-81280">
                        <a:lnSpc>
                          <a:spcPct val="100000"/>
                        </a:lnSpc>
                        <a:spcBef>
                          <a:spcPts val="434"/>
                        </a:spcBef>
                        <a:buSzPct val="94444"/>
                        <a:buChar char="•"/>
                        <a:tabLst>
                          <a:tab pos="173355" algn="l"/>
                        </a:tabLst>
                      </a:pPr>
                      <a:r>
                        <a:rPr sz="1800" spc="-5" dirty="0">
                          <a:latin typeface="Arial MT"/>
                          <a:cs typeface="Arial MT"/>
                        </a:rPr>
                        <a:t>Unreasonable</a:t>
                      </a:r>
                      <a:r>
                        <a:rPr sz="1800" spc="15" dirty="0">
                          <a:latin typeface="Arial MT"/>
                          <a:cs typeface="Arial MT"/>
                        </a:rPr>
                        <a:t> </a:t>
                      </a:r>
                      <a:r>
                        <a:rPr sz="1800" spc="-5" dirty="0">
                          <a:latin typeface="Arial MT"/>
                          <a:cs typeface="Arial MT"/>
                        </a:rPr>
                        <a:t>labour</a:t>
                      </a:r>
                      <a:r>
                        <a:rPr sz="1800" spc="5" dirty="0">
                          <a:latin typeface="Arial MT"/>
                          <a:cs typeface="Arial MT"/>
                        </a:rPr>
                        <a:t> </a:t>
                      </a:r>
                      <a:r>
                        <a:rPr sz="1800" spc="-5" dirty="0">
                          <a:latin typeface="Arial MT"/>
                          <a:cs typeface="Arial MT"/>
                        </a:rPr>
                        <a:t>hours</a:t>
                      </a:r>
                      <a:r>
                        <a:rPr sz="1800" dirty="0">
                          <a:latin typeface="Arial MT"/>
                          <a:cs typeface="Arial MT"/>
                        </a:rPr>
                        <a:t> </a:t>
                      </a:r>
                      <a:r>
                        <a:rPr sz="1800" spc="-5" dirty="0">
                          <a:latin typeface="Arial MT"/>
                          <a:cs typeface="Arial MT"/>
                        </a:rPr>
                        <a:t>standard</a:t>
                      </a:r>
                      <a:endParaRPr sz="1800">
                        <a:latin typeface="Arial MT"/>
                        <a:cs typeface="Arial MT"/>
                      </a:endParaRPr>
                    </a:p>
                  </a:txBody>
                  <a:tcPr marL="0" marR="0" marT="40640" marB="0">
                    <a:lnL w="12700">
                      <a:solidFill>
                        <a:srgbClr val="000000"/>
                      </a:solidFill>
                      <a:prstDash val="solid"/>
                    </a:lnL>
                    <a:lnR w="28575">
                      <a:solidFill>
                        <a:srgbClr val="000000"/>
                      </a:solidFill>
                      <a:prstDash val="solid"/>
                    </a:lnR>
                    <a:lnT w="12700">
                      <a:solidFill>
                        <a:srgbClr val="000000"/>
                      </a:solidFill>
                      <a:prstDash val="solid"/>
                    </a:lnT>
                    <a:lnB w="28575">
                      <a:solidFill>
                        <a:srgbClr val="000000"/>
                      </a:solidFill>
                      <a:prstDash val="solid"/>
                    </a:lnB>
                    <a:solidFill>
                      <a:srgbClr val="F1F1F1"/>
                    </a:solidFill>
                  </a:tcPr>
                </a:tc>
                <a:extLst>
                  <a:ext uri="{0D108BD9-81ED-4DB2-BD59-A6C34878D82A}">
                    <a16:rowId xmlns:a16="http://schemas.microsoft.com/office/drawing/2014/main" val="10002"/>
                  </a:ext>
                </a:extLst>
              </a:tr>
            </a:tbl>
          </a:graphicData>
        </a:graphic>
      </p:graphicFrame>
      <p:sp>
        <p:nvSpPr>
          <p:cNvPr id="4" name="object 4"/>
          <p:cNvSpPr txBox="1"/>
          <p:nvPr/>
        </p:nvSpPr>
        <p:spPr>
          <a:xfrm>
            <a:off x="456096" y="4590846"/>
            <a:ext cx="281305" cy="1186815"/>
          </a:xfrm>
          <a:prstGeom prst="rect">
            <a:avLst/>
          </a:prstGeom>
        </p:spPr>
        <p:txBody>
          <a:bodyPr vert="vert270" wrap="square" lIns="0" tIns="0" rIns="0" bIns="0" rtlCol="0">
            <a:spAutoFit/>
          </a:bodyPr>
          <a:lstStyle/>
          <a:p>
            <a:pPr marL="12700">
              <a:lnSpc>
                <a:spcPts val="2090"/>
              </a:lnSpc>
            </a:pPr>
            <a:r>
              <a:rPr sz="1800" dirty="0">
                <a:latin typeface="Arial MT"/>
                <a:cs typeface="Arial MT"/>
              </a:rPr>
              <a:t>QUANTITY</a:t>
            </a:r>
            <a:endParaRPr sz="1800">
              <a:latin typeface="Arial MT"/>
              <a:cs typeface="Arial MT"/>
            </a:endParaRPr>
          </a:p>
        </p:txBody>
      </p:sp>
      <p:sp>
        <p:nvSpPr>
          <p:cNvPr id="5" name="object 5"/>
          <p:cNvSpPr txBox="1"/>
          <p:nvPr/>
        </p:nvSpPr>
        <p:spPr>
          <a:xfrm>
            <a:off x="384163" y="2474747"/>
            <a:ext cx="281305" cy="724535"/>
          </a:xfrm>
          <a:prstGeom prst="rect">
            <a:avLst/>
          </a:prstGeom>
        </p:spPr>
        <p:txBody>
          <a:bodyPr vert="vert270" wrap="square" lIns="0" tIns="0" rIns="0" bIns="0" rtlCol="0">
            <a:spAutoFit/>
          </a:bodyPr>
          <a:lstStyle/>
          <a:p>
            <a:pPr marL="12700">
              <a:lnSpc>
                <a:spcPts val="2090"/>
              </a:lnSpc>
            </a:pPr>
            <a:r>
              <a:rPr sz="1800" dirty="0">
                <a:latin typeface="Arial MT"/>
                <a:cs typeface="Arial MT"/>
              </a:rPr>
              <a:t>PRICE</a:t>
            </a:r>
            <a:endParaRPr sz="1800">
              <a:latin typeface="Arial MT"/>
              <a:cs typeface="Arial M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bject 19"/>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24</a:t>
            </a:fld>
            <a:endParaRPr spc="-25" dirty="0"/>
          </a:p>
        </p:txBody>
      </p:sp>
      <p:sp>
        <p:nvSpPr>
          <p:cNvPr id="20" name="Subtitle 19">
            <a:extLst>
              <a:ext uri="{FF2B5EF4-FFF2-40B4-BE49-F238E27FC236}">
                <a16:creationId xmlns:a16="http://schemas.microsoft.com/office/drawing/2014/main" id="{88496059-8539-0C8C-B385-5CED02C9EB24}"/>
              </a:ext>
            </a:extLst>
          </p:cNvPr>
          <p:cNvSpPr>
            <a:spLocks noGrp="1"/>
          </p:cNvSpPr>
          <p:nvPr>
            <p:ph type="subTitle" idx="1"/>
          </p:nvPr>
        </p:nvSpPr>
        <p:spPr/>
        <p:txBody>
          <a:bodyPr/>
          <a:lstStyle/>
          <a:p>
            <a:r>
              <a:rPr lang="en-CA" dirty="0"/>
              <a:t>Relevant Costing - Terminology</a:t>
            </a:r>
          </a:p>
        </p:txBody>
      </p:sp>
      <p:sp>
        <p:nvSpPr>
          <p:cNvPr id="3" name="object 3"/>
          <p:cNvSpPr txBox="1"/>
          <p:nvPr/>
        </p:nvSpPr>
        <p:spPr>
          <a:xfrm>
            <a:off x="480822" y="5488685"/>
            <a:ext cx="10972800" cy="462280"/>
          </a:xfrm>
          <a:prstGeom prst="rect">
            <a:avLst/>
          </a:prstGeom>
          <a:ln w="38100">
            <a:solidFill>
              <a:srgbClr val="0070C0"/>
            </a:solidFill>
          </a:ln>
        </p:spPr>
        <p:txBody>
          <a:bodyPr vert="horz" wrap="square" lIns="0" tIns="38100" rIns="0" bIns="0" rtlCol="0">
            <a:spAutoFit/>
          </a:bodyPr>
          <a:lstStyle/>
          <a:p>
            <a:pPr algn="ctr">
              <a:lnSpc>
                <a:spcPct val="100000"/>
              </a:lnSpc>
              <a:spcBef>
                <a:spcPts val="300"/>
              </a:spcBef>
            </a:pPr>
            <a:r>
              <a:rPr sz="2400" dirty="0">
                <a:latin typeface="Arial MT"/>
                <a:cs typeface="Arial MT"/>
              </a:rPr>
              <a:t>A</a:t>
            </a:r>
            <a:r>
              <a:rPr sz="2400" spc="-160" dirty="0">
                <a:latin typeface="Arial MT"/>
                <a:cs typeface="Arial MT"/>
              </a:rPr>
              <a:t> </a:t>
            </a:r>
            <a:r>
              <a:rPr sz="2400" dirty="0">
                <a:latin typeface="Arial MT"/>
                <a:cs typeface="Arial MT"/>
              </a:rPr>
              <a:t>relevant</a:t>
            </a:r>
            <a:r>
              <a:rPr sz="2400" spc="-15" dirty="0">
                <a:latin typeface="Arial MT"/>
                <a:cs typeface="Arial MT"/>
              </a:rPr>
              <a:t> </a:t>
            </a:r>
            <a:r>
              <a:rPr sz="2400" dirty="0">
                <a:latin typeface="Arial MT"/>
                <a:cs typeface="Arial MT"/>
              </a:rPr>
              <a:t>cost</a:t>
            </a:r>
            <a:r>
              <a:rPr sz="2400" spc="-25" dirty="0">
                <a:latin typeface="Arial MT"/>
                <a:cs typeface="Arial MT"/>
              </a:rPr>
              <a:t> </a:t>
            </a:r>
            <a:r>
              <a:rPr sz="2400" dirty="0">
                <a:latin typeface="Arial MT"/>
                <a:cs typeface="Arial MT"/>
              </a:rPr>
              <a:t>is</a:t>
            </a:r>
            <a:r>
              <a:rPr sz="2400" spc="-20" dirty="0">
                <a:latin typeface="Arial MT"/>
                <a:cs typeface="Arial MT"/>
              </a:rPr>
              <a:t> </a:t>
            </a:r>
            <a:r>
              <a:rPr sz="2400" dirty="0">
                <a:latin typeface="Arial MT"/>
                <a:cs typeface="Arial MT"/>
              </a:rPr>
              <a:t>a</a:t>
            </a:r>
            <a:r>
              <a:rPr sz="2400" spc="-25" dirty="0">
                <a:latin typeface="Arial MT"/>
                <a:cs typeface="Arial MT"/>
              </a:rPr>
              <a:t> </a:t>
            </a:r>
            <a:r>
              <a:rPr sz="2400" dirty="0">
                <a:latin typeface="Arial MT"/>
                <a:cs typeface="Arial MT"/>
              </a:rPr>
              <a:t>cost</a:t>
            </a:r>
            <a:r>
              <a:rPr sz="2400" spc="-25" dirty="0">
                <a:latin typeface="Arial MT"/>
                <a:cs typeface="Arial MT"/>
              </a:rPr>
              <a:t> </a:t>
            </a:r>
            <a:r>
              <a:rPr sz="2400" dirty="0">
                <a:latin typeface="Arial MT"/>
                <a:cs typeface="Arial MT"/>
              </a:rPr>
              <a:t>that</a:t>
            </a:r>
            <a:r>
              <a:rPr sz="2400" spc="-40" dirty="0">
                <a:latin typeface="Arial MT"/>
                <a:cs typeface="Arial MT"/>
              </a:rPr>
              <a:t> </a:t>
            </a:r>
            <a:r>
              <a:rPr sz="2400" b="1" u="sng" dirty="0">
                <a:uFill>
                  <a:solidFill>
                    <a:srgbClr val="000000"/>
                  </a:solidFill>
                </a:uFill>
                <a:latin typeface="Arial"/>
                <a:cs typeface="Arial"/>
              </a:rPr>
              <a:t>differs</a:t>
            </a:r>
            <a:r>
              <a:rPr sz="2400" b="1" u="sng" spc="-25" dirty="0">
                <a:uFill>
                  <a:solidFill>
                    <a:srgbClr val="000000"/>
                  </a:solidFill>
                </a:uFill>
                <a:latin typeface="Arial"/>
                <a:cs typeface="Arial"/>
              </a:rPr>
              <a:t> </a:t>
            </a:r>
            <a:r>
              <a:rPr sz="2400" b="1" u="sng" dirty="0">
                <a:uFill>
                  <a:solidFill>
                    <a:srgbClr val="000000"/>
                  </a:solidFill>
                </a:uFill>
                <a:latin typeface="Arial"/>
                <a:cs typeface="Arial"/>
              </a:rPr>
              <a:t>between</a:t>
            </a:r>
            <a:r>
              <a:rPr sz="2400" b="1" u="sng" spc="-65" dirty="0">
                <a:uFill>
                  <a:solidFill>
                    <a:srgbClr val="000000"/>
                  </a:solidFill>
                </a:uFill>
                <a:latin typeface="Arial"/>
                <a:cs typeface="Arial"/>
              </a:rPr>
              <a:t> </a:t>
            </a:r>
            <a:r>
              <a:rPr sz="2400" b="1" u="sng" spc="-10" dirty="0">
                <a:uFill>
                  <a:solidFill>
                    <a:srgbClr val="000000"/>
                  </a:solidFill>
                </a:uFill>
                <a:latin typeface="Arial"/>
                <a:cs typeface="Arial"/>
              </a:rPr>
              <a:t>alternatives</a:t>
            </a:r>
            <a:r>
              <a:rPr sz="2400" spc="-10" dirty="0">
                <a:latin typeface="Arial MT"/>
                <a:cs typeface="Arial MT"/>
              </a:rPr>
              <a:t>.</a:t>
            </a:r>
            <a:endParaRPr sz="2400">
              <a:latin typeface="Arial MT"/>
              <a:cs typeface="Arial MT"/>
            </a:endParaRPr>
          </a:p>
        </p:txBody>
      </p:sp>
      <p:grpSp>
        <p:nvGrpSpPr>
          <p:cNvPr id="4" name="object 4"/>
          <p:cNvGrpSpPr/>
          <p:nvPr/>
        </p:nvGrpSpPr>
        <p:grpSpPr>
          <a:xfrm>
            <a:off x="9287161" y="1711235"/>
            <a:ext cx="1701164" cy="968375"/>
            <a:chOff x="9287161" y="1711235"/>
            <a:chExt cx="1701164" cy="968375"/>
          </a:xfrm>
        </p:grpSpPr>
        <p:pic>
          <p:nvPicPr>
            <p:cNvPr id="5" name="object 5"/>
            <p:cNvPicPr/>
            <p:nvPr/>
          </p:nvPicPr>
          <p:blipFill>
            <a:blip r:embed="rId2" cstate="print"/>
            <a:stretch>
              <a:fillRect/>
            </a:stretch>
          </p:blipFill>
          <p:spPr>
            <a:xfrm>
              <a:off x="9287161" y="1711235"/>
              <a:ext cx="1701022" cy="962064"/>
            </a:xfrm>
            <a:prstGeom prst="rect">
              <a:avLst/>
            </a:prstGeom>
          </p:spPr>
        </p:pic>
        <p:sp>
          <p:nvSpPr>
            <p:cNvPr id="6" name="object 6"/>
            <p:cNvSpPr/>
            <p:nvPr/>
          </p:nvSpPr>
          <p:spPr>
            <a:xfrm>
              <a:off x="9322308" y="1770887"/>
              <a:ext cx="1638300" cy="904240"/>
            </a:xfrm>
            <a:custGeom>
              <a:avLst/>
              <a:gdLst/>
              <a:ahLst/>
              <a:cxnLst/>
              <a:rect l="l" t="t" r="r" b="b"/>
              <a:pathLst>
                <a:path w="1638300" h="904239">
                  <a:moveTo>
                    <a:pt x="1638300" y="677799"/>
                  </a:moveTo>
                  <a:lnTo>
                    <a:pt x="451866" y="677799"/>
                  </a:lnTo>
                  <a:lnTo>
                    <a:pt x="451866" y="903732"/>
                  </a:lnTo>
                  <a:lnTo>
                    <a:pt x="0" y="451865"/>
                  </a:lnTo>
                  <a:lnTo>
                    <a:pt x="451866" y="0"/>
                  </a:lnTo>
                  <a:lnTo>
                    <a:pt x="451866" y="225933"/>
                  </a:lnTo>
                  <a:lnTo>
                    <a:pt x="1638300" y="225933"/>
                  </a:lnTo>
                  <a:lnTo>
                    <a:pt x="1412367" y="451865"/>
                  </a:lnTo>
                  <a:lnTo>
                    <a:pt x="1638300" y="677799"/>
                  </a:lnTo>
                  <a:close/>
                </a:path>
              </a:pathLst>
            </a:custGeom>
            <a:ln w="9525">
              <a:solidFill>
                <a:srgbClr val="929292"/>
              </a:solidFill>
            </a:ln>
          </p:spPr>
          <p:txBody>
            <a:bodyPr wrap="square" lIns="0" tIns="0" rIns="0" bIns="0" rtlCol="0"/>
            <a:lstStyle/>
            <a:p>
              <a:endParaRPr/>
            </a:p>
          </p:txBody>
        </p:sp>
      </p:grpSp>
      <p:sp>
        <p:nvSpPr>
          <p:cNvPr id="7" name="object 7"/>
          <p:cNvSpPr txBox="1"/>
          <p:nvPr/>
        </p:nvSpPr>
        <p:spPr>
          <a:xfrm>
            <a:off x="3688207" y="1803908"/>
            <a:ext cx="5067300" cy="848994"/>
          </a:xfrm>
          <a:prstGeom prst="rect">
            <a:avLst/>
          </a:prstGeom>
        </p:spPr>
        <p:txBody>
          <a:bodyPr vert="horz" wrap="square" lIns="0" tIns="12700" rIns="0" bIns="0" rtlCol="0">
            <a:spAutoFit/>
          </a:bodyPr>
          <a:lstStyle/>
          <a:p>
            <a:pPr marL="12700" marR="5080">
              <a:lnSpc>
                <a:spcPct val="100000"/>
              </a:lnSpc>
              <a:spcBef>
                <a:spcPts val="100"/>
              </a:spcBef>
            </a:pPr>
            <a:r>
              <a:rPr sz="1800" dirty="0">
                <a:latin typeface="Arial MT"/>
                <a:cs typeface="Arial MT"/>
              </a:rPr>
              <a:t>Can</a:t>
            </a:r>
            <a:r>
              <a:rPr sz="1800" spc="-25" dirty="0">
                <a:latin typeface="Arial MT"/>
                <a:cs typeface="Arial MT"/>
              </a:rPr>
              <a:t> </a:t>
            </a:r>
            <a:r>
              <a:rPr sz="1800" dirty="0">
                <a:latin typeface="Arial MT"/>
                <a:cs typeface="Arial MT"/>
              </a:rPr>
              <a:t>be</a:t>
            </a:r>
            <a:r>
              <a:rPr sz="1800" spc="-35" dirty="0">
                <a:latin typeface="Arial MT"/>
                <a:cs typeface="Arial MT"/>
              </a:rPr>
              <a:t> </a:t>
            </a:r>
            <a:r>
              <a:rPr sz="1800" dirty="0">
                <a:latin typeface="Arial MT"/>
                <a:cs typeface="Arial MT"/>
              </a:rPr>
              <a:t>eliminated</a:t>
            </a:r>
            <a:r>
              <a:rPr sz="1800" spc="-10" dirty="0">
                <a:latin typeface="Arial MT"/>
                <a:cs typeface="Arial MT"/>
              </a:rPr>
              <a:t> </a:t>
            </a:r>
            <a:r>
              <a:rPr sz="1800" dirty="0">
                <a:latin typeface="Arial MT"/>
                <a:cs typeface="Arial MT"/>
              </a:rPr>
              <a:t>(costs)</a:t>
            </a:r>
            <a:r>
              <a:rPr sz="1800" spc="-25" dirty="0">
                <a:latin typeface="Arial MT"/>
                <a:cs typeface="Arial MT"/>
              </a:rPr>
              <a:t> </a:t>
            </a:r>
            <a:r>
              <a:rPr sz="1800" dirty="0">
                <a:latin typeface="Arial MT"/>
                <a:cs typeface="Arial MT"/>
              </a:rPr>
              <a:t>or</a:t>
            </a:r>
            <a:r>
              <a:rPr sz="1800" spc="-25" dirty="0">
                <a:latin typeface="Arial MT"/>
                <a:cs typeface="Arial MT"/>
              </a:rPr>
              <a:t> </a:t>
            </a:r>
            <a:r>
              <a:rPr sz="1800" dirty="0">
                <a:latin typeface="Arial MT"/>
                <a:cs typeface="Arial MT"/>
              </a:rPr>
              <a:t>received</a:t>
            </a:r>
            <a:r>
              <a:rPr sz="1800" spc="-25" dirty="0">
                <a:latin typeface="Arial MT"/>
                <a:cs typeface="Arial MT"/>
              </a:rPr>
              <a:t> </a:t>
            </a:r>
            <a:r>
              <a:rPr sz="1800" dirty="0">
                <a:latin typeface="Arial MT"/>
                <a:cs typeface="Arial MT"/>
              </a:rPr>
              <a:t>(benefits)</a:t>
            </a:r>
            <a:r>
              <a:rPr sz="1800" spc="-10" dirty="0">
                <a:latin typeface="Arial MT"/>
                <a:cs typeface="Arial MT"/>
              </a:rPr>
              <a:t> </a:t>
            </a:r>
            <a:r>
              <a:rPr sz="1800" spc="-25" dirty="0">
                <a:latin typeface="Arial MT"/>
                <a:cs typeface="Arial MT"/>
              </a:rPr>
              <a:t>in </a:t>
            </a:r>
            <a:r>
              <a:rPr sz="1800" dirty="0">
                <a:latin typeface="Arial MT"/>
                <a:cs typeface="Arial MT"/>
              </a:rPr>
              <a:t>whole</a:t>
            </a:r>
            <a:r>
              <a:rPr sz="1800" spc="-10" dirty="0">
                <a:latin typeface="Arial MT"/>
                <a:cs typeface="Arial MT"/>
              </a:rPr>
              <a:t> </a:t>
            </a:r>
            <a:r>
              <a:rPr sz="1800" dirty="0">
                <a:latin typeface="Arial MT"/>
                <a:cs typeface="Arial MT"/>
              </a:rPr>
              <a:t>or</a:t>
            </a:r>
            <a:r>
              <a:rPr sz="1800" spc="-35" dirty="0">
                <a:latin typeface="Arial MT"/>
                <a:cs typeface="Arial MT"/>
              </a:rPr>
              <a:t> </a:t>
            </a:r>
            <a:r>
              <a:rPr sz="1800" dirty="0">
                <a:latin typeface="Arial MT"/>
                <a:cs typeface="Arial MT"/>
              </a:rPr>
              <a:t>in</a:t>
            </a:r>
            <a:r>
              <a:rPr sz="1800" spc="-30" dirty="0">
                <a:latin typeface="Arial MT"/>
                <a:cs typeface="Arial MT"/>
              </a:rPr>
              <a:t> </a:t>
            </a:r>
            <a:r>
              <a:rPr sz="1800" dirty="0">
                <a:latin typeface="Arial MT"/>
                <a:cs typeface="Arial MT"/>
              </a:rPr>
              <a:t>part</a:t>
            </a:r>
            <a:r>
              <a:rPr sz="1800" spc="-30" dirty="0">
                <a:latin typeface="Arial MT"/>
                <a:cs typeface="Arial MT"/>
              </a:rPr>
              <a:t> </a:t>
            </a:r>
            <a:r>
              <a:rPr sz="1800" dirty="0">
                <a:latin typeface="Arial MT"/>
                <a:cs typeface="Arial MT"/>
              </a:rPr>
              <a:t>by</a:t>
            </a:r>
            <a:r>
              <a:rPr sz="1800" spc="-35" dirty="0">
                <a:latin typeface="Arial MT"/>
                <a:cs typeface="Arial MT"/>
              </a:rPr>
              <a:t> </a:t>
            </a:r>
            <a:r>
              <a:rPr sz="1800" dirty="0">
                <a:latin typeface="Arial MT"/>
                <a:cs typeface="Arial MT"/>
              </a:rPr>
              <a:t>choosing</a:t>
            </a:r>
            <a:r>
              <a:rPr sz="1800" spc="-25" dirty="0">
                <a:latin typeface="Arial MT"/>
                <a:cs typeface="Arial MT"/>
              </a:rPr>
              <a:t> </a:t>
            </a:r>
            <a:r>
              <a:rPr sz="1800" dirty="0">
                <a:latin typeface="Arial MT"/>
                <a:cs typeface="Arial MT"/>
              </a:rPr>
              <a:t>one</a:t>
            </a:r>
            <a:r>
              <a:rPr sz="1800" spc="-30" dirty="0">
                <a:latin typeface="Arial MT"/>
                <a:cs typeface="Arial MT"/>
              </a:rPr>
              <a:t> </a:t>
            </a:r>
            <a:r>
              <a:rPr sz="1800" dirty="0">
                <a:latin typeface="Arial MT"/>
                <a:cs typeface="Arial MT"/>
              </a:rPr>
              <a:t>alternative</a:t>
            </a:r>
            <a:r>
              <a:rPr sz="1800" spc="-30" dirty="0">
                <a:latin typeface="Arial MT"/>
                <a:cs typeface="Arial MT"/>
              </a:rPr>
              <a:t> </a:t>
            </a:r>
            <a:r>
              <a:rPr sz="1800" spc="-20" dirty="0">
                <a:latin typeface="Arial MT"/>
                <a:cs typeface="Arial MT"/>
              </a:rPr>
              <a:t>over </a:t>
            </a:r>
            <a:r>
              <a:rPr sz="1800" spc="-10" dirty="0">
                <a:latin typeface="Arial MT"/>
                <a:cs typeface="Arial MT"/>
              </a:rPr>
              <a:t>another.</a:t>
            </a:r>
            <a:endParaRPr sz="1800">
              <a:latin typeface="Arial MT"/>
              <a:cs typeface="Arial MT"/>
            </a:endParaRPr>
          </a:p>
        </p:txBody>
      </p:sp>
      <p:sp>
        <p:nvSpPr>
          <p:cNvPr id="8" name="object 8"/>
          <p:cNvSpPr txBox="1"/>
          <p:nvPr/>
        </p:nvSpPr>
        <p:spPr>
          <a:xfrm>
            <a:off x="3721353" y="3168141"/>
            <a:ext cx="4699000" cy="574040"/>
          </a:xfrm>
          <a:prstGeom prst="rect">
            <a:avLst/>
          </a:prstGeom>
        </p:spPr>
        <p:txBody>
          <a:bodyPr vert="horz" wrap="square" lIns="0" tIns="12700" rIns="0" bIns="0" rtlCol="0">
            <a:spAutoFit/>
          </a:bodyPr>
          <a:lstStyle/>
          <a:p>
            <a:pPr marL="12700" marR="5080">
              <a:lnSpc>
                <a:spcPct val="100000"/>
              </a:lnSpc>
              <a:spcBef>
                <a:spcPts val="100"/>
              </a:spcBef>
            </a:pPr>
            <a:r>
              <a:rPr sz="1800" dirty="0">
                <a:latin typeface="Arial MT"/>
                <a:cs typeface="Arial MT"/>
              </a:rPr>
              <a:t>All</a:t>
            </a:r>
            <a:r>
              <a:rPr sz="1800" spc="-30" dirty="0">
                <a:latin typeface="Arial MT"/>
                <a:cs typeface="Arial MT"/>
              </a:rPr>
              <a:t> </a:t>
            </a:r>
            <a:r>
              <a:rPr sz="1800" dirty="0">
                <a:latin typeface="Arial MT"/>
                <a:cs typeface="Arial MT"/>
              </a:rPr>
              <a:t>past</a:t>
            </a:r>
            <a:r>
              <a:rPr sz="1800" spc="-15" dirty="0">
                <a:latin typeface="Arial MT"/>
                <a:cs typeface="Arial MT"/>
              </a:rPr>
              <a:t> </a:t>
            </a:r>
            <a:r>
              <a:rPr sz="1800" dirty="0">
                <a:latin typeface="Arial MT"/>
                <a:cs typeface="Arial MT"/>
              </a:rPr>
              <a:t>costs</a:t>
            </a:r>
            <a:r>
              <a:rPr sz="1800" spc="-20" dirty="0">
                <a:latin typeface="Arial MT"/>
                <a:cs typeface="Arial MT"/>
              </a:rPr>
              <a:t> </a:t>
            </a:r>
            <a:r>
              <a:rPr sz="1800" dirty="0">
                <a:latin typeface="Arial MT"/>
                <a:cs typeface="Arial MT"/>
              </a:rPr>
              <a:t>that</a:t>
            </a:r>
            <a:r>
              <a:rPr sz="1800" spc="-10" dirty="0">
                <a:latin typeface="Arial MT"/>
                <a:cs typeface="Arial MT"/>
              </a:rPr>
              <a:t> </a:t>
            </a:r>
            <a:r>
              <a:rPr sz="1800" b="1" u="sng" dirty="0">
                <a:uFill>
                  <a:solidFill>
                    <a:srgbClr val="000000"/>
                  </a:solidFill>
                </a:uFill>
                <a:latin typeface="Arial"/>
                <a:cs typeface="Arial"/>
              </a:rPr>
              <a:t>cannot</a:t>
            </a:r>
            <a:r>
              <a:rPr sz="1800" b="1" u="sng" spc="-20" dirty="0">
                <a:uFill>
                  <a:solidFill>
                    <a:srgbClr val="000000"/>
                  </a:solidFill>
                </a:uFill>
                <a:latin typeface="Arial"/>
                <a:cs typeface="Arial"/>
              </a:rPr>
              <a:t> </a:t>
            </a:r>
            <a:r>
              <a:rPr sz="1800" b="1" u="sng" dirty="0">
                <a:uFill>
                  <a:solidFill>
                    <a:srgbClr val="000000"/>
                  </a:solidFill>
                </a:uFill>
                <a:latin typeface="Arial"/>
                <a:cs typeface="Arial"/>
              </a:rPr>
              <a:t>be</a:t>
            </a:r>
            <a:r>
              <a:rPr sz="1800" b="1" u="sng" spc="-20" dirty="0">
                <a:uFill>
                  <a:solidFill>
                    <a:srgbClr val="000000"/>
                  </a:solidFill>
                </a:uFill>
                <a:latin typeface="Arial"/>
                <a:cs typeface="Arial"/>
              </a:rPr>
              <a:t> </a:t>
            </a:r>
            <a:r>
              <a:rPr sz="1800" b="1" u="sng" dirty="0">
                <a:uFill>
                  <a:solidFill>
                    <a:srgbClr val="000000"/>
                  </a:solidFill>
                </a:uFill>
                <a:latin typeface="Arial"/>
                <a:cs typeface="Arial"/>
              </a:rPr>
              <a:t>changed</a:t>
            </a:r>
            <a:r>
              <a:rPr sz="1800" b="1" u="sng" spc="-30" dirty="0">
                <a:uFill>
                  <a:solidFill>
                    <a:srgbClr val="000000"/>
                  </a:solidFill>
                </a:uFill>
                <a:latin typeface="Arial"/>
                <a:cs typeface="Arial"/>
              </a:rPr>
              <a:t> </a:t>
            </a:r>
            <a:r>
              <a:rPr sz="1800" dirty="0">
                <a:latin typeface="Arial MT"/>
                <a:cs typeface="Arial MT"/>
              </a:rPr>
              <a:t>by</a:t>
            </a:r>
            <a:r>
              <a:rPr sz="1800" spc="-25" dirty="0">
                <a:latin typeface="Arial MT"/>
                <a:cs typeface="Arial MT"/>
              </a:rPr>
              <a:t> any </a:t>
            </a:r>
            <a:r>
              <a:rPr sz="1800" dirty="0">
                <a:latin typeface="Arial MT"/>
                <a:cs typeface="Arial MT"/>
              </a:rPr>
              <a:t>decision</a:t>
            </a:r>
            <a:r>
              <a:rPr sz="1800" spc="-5" dirty="0">
                <a:latin typeface="Arial MT"/>
                <a:cs typeface="Arial MT"/>
              </a:rPr>
              <a:t> </a:t>
            </a:r>
            <a:r>
              <a:rPr sz="1800" dirty="0">
                <a:latin typeface="Arial MT"/>
                <a:cs typeface="Arial MT"/>
              </a:rPr>
              <a:t>made</a:t>
            </a:r>
            <a:r>
              <a:rPr sz="1800" spc="-20" dirty="0">
                <a:latin typeface="Arial MT"/>
                <a:cs typeface="Arial MT"/>
              </a:rPr>
              <a:t> </a:t>
            </a:r>
            <a:r>
              <a:rPr sz="1800" dirty="0">
                <a:latin typeface="Arial MT"/>
                <a:cs typeface="Arial MT"/>
              </a:rPr>
              <a:t>now</a:t>
            </a:r>
            <a:r>
              <a:rPr sz="1800" spc="-15" dirty="0">
                <a:latin typeface="Arial MT"/>
                <a:cs typeface="Arial MT"/>
              </a:rPr>
              <a:t> </a:t>
            </a:r>
            <a:r>
              <a:rPr sz="1800" dirty="0">
                <a:latin typeface="Arial MT"/>
                <a:cs typeface="Arial MT"/>
              </a:rPr>
              <a:t>or</a:t>
            </a:r>
            <a:r>
              <a:rPr sz="1800" spc="-15" dirty="0">
                <a:latin typeface="Arial MT"/>
                <a:cs typeface="Arial MT"/>
              </a:rPr>
              <a:t> </a:t>
            </a:r>
            <a:r>
              <a:rPr sz="1800" dirty="0">
                <a:latin typeface="Arial MT"/>
                <a:cs typeface="Arial MT"/>
              </a:rPr>
              <a:t>in</a:t>
            </a:r>
            <a:r>
              <a:rPr sz="1800" spc="-30" dirty="0">
                <a:latin typeface="Arial MT"/>
                <a:cs typeface="Arial MT"/>
              </a:rPr>
              <a:t> </a:t>
            </a:r>
            <a:r>
              <a:rPr sz="1800" dirty="0">
                <a:latin typeface="Arial MT"/>
                <a:cs typeface="Arial MT"/>
              </a:rPr>
              <a:t>the</a:t>
            </a:r>
            <a:r>
              <a:rPr sz="1800" spc="-30" dirty="0">
                <a:latin typeface="Arial MT"/>
                <a:cs typeface="Arial MT"/>
              </a:rPr>
              <a:t> </a:t>
            </a:r>
            <a:r>
              <a:rPr sz="1800" spc="-10" dirty="0">
                <a:latin typeface="Arial MT"/>
                <a:cs typeface="Arial MT"/>
              </a:rPr>
              <a:t>future.</a:t>
            </a:r>
            <a:endParaRPr sz="1800">
              <a:latin typeface="Arial MT"/>
              <a:cs typeface="Arial MT"/>
            </a:endParaRPr>
          </a:p>
        </p:txBody>
      </p:sp>
      <p:sp>
        <p:nvSpPr>
          <p:cNvPr id="9" name="object 9"/>
          <p:cNvSpPr txBox="1"/>
          <p:nvPr/>
        </p:nvSpPr>
        <p:spPr>
          <a:xfrm>
            <a:off x="3721353" y="4413250"/>
            <a:ext cx="4434205" cy="57404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MT"/>
                <a:cs typeface="Arial MT"/>
              </a:rPr>
              <a:t>Future</a:t>
            </a:r>
            <a:r>
              <a:rPr sz="1800" spc="-40" dirty="0">
                <a:latin typeface="Arial MT"/>
                <a:cs typeface="Arial MT"/>
              </a:rPr>
              <a:t> </a:t>
            </a:r>
            <a:r>
              <a:rPr sz="1800" dirty="0">
                <a:latin typeface="Arial MT"/>
                <a:cs typeface="Arial MT"/>
              </a:rPr>
              <a:t>costs</a:t>
            </a:r>
            <a:r>
              <a:rPr sz="1800" spc="-20" dirty="0">
                <a:latin typeface="Arial MT"/>
                <a:cs typeface="Arial MT"/>
              </a:rPr>
              <a:t> </a:t>
            </a:r>
            <a:r>
              <a:rPr sz="1800" dirty="0">
                <a:latin typeface="Arial MT"/>
                <a:cs typeface="Arial MT"/>
              </a:rPr>
              <a:t>and</a:t>
            </a:r>
            <a:r>
              <a:rPr sz="1800" spc="-20" dirty="0">
                <a:latin typeface="Arial MT"/>
                <a:cs typeface="Arial MT"/>
              </a:rPr>
              <a:t> </a:t>
            </a:r>
            <a:r>
              <a:rPr sz="1800" dirty="0">
                <a:latin typeface="Arial MT"/>
                <a:cs typeface="Arial MT"/>
              </a:rPr>
              <a:t>benefits</a:t>
            </a:r>
            <a:r>
              <a:rPr sz="1800" spc="-5" dirty="0">
                <a:latin typeface="Arial MT"/>
                <a:cs typeface="Arial MT"/>
              </a:rPr>
              <a:t> </a:t>
            </a:r>
            <a:r>
              <a:rPr sz="1800" dirty="0">
                <a:latin typeface="Arial MT"/>
                <a:cs typeface="Arial MT"/>
              </a:rPr>
              <a:t>that</a:t>
            </a:r>
            <a:r>
              <a:rPr sz="1800" spc="-5" dirty="0">
                <a:latin typeface="Arial MT"/>
                <a:cs typeface="Arial MT"/>
              </a:rPr>
              <a:t> </a:t>
            </a:r>
            <a:r>
              <a:rPr sz="1800" b="1" u="sng" dirty="0">
                <a:uFill>
                  <a:solidFill>
                    <a:srgbClr val="000000"/>
                  </a:solidFill>
                </a:uFill>
                <a:latin typeface="Arial"/>
                <a:cs typeface="Arial"/>
              </a:rPr>
              <a:t>do</a:t>
            </a:r>
            <a:r>
              <a:rPr sz="1800" b="1" u="sng" spc="-25" dirty="0">
                <a:uFill>
                  <a:solidFill>
                    <a:srgbClr val="000000"/>
                  </a:solidFill>
                </a:uFill>
                <a:latin typeface="Arial"/>
                <a:cs typeface="Arial"/>
              </a:rPr>
              <a:t> </a:t>
            </a:r>
            <a:r>
              <a:rPr sz="1800" b="1" u="sng" dirty="0">
                <a:uFill>
                  <a:solidFill>
                    <a:srgbClr val="000000"/>
                  </a:solidFill>
                </a:uFill>
                <a:latin typeface="Arial"/>
                <a:cs typeface="Arial"/>
              </a:rPr>
              <a:t>not</a:t>
            </a:r>
            <a:r>
              <a:rPr sz="1800" b="1" u="sng" spc="-25" dirty="0">
                <a:uFill>
                  <a:solidFill>
                    <a:srgbClr val="000000"/>
                  </a:solidFill>
                </a:uFill>
                <a:latin typeface="Arial"/>
                <a:cs typeface="Arial"/>
              </a:rPr>
              <a:t> </a:t>
            </a:r>
            <a:r>
              <a:rPr sz="1800" b="1" u="sng" spc="-10" dirty="0">
                <a:uFill>
                  <a:solidFill>
                    <a:srgbClr val="000000"/>
                  </a:solidFill>
                </a:uFill>
                <a:latin typeface="Arial"/>
                <a:cs typeface="Arial"/>
              </a:rPr>
              <a:t>differ</a:t>
            </a:r>
            <a:endParaRPr sz="1800" dirty="0">
              <a:latin typeface="Arial"/>
              <a:cs typeface="Arial"/>
            </a:endParaRPr>
          </a:p>
          <a:p>
            <a:pPr marL="12700">
              <a:lnSpc>
                <a:spcPct val="100000"/>
              </a:lnSpc>
            </a:pPr>
            <a:r>
              <a:rPr sz="1800" dirty="0">
                <a:latin typeface="Arial MT"/>
                <a:cs typeface="Arial MT"/>
              </a:rPr>
              <a:t>between</a:t>
            </a:r>
            <a:r>
              <a:rPr sz="1800" spc="-30" dirty="0">
                <a:latin typeface="Arial MT"/>
                <a:cs typeface="Arial MT"/>
              </a:rPr>
              <a:t> </a:t>
            </a:r>
            <a:r>
              <a:rPr sz="1800" spc="-10" dirty="0">
                <a:latin typeface="Arial MT"/>
                <a:cs typeface="Arial MT"/>
              </a:rPr>
              <a:t>alternatives.</a:t>
            </a:r>
            <a:endParaRPr sz="1800" dirty="0">
              <a:latin typeface="Arial MT"/>
              <a:cs typeface="Arial MT"/>
            </a:endParaRPr>
          </a:p>
        </p:txBody>
      </p:sp>
      <p:sp>
        <p:nvSpPr>
          <p:cNvPr id="10" name="object 10"/>
          <p:cNvSpPr/>
          <p:nvPr/>
        </p:nvSpPr>
        <p:spPr>
          <a:xfrm>
            <a:off x="1068706" y="1721232"/>
            <a:ext cx="2304415" cy="1009015"/>
          </a:xfrm>
          <a:custGeom>
            <a:avLst/>
            <a:gdLst/>
            <a:ahLst/>
            <a:cxnLst/>
            <a:rect l="l" t="t" r="r" b="b"/>
            <a:pathLst>
              <a:path w="2304415" h="1009014">
                <a:moveTo>
                  <a:pt x="0" y="168147"/>
                </a:moveTo>
                <a:lnTo>
                  <a:pt x="6006" y="123457"/>
                </a:lnTo>
                <a:lnTo>
                  <a:pt x="22957" y="83293"/>
                </a:lnTo>
                <a:lnTo>
                  <a:pt x="49250" y="49260"/>
                </a:lnTo>
                <a:lnTo>
                  <a:pt x="83281" y="22963"/>
                </a:lnTo>
                <a:lnTo>
                  <a:pt x="123448" y="6008"/>
                </a:lnTo>
                <a:lnTo>
                  <a:pt x="168148" y="0"/>
                </a:lnTo>
                <a:lnTo>
                  <a:pt x="2136140" y="0"/>
                </a:lnTo>
                <a:lnTo>
                  <a:pt x="2180830" y="6008"/>
                </a:lnTo>
                <a:lnTo>
                  <a:pt x="2220994" y="22963"/>
                </a:lnTo>
                <a:lnTo>
                  <a:pt x="2255027" y="49260"/>
                </a:lnTo>
                <a:lnTo>
                  <a:pt x="2281324" y="83293"/>
                </a:lnTo>
                <a:lnTo>
                  <a:pt x="2298279" y="123457"/>
                </a:lnTo>
                <a:lnTo>
                  <a:pt x="2304288" y="168147"/>
                </a:lnTo>
                <a:lnTo>
                  <a:pt x="2304288" y="840739"/>
                </a:lnTo>
                <a:lnTo>
                  <a:pt x="2298279" y="885430"/>
                </a:lnTo>
                <a:lnTo>
                  <a:pt x="2281324" y="925594"/>
                </a:lnTo>
                <a:lnTo>
                  <a:pt x="2255027" y="959627"/>
                </a:lnTo>
                <a:lnTo>
                  <a:pt x="2220994" y="985924"/>
                </a:lnTo>
                <a:lnTo>
                  <a:pt x="2180830" y="1002879"/>
                </a:lnTo>
                <a:lnTo>
                  <a:pt x="2136140" y="1008888"/>
                </a:lnTo>
                <a:lnTo>
                  <a:pt x="168148" y="1008888"/>
                </a:lnTo>
                <a:lnTo>
                  <a:pt x="123448" y="1002879"/>
                </a:lnTo>
                <a:lnTo>
                  <a:pt x="83281" y="985924"/>
                </a:lnTo>
                <a:lnTo>
                  <a:pt x="49250" y="959627"/>
                </a:lnTo>
                <a:lnTo>
                  <a:pt x="22957" y="925594"/>
                </a:lnTo>
                <a:lnTo>
                  <a:pt x="6006" y="885430"/>
                </a:lnTo>
                <a:lnTo>
                  <a:pt x="0" y="840739"/>
                </a:lnTo>
                <a:lnTo>
                  <a:pt x="0" y="168147"/>
                </a:lnTo>
                <a:close/>
              </a:path>
            </a:pathLst>
          </a:custGeom>
          <a:ln w="28574">
            <a:solidFill>
              <a:srgbClr val="ED037C"/>
            </a:solidFill>
          </a:ln>
        </p:spPr>
        <p:txBody>
          <a:bodyPr wrap="square" lIns="0" tIns="0" rIns="0" bIns="0" rtlCol="0"/>
          <a:lstStyle/>
          <a:p>
            <a:endParaRPr/>
          </a:p>
        </p:txBody>
      </p:sp>
      <p:sp>
        <p:nvSpPr>
          <p:cNvPr id="11" name="object 11"/>
          <p:cNvSpPr txBox="1"/>
          <p:nvPr/>
        </p:nvSpPr>
        <p:spPr>
          <a:xfrm>
            <a:off x="1202842" y="1797811"/>
            <a:ext cx="1998980" cy="848360"/>
          </a:xfrm>
          <a:prstGeom prst="rect">
            <a:avLst/>
          </a:prstGeom>
        </p:spPr>
        <p:txBody>
          <a:bodyPr vert="horz" wrap="square" lIns="0" tIns="12700" rIns="0" bIns="0" rtlCol="0">
            <a:spAutoFit/>
          </a:bodyPr>
          <a:lstStyle/>
          <a:p>
            <a:pPr marL="12065" marR="5080" indent="-635" algn="ctr">
              <a:lnSpc>
                <a:spcPct val="100000"/>
              </a:lnSpc>
              <a:spcBef>
                <a:spcPts val="100"/>
              </a:spcBef>
            </a:pPr>
            <a:r>
              <a:rPr sz="1800" spc="-10" dirty="0">
                <a:latin typeface="Arial MT"/>
                <a:cs typeface="Arial MT"/>
              </a:rPr>
              <a:t>AVOIDABLE</a:t>
            </a:r>
            <a:r>
              <a:rPr sz="1800" spc="-60" dirty="0">
                <a:latin typeface="Arial MT"/>
                <a:cs typeface="Arial MT"/>
              </a:rPr>
              <a:t> </a:t>
            </a:r>
            <a:r>
              <a:rPr sz="1800" spc="-50" dirty="0">
                <a:latin typeface="Arial MT"/>
                <a:cs typeface="Arial MT"/>
              </a:rPr>
              <a:t>/ </a:t>
            </a:r>
            <a:r>
              <a:rPr sz="1800" spc="-10" dirty="0">
                <a:latin typeface="Arial MT"/>
                <a:cs typeface="Arial MT"/>
              </a:rPr>
              <a:t>DIFFERENTIAL COSTS/BENEFITS</a:t>
            </a:r>
            <a:endParaRPr sz="1800">
              <a:latin typeface="Arial MT"/>
              <a:cs typeface="Arial MT"/>
            </a:endParaRPr>
          </a:p>
        </p:txBody>
      </p:sp>
      <p:sp>
        <p:nvSpPr>
          <p:cNvPr id="12" name="object 12"/>
          <p:cNvSpPr/>
          <p:nvPr/>
        </p:nvSpPr>
        <p:spPr>
          <a:xfrm>
            <a:off x="1050797" y="3018282"/>
            <a:ext cx="2304415" cy="935990"/>
          </a:xfrm>
          <a:custGeom>
            <a:avLst/>
            <a:gdLst/>
            <a:ahLst/>
            <a:cxnLst/>
            <a:rect l="l" t="t" r="r" b="b"/>
            <a:pathLst>
              <a:path w="2304415" h="935989">
                <a:moveTo>
                  <a:pt x="0" y="155955"/>
                </a:moveTo>
                <a:lnTo>
                  <a:pt x="7950" y="106671"/>
                </a:lnTo>
                <a:lnTo>
                  <a:pt x="30090" y="63861"/>
                </a:lnTo>
                <a:lnTo>
                  <a:pt x="63850" y="30097"/>
                </a:lnTo>
                <a:lnTo>
                  <a:pt x="106662" y="7953"/>
                </a:lnTo>
                <a:lnTo>
                  <a:pt x="155956" y="0"/>
                </a:lnTo>
                <a:lnTo>
                  <a:pt x="2148332" y="0"/>
                </a:lnTo>
                <a:lnTo>
                  <a:pt x="2197616" y="7953"/>
                </a:lnTo>
                <a:lnTo>
                  <a:pt x="2240426" y="30097"/>
                </a:lnTo>
                <a:lnTo>
                  <a:pt x="2274190" y="63861"/>
                </a:lnTo>
                <a:lnTo>
                  <a:pt x="2296334" y="106671"/>
                </a:lnTo>
                <a:lnTo>
                  <a:pt x="2304288" y="155955"/>
                </a:lnTo>
                <a:lnTo>
                  <a:pt x="2304288" y="779779"/>
                </a:lnTo>
                <a:lnTo>
                  <a:pt x="2296334" y="829064"/>
                </a:lnTo>
                <a:lnTo>
                  <a:pt x="2274190" y="871874"/>
                </a:lnTo>
                <a:lnTo>
                  <a:pt x="2240426" y="905638"/>
                </a:lnTo>
                <a:lnTo>
                  <a:pt x="2197616" y="927782"/>
                </a:lnTo>
                <a:lnTo>
                  <a:pt x="2148332" y="935735"/>
                </a:lnTo>
                <a:lnTo>
                  <a:pt x="155956" y="935735"/>
                </a:lnTo>
                <a:lnTo>
                  <a:pt x="106662" y="927782"/>
                </a:lnTo>
                <a:lnTo>
                  <a:pt x="63850" y="905638"/>
                </a:lnTo>
                <a:lnTo>
                  <a:pt x="30090" y="871874"/>
                </a:lnTo>
                <a:lnTo>
                  <a:pt x="7950" y="829064"/>
                </a:lnTo>
                <a:lnTo>
                  <a:pt x="0" y="779779"/>
                </a:lnTo>
                <a:lnTo>
                  <a:pt x="0" y="155955"/>
                </a:lnTo>
                <a:close/>
              </a:path>
            </a:pathLst>
          </a:custGeom>
          <a:ln w="28575">
            <a:solidFill>
              <a:srgbClr val="ED037C"/>
            </a:solidFill>
          </a:ln>
        </p:spPr>
        <p:txBody>
          <a:bodyPr wrap="square" lIns="0" tIns="0" rIns="0" bIns="0" rtlCol="0"/>
          <a:lstStyle/>
          <a:p>
            <a:endParaRPr/>
          </a:p>
        </p:txBody>
      </p:sp>
      <p:sp>
        <p:nvSpPr>
          <p:cNvPr id="13" name="object 13"/>
          <p:cNvSpPr txBox="1"/>
          <p:nvPr/>
        </p:nvSpPr>
        <p:spPr>
          <a:xfrm>
            <a:off x="1793875" y="3192907"/>
            <a:ext cx="815975" cy="574675"/>
          </a:xfrm>
          <a:prstGeom prst="rect">
            <a:avLst/>
          </a:prstGeom>
        </p:spPr>
        <p:txBody>
          <a:bodyPr vert="horz" wrap="square" lIns="0" tIns="12700" rIns="0" bIns="0" rtlCol="0">
            <a:spAutoFit/>
          </a:bodyPr>
          <a:lstStyle/>
          <a:p>
            <a:pPr marL="90170">
              <a:lnSpc>
                <a:spcPct val="100000"/>
              </a:lnSpc>
              <a:spcBef>
                <a:spcPts val="100"/>
              </a:spcBef>
            </a:pPr>
            <a:r>
              <a:rPr sz="1800" spc="-20" dirty="0">
                <a:latin typeface="Arial MT"/>
                <a:cs typeface="Arial MT"/>
              </a:rPr>
              <a:t>SUNK</a:t>
            </a:r>
            <a:endParaRPr sz="1800">
              <a:latin typeface="Arial MT"/>
              <a:cs typeface="Arial MT"/>
            </a:endParaRPr>
          </a:p>
          <a:p>
            <a:pPr marL="12700">
              <a:lnSpc>
                <a:spcPct val="100000"/>
              </a:lnSpc>
            </a:pPr>
            <a:r>
              <a:rPr sz="1800" spc="-10" dirty="0">
                <a:latin typeface="Arial MT"/>
                <a:cs typeface="Arial MT"/>
              </a:rPr>
              <a:t>COSTS</a:t>
            </a:r>
            <a:endParaRPr sz="1800">
              <a:latin typeface="Arial MT"/>
              <a:cs typeface="Arial MT"/>
            </a:endParaRPr>
          </a:p>
        </p:txBody>
      </p:sp>
      <p:sp>
        <p:nvSpPr>
          <p:cNvPr id="14" name="object 14"/>
          <p:cNvSpPr/>
          <p:nvPr/>
        </p:nvSpPr>
        <p:spPr>
          <a:xfrm>
            <a:off x="1050797" y="4263390"/>
            <a:ext cx="2296795" cy="937260"/>
          </a:xfrm>
          <a:custGeom>
            <a:avLst/>
            <a:gdLst/>
            <a:ahLst/>
            <a:cxnLst/>
            <a:rect l="l" t="t" r="r" b="b"/>
            <a:pathLst>
              <a:path w="2296795" h="937260">
                <a:moveTo>
                  <a:pt x="0" y="156210"/>
                </a:moveTo>
                <a:lnTo>
                  <a:pt x="7963" y="106850"/>
                </a:lnTo>
                <a:lnTo>
                  <a:pt x="30139" y="63971"/>
                </a:lnTo>
                <a:lnTo>
                  <a:pt x="63954" y="30150"/>
                </a:lnTo>
                <a:lnTo>
                  <a:pt x="106836" y="7967"/>
                </a:lnTo>
                <a:lnTo>
                  <a:pt x="156210" y="0"/>
                </a:lnTo>
                <a:lnTo>
                  <a:pt x="2140458" y="0"/>
                </a:lnTo>
                <a:lnTo>
                  <a:pt x="2189817" y="7967"/>
                </a:lnTo>
                <a:lnTo>
                  <a:pt x="2232696" y="30150"/>
                </a:lnTo>
                <a:lnTo>
                  <a:pt x="2266517" y="63971"/>
                </a:lnTo>
                <a:lnTo>
                  <a:pt x="2288700" y="106850"/>
                </a:lnTo>
                <a:lnTo>
                  <a:pt x="2296667" y="156210"/>
                </a:lnTo>
                <a:lnTo>
                  <a:pt x="2296667" y="781050"/>
                </a:lnTo>
                <a:lnTo>
                  <a:pt x="2288700" y="830409"/>
                </a:lnTo>
                <a:lnTo>
                  <a:pt x="2266517" y="873288"/>
                </a:lnTo>
                <a:lnTo>
                  <a:pt x="2232696" y="907109"/>
                </a:lnTo>
                <a:lnTo>
                  <a:pt x="2189817" y="929292"/>
                </a:lnTo>
                <a:lnTo>
                  <a:pt x="2140458" y="937260"/>
                </a:lnTo>
                <a:lnTo>
                  <a:pt x="156210" y="937260"/>
                </a:lnTo>
                <a:lnTo>
                  <a:pt x="106836" y="929292"/>
                </a:lnTo>
                <a:lnTo>
                  <a:pt x="63954" y="907109"/>
                </a:lnTo>
                <a:lnTo>
                  <a:pt x="30139" y="873288"/>
                </a:lnTo>
                <a:lnTo>
                  <a:pt x="7963" y="830409"/>
                </a:lnTo>
                <a:lnTo>
                  <a:pt x="0" y="781050"/>
                </a:lnTo>
                <a:lnTo>
                  <a:pt x="0" y="156210"/>
                </a:lnTo>
                <a:close/>
              </a:path>
            </a:pathLst>
          </a:custGeom>
          <a:ln w="28575">
            <a:solidFill>
              <a:srgbClr val="ED037C"/>
            </a:solidFill>
          </a:ln>
        </p:spPr>
        <p:txBody>
          <a:bodyPr wrap="square" lIns="0" tIns="0" rIns="0" bIns="0" rtlCol="0"/>
          <a:lstStyle/>
          <a:p>
            <a:endParaRPr/>
          </a:p>
        </p:txBody>
      </p:sp>
      <p:sp>
        <p:nvSpPr>
          <p:cNvPr id="15" name="object 15"/>
          <p:cNvSpPr txBox="1"/>
          <p:nvPr/>
        </p:nvSpPr>
        <p:spPr>
          <a:xfrm>
            <a:off x="1254353" y="4301744"/>
            <a:ext cx="1889760" cy="848994"/>
          </a:xfrm>
          <a:prstGeom prst="rect">
            <a:avLst/>
          </a:prstGeom>
        </p:spPr>
        <p:txBody>
          <a:bodyPr vert="horz" wrap="square" lIns="0" tIns="12700" rIns="0" bIns="0" rtlCol="0">
            <a:spAutoFit/>
          </a:bodyPr>
          <a:lstStyle/>
          <a:p>
            <a:pPr marL="12700" marR="5080" algn="ctr">
              <a:lnSpc>
                <a:spcPct val="100000"/>
              </a:lnSpc>
              <a:spcBef>
                <a:spcPts val="100"/>
              </a:spcBef>
            </a:pPr>
            <a:r>
              <a:rPr sz="1800" spc="-20" dirty="0">
                <a:latin typeface="Arial MT"/>
                <a:cs typeface="Arial MT"/>
              </a:rPr>
              <a:t>NON-AVOIDABLE </a:t>
            </a:r>
            <a:r>
              <a:rPr sz="1800" spc="-10" dirty="0">
                <a:latin typeface="Arial MT"/>
                <a:cs typeface="Arial MT"/>
              </a:rPr>
              <a:t>COSTS</a:t>
            </a:r>
            <a:endParaRPr sz="1800">
              <a:latin typeface="Arial MT"/>
              <a:cs typeface="Arial MT"/>
            </a:endParaRPr>
          </a:p>
          <a:p>
            <a:pPr algn="ctr">
              <a:lnSpc>
                <a:spcPct val="100000"/>
              </a:lnSpc>
            </a:pPr>
            <a:r>
              <a:rPr sz="1800" spc="-10" dirty="0">
                <a:latin typeface="Arial MT"/>
                <a:cs typeface="Arial MT"/>
              </a:rPr>
              <a:t>/BENEFITS</a:t>
            </a:r>
            <a:endParaRPr sz="1800">
              <a:latin typeface="Arial MT"/>
              <a:cs typeface="Arial MT"/>
            </a:endParaRPr>
          </a:p>
        </p:txBody>
      </p:sp>
      <p:sp>
        <p:nvSpPr>
          <p:cNvPr id="16" name="object 16"/>
          <p:cNvSpPr txBox="1"/>
          <p:nvPr/>
        </p:nvSpPr>
        <p:spPr>
          <a:xfrm>
            <a:off x="9519284" y="2065782"/>
            <a:ext cx="1214120" cy="299720"/>
          </a:xfrm>
          <a:prstGeom prst="rect">
            <a:avLst/>
          </a:prstGeom>
        </p:spPr>
        <p:txBody>
          <a:bodyPr vert="horz" wrap="square" lIns="0" tIns="12700" rIns="0" bIns="0" rtlCol="0">
            <a:spAutoFit/>
          </a:bodyPr>
          <a:lstStyle/>
          <a:p>
            <a:pPr marL="12700">
              <a:lnSpc>
                <a:spcPct val="100000"/>
              </a:lnSpc>
              <a:spcBef>
                <a:spcPts val="100"/>
              </a:spcBef>
            </a:pPr>
            <a:r>
              <a:rPr sz="1800" spc="-20" dirty="0">
                <a:latin typeface="Arial MT"/>
                <a:cs typeface="Arial MT"/>
              </a:rPr>
              <a:t>RELEVANT</a:t>
            </a:r>
            <a:endParaRPr sz="1800">
              <a:latin typeface="Arial MT"/>
              <a:cs typeface="Arial MT"/>
            </a:endParaRPr>
          </a:p>
        </p:txBody>
      </p:sp>
      <p:sp>
        <p:nvSpPr>
          <p:cNvPr id="17" name="object 17"/>
          <p:cNvSpPr/>
          <p:nvPr/>
        </p:nvSpPr>
        <p:spPr>
          <a:xfrm>
            <a:off x="834389" y="1584197"/>
            <a:ext cx="10441305" cy="1271270"/>
          </a:xfrm>
          <a:custGeom>
            <a:avLst/>
            <a:gdLst/>
            <a:ahLst/>
            <a:cxnLst/>
            <a:rect l="l" t="t" r="r" b="b"/>
            <a:pathLst>
              <a:path w="10441305" h="1271270">
                <a:moveTo>
                  <a:pt x="0" y="1271015"/>
                </a:moveTo>
                <a:lnTo>
                  <a:pt x="10440924" y="1271015"/>
                </a:lnTo>
                <a:lnTo>
                  <a:pt x="10440924" y="0"/>
                </a:lnTo>
                <a:lnTo>
                  <a:pt x="0" y="0"/>
                </a:lnTo>
                <a:lnTo>
                  <a:pt x="0" y="1271015"/>
                </a:lnTo>
                <a:close/>
              </a:path>
            </a:pathLst>
          </a:custGeom>
          <a:ln w="25400">
            <a:solidFill>
              <a:srgbClr val="0070C0"/>
            </a:solidFill>
          </a:ln>
        </p:spPr>
        <p:txBody>
          <a:bodyPr wrap="square" lIns="0" tIns="0" rIns="0" bIns="0" rtlCol="0"/>
          <a:lstStyle/>
          <a:p>
            <a:endParaRPr/>
          </a:p>
        </p:txBody>
      </p:sp>
      <p:sp>
        <p:nvSpPr>
          <p:cNvPr id="18" name="object 18"/>
          <p:cNvSpPr txBox="1"/>
          <p:nvPr/>
        </p:nvSpPr>
        <p:spPr>
          <a:xfrm>
            <a:off x="8544306" y="3617214"/>
            <a:ext cx="2816860" cy="769620"/>
          </a:xfrm>
          <a:prstGeom prst="rect">
            <a:avLst/>
          </a:prstGeom>
          <a:ln w="38100">
            <a:solidFill>
              <a:srgbClr val="0070C0"/>
            </a:solidFill>
          </a:ln>
        </p:spPr>
        <p:txBody>
          <a:bodyPr vert="horz" wrap="square" lIns="0" tIns="36830" rIns="0" bIns="0" rtlCol="0">
            <a:spAutoFit/>
          </a:bodyPr>
          <a:lstStyle/>
          <a:p>
            <a:pPr marL="431165">
              <a:lnSpc>
                <a:spcPct val="100000"/>
              </a:lnSpc>
              <a:spcBef>
                <a:spcPts val="290"/>
              </a:spcBef>
            </a:pPr>
            <a:r>
              <a:rPr sz="2200" dirty="0">
                <a:latin typeface="Arial MT"/>
                <a:cs typeface="Arial MT"/>
              </a:rPr>
              <a:t>Are</a:t>
            </a:r>
            <a:r>
              <a:rPr sz="2200" spc="-50" dirty="0">
                <a:latin typeface="Arial MT"/>
                <a:cs typeface="Arial MT"/>
              </a:rPr>
              <a:t> </a:t>
            </a:r>
            <a:r>
              <a:rPr sz="2200" spc="-10" dirty="0">
                <a:latin typeface="Arial MT"/>
                <a:cs typeface="Arial MT"/>
              </a:rPr>
              <a:t>Opportunity</a:t>
            </a:r>
            <a:endParaRPr sz="2200">
              <a:latin typeface="Arial MT"/>
              <a:cs typeface="Arial MT"/>
            </a:endParaRPr>
          </a:p>
          <a:p>
            <a:pPr marL="437515">
              <a:lnSpc>
                <a:spcPct val="100000"/>
              </a:lnSpc>
            </a:pPr>
            <a:r>
              <a:rPr sz="2200" dirty="0">
                <a:latin typeface="Arial MT"/>
                <a:cs typeface="Arial MT"/>
              </a:rPr>
              <a:t>Costs</a:t>
            </a:r>
            <a:r>
              <a:rPr sz="2200" spc="-55" dirty="0">
                <a:latin typeface="Arial MT"/>
                <a:cs typeface="Arial MT"/>
              </a:rPr>
              <a:t> </a:t>
            </a:r>
            <a:r>
              <a:rPr sz="2200" spc="-10" dirty="0">
                <a:latin typeface="Arial MT"/>
                <a:cs typeface="Arial MT"/>
              </a:rPr>
              <a:t>relevant?</a:t>
            </a:r>
            <a:endParaRPr sz="2200">
              <a:latin typeface="Arial MT"/>
              <a:cs typeface="Arial M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9820" y="855495"/>
            <a:ext cx="5347335" cy="5254644"/>
          </a:xfrm>
          <a:prstGeom prst="rect">
            <a:avLst/>
          </a:prstGeom>
        </p:spPr>
        <p:txBody>
          <a:bodyPr vert="horz" wrap="square" lIns="0" tIns="161925" rIns="0" bIns="0" rtlCol="0">
            <a:spAutoFit/>
          </a:bodyPr>
          <a:lstStyle/>
          <a:p>
            <a:pPr marL="469265" indent="-456565">
              <a:lnSpc>
                <a:spcPct val="100000"/>
              </a:lnSpc>
              <a:spcBef>
                <a:spcPts val="1275"/>
              </a:spcBef>
              <a:buSzPct val="79166"/>
              <a:buAutoNum type="arabicPeriod"/>
              <a:tabLst>
                <a:tab pos="469265" algn="l"/>
              </a:tabLst>
            </a:pPr>
            <a:r>
              <a:rPr sz="2400" dirty="0">
                <a:latin typeface="Arial MT"/>
                <a:cs typeface="Arial MT"/>
              </a:rPr>
              <a:t>Keep</a:t>
            </a:r>
            <a:r>
              <a:rPr sz="2400" spc="-45" dirty="0">
                <a:latin typeface="Arial MT"/>
                <a:cs typeface="Arial MT"/>
              </a:rPr>
              <a:t> </a:t>
            </a:r>
            <a:r>
              <a:rPr sz="2400" dirty="0">
                <a:latin typeface="Arial MT"/>
                <a:cs typeface="Arial MT"/>
              </a:rPr>
              <a:t>or</a:t>
            </a:r>
            <a:r>
              <a:rPr sz="2400" spc="-50" dirty="0">
                <a:latin typeface="Arial MT"/>
                <a:cs typeface="Arial MT"/>
              </a:rPr>
              <a:t> </a:t>
            </a:r>
            <a:r>
              <a:rPr sz="2400" spc="-10" dirty="0">
                <a:latin typeface="Arial MT"/>
                <a:cs typeface="Arial MT"/>
              </a:rPr>
              <a:t>replace</a:t>
            </a:r>
            <a:endParaRPr sz="2400" dirty="0">
              <a:latin typeface="Arial MT"/>
              <a:cs typeface="Arial MT"/>
            </a:endParaRPr>
          </a:p>
          <a:p>
            <a:pPr marL="469265" indent="-456565">
              <a:lnSpc>
                <a:spcPct val="100000"/>
              </a:lnSpc>
              <a:spcBef>
                <a:spcPts val="1180"/>
              </a:spcBef>
              <a:buSzPct val="79166"/>
              <a:buAutoNum type="arabicPeriod"/>
              <a:tabLst>
                <a:tab pos="469265" algn="l"/>
              </a:tabLst>
            </a:pPr>
            <a:r>
              <a:rPr sz="2400" dirty="0">
                <a:latin typeface="Arial MT"/>
                <a:cs typeface="Arial MT"/>
              </a:rPr>
              <a:t>Make</a:t>
            </a:r>
            <a:r>
              <a:rPr sz="2400" spc="-50" dirty="0">
                <a:latin typeface="Arial MT"/>
                <a:cs typeface="Arial MT"/>
              </a:rPr>
              <a:t> </a:t>
            </a:r>
            <a:r>
              <a:rPr sz="2400" dirty="0">
                <a:latin typeface="Arial MT"/>
                <a:cs typeface="Arial MT"/>
              </a:rPr>
              <a:t>or</a:t>
            </a:r>
            <a:r>
              <a:rPr sz="2400" spc="-45" dirty="0">
                <a:latin typeface="Arial MT"/>
                <a:cs typeface="Arial MT"/>
              </a:rPr>
              <a:t> </a:t>
            </a:r>
            <a:r>
              <a:rPr sz="2400" spc="-25" dirty="0">
                <a:latin typeface="Arial MT"/>
                <a:cs typeface="Arial MT"/>
              </a:rPr>
              <a:t>buy</a:t>
            </a:r>
            <a:endParaRPr sz="2400" dirty="0">
              <a:latin typeface="Arial MT"/>
              <a:cs typeface="Arial MT"/>
            </a:endParaRPr>
          </a:p>
          <a:p>
            <a:pPr marL="469265" indent="-456565">
              <a:lnSpc>
                <a:spcPct val="100000"/>
              </a:lnSpc>
              <a:spcBef>
                <a:spcPts val="1175"/>
              </a:spcBef>
              <a:buSzPct val="79166"/>
              <a:buAutoNum type="arabicPeriod"/>
              <a:tabLst>
                <a:tab pos="469265" algn="l"/>
              </a:tabLst>
            </a:pPr>
            <a:r>
              <a:rPr sz="2400" dirty="0">
                <a:latin typeface="Arial MT"/>
                <a:cs typeface="Arial MT"/>
              </a:rPr>
              <a:t>Sell</a:t>
            </a:r>
            <a:r>
              <a:rPr sz="2400" spc="-45" dirty="0">
                <a:latin typeface="Arial MT"/>
                <a:cs typeface="Arial MT"/>
              </a:rPr>
              <a:t> </a:t>
            </a:r>
            <a:r>
              <a:rPr sz="2400" dirty="0">
                <a:latin typeface="Arial MT"/>
                <a:cs typeface="Arial MT"/>
              </a:rPr>
              <a:t>now</a:t>
            </a:r>
            <a:r>
              <a:rPr sz="2400" spc="-60" dirty="0">
                <a:latin typeface="Arial MT"/>
                <a:cs typeface="Arial MT"/>
              </a:rPr>
              <a:t> </a:t>
            </a:r>
            <a:r>
              <a:rPr sz="2400" dirty="0">
                <a:latin typeface="Arial MT"/>
                <a:cs typeface="Arial MT"/>
              </a:rPr>
              <a:t>or</a:t>
            </a:r>
            <a:r>
              <a:rPr sz="2400" spc="-50" dirty="0">
                <a:latin typeface="Arial MT"/>
                <a:cs typeface="Arial MT"/>
              </a:rPr>
              <a:t> </a:t>
            </a:r>
            <a:r>
              <a:rPr sz="2400" dirty="0">
                <a:latin typeface="Arial MT"/>
                <a:cs typeface="Arial MT"/>
              </a:rPr>
              <a:t>process</a:t>
            </a:r>
            <a:r>
              <a:rPr sz="2400" spc="-55" dirty="0">
                <a:latin typeface="Arial MT"/>
                <a:cs typeface="Arial MT"/>
              </a:rPr>
              <a:t> </a:t>
            </a:r>
            <a:r>
              <a:rPr sz="2400" spc="-10" dirty="0">
                <a:latin typeface="Arial MT"/>
                <a:cs typeface="Arial MT"/>
              </a:rPr>
              <a:t>further</a:t>
            </a:r>
            <a:endParaRPr sz="2400" dirty="0">
              <a:latin typeface="Arial MT"/>
              <a:cs typeface="Arial MT"/>
            </a:endParaRPr>
          </a:p>
          <a:p>
            <a:pPr marL="469265" indent="-456565">
              <a:lnSpc>
                <a:spcPct val="100000"/>
              </a:lnSpc>
              <a:spcBef>
                <a:spcPts val="1175"/>
              </a:spcBef>
              <a:buSzPct val="79166"/>
              <a:buAutoNum type="arabicPeriod"/>
              <a:tabLst>
                <a:tab pos="469265" algn="l"/>
              </a:tabLst>
            </a:pPr>
            <a:r>
              <a:rPr sz="2400" dirty="0">
                <a:latin typeface="Arial MT"/>
                <a:cs typeface="Arial MT"/>
              </a:rPr>
              <a:t>Continue</a:t>
            </a:r>
            <a:r>
              <a:rPr sz="2400" spc="-90" dirty="0">
                <a:latin typeface="Arial MT"/>
                <a:cs typeface="Arial MT"/>
              </a:rPr>
              <a:t> </a:t>
            </a:r>
            <a:r>
              <a:rPr sz="2400" dirty="0">
                <a:latin typeface="Arial MT"/>
                <a:cs typeface="Arial MT"/>
              </a:rPr>
              <a:t>or</a:t>
            </a:r>
            <a:r>
              <a:rPr sz="2400" spc="-105" dirty="0">
                <a:latin typeface="Arial MT"/>
                <a:cs typeface="Arial MT"/>
              </a:rPr>
              <a:t> </a:t>
            </a:r>
            <a:r>
              <a:rPr sz="2400" dirty="0">
                <a:latin typeface="Arial MT"/>
                <a:cs typeface="Arial MT"/>
              </a:rPr>
              <a:t>discontinue</a:t>
            </a:r>
            <a:r>
              <a:rPr sz="2400" spc="-85" dirty="0">
                <a:latin typeface="Arial MT"/>
                <a:cs typeface="Arial MT"/>
              </a:rPr>
              <a:t> </a:t>
            </a:r>
            <a:r>
              <a:rPr sz="2400" dirty="0">
                <a:latin typeface="Arial MT"/>
                <a:cs typeface="Arial MT"/>
              </a:rPr>
              <a:t>product</a:t>
            </a:r>
            <a:r>
              <a:rPr sz="2400" spc="-100" dirty="0">
                <a:latin typeface="Arial MT"/>
                <a:cs typeface="Arial MT"/>
              </a:rPr>
              <a:t> </a:t>
            </a:r>
            <a:r>
              <a:rPr sz="2400" spc="-20" dirty="0">
                <a:latin typeface="Arial MT"/>
                <a:cs typeface="Arial MT"/>
              </a:rPr>
              <a:t>line</a:t>
            </a:r>
            <a:endParaRPr sz="2400" dirty="0">
              <a:latin typeface="Arial MT"/>
              <a:cs typeface="Arial MT"/>
            </a:endParaRPr>
          </a:p>
          <a:p>
            <a:pPr marL="469265" indent="-456565">
              <a:lnSpc>
                <a:spcPct val="100000"/>
              </a:lnSpc>
              <a:spcBef>
                <a:spcPts val="1180"/>
              </a:spcBef>
              <a:buSzPct val="79166"/>
              <a:buAutoNum type="arabicPeriod"/>
              <a:tabLst>
                <a:tab pos="469265" algn="l"/>
              </a:tabLst>
            </a:pPr>
            <a:r>
              <a:rPr sz="2400" dirty="0">
                <a:latin typeface="Arial MT"/>
                <a:cs typeface="Arial MT"/>
              </a:rPr>
              <a:t>Accept</a:t>
            </a:r>
            <a:r>
              <a:rPr sz="2400" spc="-65" dirty="0">
                <a:latin typeface="Arial MT"/>
                <a:cs typeface="Arial MT"/>
              </a:rPr>
              <a:t> </a:t>
            </a:r>
            <a:r>
              <a:rPr sz="2400" dirty="0">
                <a:latin typeface="Arial MT"/>
                <a:cs typeface="Arial MT"/>
              </a:rPr>
              <a:t>or</a:t>
            </a:r>
            <a:r>
              <a:rPr sz="2400" spc="-60" dirty="0">
                <a:latin typeface="Arial MT"/>
                <a:cs typeface="Arial MT"/>
              </a:rPr>
              <a:t> </a:t>
            </a:r>
            <a:r>
              <a:rPr sz="2400" dirty="0">
                <a:latin typeface="Arial MT"/>
                <a:cs typeface="Arial MT"/>
              </a:rPr>
              <a:t>reject</a:t>
            </a:r>
            <a:r>
              <a:rPr sz="2400" spc="-65" dirty="0">
                <a:latin typeface="Arial MT"/>
                <a:cs typeface="Arial MT"/>
              </a:rPr>
              <a:t> </a:t>
            </a:r>
            <a:r>
              <a:rPr sz="2400" dirty="0">
                <a:latin typeface="Arial MT"/>
                <a:cs typeface="Arial MT"/>
              </a:rPr>
              <a:t>special</a:t>
            </a:r>
            <a:r>
              <a:rPr sz="2400" spc="-50" dirty="0">
                <a:latin typeface="Arial MT"/>
                <a:cs typeface="Arial MT"/>
              </a:rPr>
              <a:t> </a:t>
            </a:r>
            <a:r>
              <a:rPr sz="2400" spc="-10" dirty="0">
                <a:latin typeface="Arial MT"/>
                <a:cs typeface="Arial MT"/>
              </a:rPr>
              <a:t>offer</a:t>
            </a:r>
            <a:endParaRPr sz="2400" dirty="0">
              <a:latin typeface="Arial MT"/>
              <a:cs typeface="Arial MT"/>
            </a:endParaRPr>
          </a:p>
          <a:p>
            <a:pPr marL="469265" indent="-456565">
              <a:lnSpc>
                <a:spcPct val="100000"/>
              </a:lnSpc>
              <a:spcBef>
                <a:spcPts val="1175"/>
              </a:spcBef>
              <a:buSzPct val="79166"/>
              <a:buAutoNum type="arabicPeriod"/>
              <a:tabLst>
                <a:tab pos="469265" algn="l"/>
              </a:tabLst>
            </a:pPr>
            <a:r>
              <a:rPr sz="2400" dirty="0">
                <a:latin typeface="Arial MT"/>
                <a:cs typeface="Arial MT"/>
              </a:rPr>
              <a:t>Change</a:t>
            </a:r>
            <a:r>
              <a:rPr sz="2400" spc="-75" dirty="0">
                <a:latin typeface="Arial MT"/>
                <a:cs typeface="Arial MT"/>
              </a:rPr>
              <a:t> </a:t>
            </a:r>
            <a:r>
              <a:rPr sz="2400" dirty="0">
                <a:latin typeface="Arial MT"/>
                <a:cs typeface="Arial MT"/>
              </a:rPr>
              <a:t>credit</a:t>
            </a:r>
            <a:r>
              <a:rPr sz="2400" spc="-85" dirty="0">
                <a:latin typeface="Arial MT"/>
                <a:cs typeface="Arial MT"/>
              </a:rPr>
              <a:t> </a:t>
            </a:r>
            <a:r>
              <a:rPr sz="2400" spc="-20" dirty="0">
                <a:latin typeface="Arial MT"/>
                <a:cs typeface="Arial MT"/>
              </a:rPr>
              <a:t>terms</a:t>
            </a:r>
            <a:endParaRPr lang="en-CA" sz="2400" spc="-20" dirty="0">
              <a:latin typeface="Arial MT"/>
              <a:cs typeface="Arial MT"/>
            </a:endParaRPr>
          </a:p>
          <a:p>
            <a:pPr marL="469265" indent="-456565">
              <a:lnSpc>
                <a:spcPct val="100000"/>
              </a:lnSpc>
              <a:spcBef>
                <a:spcPts val="1280"/>
              </a:spcBef>
              <a:buSzPct val="79166"/>
              <a:buAutoNum type="arabicPeriod" startAt="7"/>
              <a:tabLst>
                <a:tab pos="469265" algn="l"/>
              </a:tabLst>
            </a:pPr>
            <a:r>
              <a:rPr lang="en-CA" sz="2400" dirty="0">
                <a:latin typeface="Arial MT"/>
                <a:cs typeface="Arial MT"/>
              </a:rPr>
              <a:t>Open</a:t>
            </a:r>
            <a:r>
              <a:rPr lang="en-CA" sz="2400" spc="-65" dirty="0">
                <a:latin typeface="Arial MT"/>
                <a:cs typeface="Arial MT"/>
              </a:rPr>
              <a:t> </a:t>
            </a:r>
            <a:r>
              <a:rPr lang="en-CA" sz="2400" dirty="0">
                <a:latin typeface="Arial MT"/>
                <a:cs typeface="Arial MT"/>
              </a:rPr>
              <a:t>new</a:t>
            </a:r>
            <a:r>
              <a:rPr lang="en-CA" sz="2400" spc="-60" dirty="0">
                <a:latin typeface="Arial MT"/>
                <a:cs typeface="Arial MT"/>
              </a:rPr>
              <a:t> </a:t>
            </a:r>
            <a:r>
              <a:rPr lang="en-CA" sz="2400" spc="-10" dirty="0">
                <a:latin typeface="Arial MT"/>
                <a:cs typeface="Arial MT"/>
              </a:rPr>
              <a:t>territory</a:t>
            </a:r>
            <a:endParaRPr lang="en-CA" sz="2400" dirty="0">
              <a:latin typeface="Arial MT"/>
              <a:cs typeface="Arial MT"/>
            </a:endParaRPr>
          </a:p>
          <a:p>
            <a:pPr marL="469265" indent="-456565">
              <a:lnSpc>
                <a:spcPct val="100000"/>
              </a:lnSpc>
              <a:spcBef>
                <a:spcPts val="1175"/>
              </a:spcBef>
              <a:buSzPct val="79166"/>
              <a:buAutoNum type="arabicPeriod" startAt="7"/>
              <a:tabLst>
                <a:tab pos="469265" algn="l"/>
              </a:tabLst>
            </a:pPr>
            <a:r>
              <a:rPr lang="en-CA" sz="2400" dirty="0">
                <a:latin typeface="Arial MT"/>
                <a:cs typeface="Arial MT"/>
              </a:rPr>
              <a:t>Buy</a:t>
            </a:r>
            <a:r>
              <a:rPr lang="en-CA" sz="2400" spc="-35" dirty="0">
                <a:latin typeface="Arial MT"/>
                <a:cs typeface="Arial MT"/>
              </a:rPr>
              <a:t> </a:t>
            </a:r>
            <a:r>
              <a:rPr lang="en-CA" sz="2400" dirty="0">
                <a:latin typeface="Arial MT"/>
                <a:cs typeface="Arial MT"/>
              </a:rPr>
              <a:t>or</a:t>
            </a:r>
            <a:r>
              <a:rPr lang="en-CA" sz="2400" spc="-30" dirty="0">
                <a:latin typeface="Arial MT"/>
                <a:cs typeface="Arial MT"/>
              </a:rPr>
              <a:t> </a:t>
            </a:r>
            <a:r>
              <a:rPr lang="en-CA" sz="2400" spc="-10" dirty="0">
                <a:latin typeface="Arial MT"/>
                <a:cs typeface="Arial MT"/>
              </a:rPr>
              <a:t>lease</a:t>
            </a:r>
            <a:endParaRPr lang="en-CA" sz="2400" dirty="0">
              <a:latin typeface="Arial MT"/>
              <a:cs typeface="Arial MT"/>
            </a:endParaRPr>
          </a:p>
          <a:p>
            <a:pPr marL="469265" indent="-456565">
              <a:lnSpc>
                <a:spcPct val="100000"/>
              </a:lnSpc>
              <a:spcBef>
                <a:spcPts val="1175"/>
              </a:spcBef>
              <a:buSzPct val="79166"/>
              <a:buAutoNum type="arabicPeriod" startAt="7"/>
              <a:tabLst>
                <a:tab pos="469265" algn="l"/>
              </a:tabLst>
            </a:pPr>
            <a:r>
              <a:rPr lang="en-CA" sz="2400" spc="-10" dirty="0">
                <a:latin typeface="Arial MT"/>
                <a:cs typeface="Arial MT"/>
              </a:rPr>
              <a:t>Constraints</a:t>
            </a:r>
            <a:endParaRPr lang="en-CA" sz="2400" dirty="0">
              <a:latin typeface="Arial MT"/>
              <a:cs typeface="Arial MT"/>
            </a:endParaRPr>
          </a:p>
          <a:p>
            <a:pPr marL="467995" indent="-455295">
              <a:lnSpc>
                <a:spcPct val="100000"/>
              </a:lnSpc>
              <a:spcBef>
                <a:spcPts val="1180"/>
              </a:spcBef>
              <a:buSzPct val="79166"/>
              <a:buAutoNum type="arabicPeriod" startAt="7"/>
              <a:tabLst>
                <a:tab pos="467995" algn="l"/>
              </a:tabLst>
            </a:pPr>
            <a:r>
              <a:rPr lang="en-CA" sz="2400" spc="-50" dirty="0">
                <a:latin typeface="Arial MT"/>
                <a:cs typeface="Arial MT"/>
              </a:rPr>
              <a:t>…</a:t>
            </a:r>
            <a:endParaRPr lang="en-CA" sz="2400" dirty="0">
              <a:latin typeface="Arial MT"/>
              <a:cs typeface="Arial MT"/>
            </a:endParaRPr>
          </a:p>
        </p:txBody>
      </p:sp>
      <p:sp>
        <p:nvSpPr>
          <p:cNvPr id="8" name="object 8"/>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25</a:t>
            </a:fld>
            <a:endParaRPr spc="-25" dirty="0"/>
          </a:p>
        </p:txBody>
      </p:sp>
      <p:sp>
        <p:nvSpPr>
          <p:cNvPr id="9" name="Subtitle 8">
            <a:extLst>
              <a:ext uri="{FF2B5EF4-FFF2-40B4-BE49-F238E27FC236}">
                <a16:creationId xmlns:a16="http://schemas.microsoft.com/office/drawing/2014/main" id="{9A5DC1C3-76AD-49E8-8CA3-DF96BB6F8BD4}"/>
              </a:ext>
            </a:extLst>
          </p:cNvPr>
          <p:cNvSpPr>
            <a:spLocks noGrp="1"/>
          </p:cNvSpPr>
          <p:nvPr>
            <p:ph type="subTitle" idx="1"/>
          </p:nvPr>
        </p:nvSpPr>
        <p:spPr/>
        <p:txBody>
          <a:bodyPr/>
          <a:lstStyle/>
          <a:p>
            <a:r>
              <a:rPr lang="en-CA" dirty="0"/>
              <a:t>Types of Decision</a:t>
            </a:r>
          </a:p>
        </p:txBody>
      </p:sp>
      <p:sp>
        <p:nvSpPr>
          <p:cNvPr id="5" name="object 5"/>
          <p:cNvSpPr txBox="1"/>
          <p:nvPr/>
        </p:nvSpPr>
        <p:spPr>
          <a:xfrm>
            <a:off x="4870451" y="4628490"/>
            <a:ext cx="6652259" cy="1201420"/>
          </a:xfrm>
          <a:prstGeom prst="rect">
            <a:avLst/>
          </a:prstGeom>
          <a:ln w="38100">
            <a:solidFill>
              <a:srgbClr val="0070C0"/>
            </a:solidFill>
          </a:ln>
        </p:spPr>
        <p:txBody>
          <a:bodyPr vert="horz" wrap="square" lIns="0" tIns="38735" rIns="0" bIns="0" rtlCol="0">
            <a:spAutoFit/>
          </a:bodyPr>
          <a:lstStyle/>
          <a:p>
            <a:pPr marL="332740" marR="320675" indent="1905" algn="ctr">
              <a:lnSpc>
                <a:spcPct val="100000"/>
              </a:lnSpc>
              <a:spcBef>
                <a:spcPts val="305"/>
              </a:spcBef>
            </a:pPr>
            <a:r>
              <a:rPr sz="2400" dirty="0">
                <a:latin typeface="Arial MT"/>
                <a:cs typeface="Arial MT"/>
              </a:rPr>
              <a:t>The</a:t>
            </a:r>
            <a:r>
              <a:rPr sz="2400" spc="-75" dirty="0">
                <a:latin typeface="Arial MT"/>
                <a:cs typeface="Arial MT"/>
              </a:rPr>
              <a:t> </a:t>
            </a:r>
            <a:r>
              <a:rPr sz="2400" dirty="0">
                <a:latin typeface="Arial MT"/>
                <a:cs typeface="Arial MT"/>
              </a:rPr>
              <a:t>underlying</a:t>
            </a:r>
            <a:r>
              <a:rPr sz="2400" spc="-40" dirty="0">
                <a:latin typeface="Arial MT"/>
                <a:cs typeface="Arial MT"/>
              </a:rPr>
              <a:t> </a:t>
            </a:r>
            <a:r>
              <a:rPr sz="2400" dirty="0">
                <a:latin typeface="Arial MT"/>
                <a:cs typeface="Arial MT"/>
              </a:rPr>
              <a:t>principles</a:t>
            </a:r>
            <a:r>
              <a:rPr sz="2400" spc="-35" dirty="0">
                <a:latin typeface="Arial MT"/>
                <a:cs typeface="Arial MT"/>
              </a:rPr>
              <a:t> </a:t>
            </a:r>
            <a:r>
              <a:rPr sz="2400" dirty="0">
                <a:latin typeface="Arial MT"/>
                <a:cs typeface="Arial MT"/>
              </a:rPr>
              <a:t>of</a:t>
            </a:r>
            <a:r>
              <a:rPr sz="2400" spc="-75" dirty="0">
                <a:latin typeface="Arial MT"/>
                <a:cs typeface="Arial MT"/>
              </a:rPr>
              <a:t> </a:t>
            </a:r>
            <a:r>
              <a:rPr sz="2400" dirty="0">
                <a:latin typeface="Arial MT"/>
                <a:cs typeface="Arial MT"/>
              </a:rPr>
              <a:t>relevant</a:t>
            </a:r>
            <a:r>
              <a:rPr sz="2400" spc="-55" dirty="0">
                <a:latin typeface="Arial MT"/>
                <a:cs typeface="Arial MT"/>
              </a:rPr>
              <a:t> </a:t>
            </a:r>
            <a:r>
              <a:rPr sz="2400" spc="-10" dirty="0">
                <a:latin typeface="Arial MT"/>
                <a:cs typeface="Arial MT"/>
              </a:rPr>
              <a:t>costing </a:t>
            </a:r>
            <a:r>
              <a:rPr sz="2400" dirty="0">
                <a:latin typeface="Arial MT"/>
                <a:cs typeface="Arial MT"/>
              </a:rPr>
              <a:t>can</a:t>
            </a:r>
            <a:r>
              <a:rPr sz="2400" spc="-75" dirty="0">
                <a:latin typeface="Arial MT"/>
                <a:cs typeface="Arial MT"/>
              </a:rPr>
              <a:t> </a:t>
            </a:r>
            <a:r>
              <a:rPr sz="2400" dirty="0">
                <a:latin typeface="Arial MT"/>
                <a:cs typeface="Arial MT"/>
              </a:rPr>
              <a:t>be</a:t>
            </a:r>
            <a:r>
              <a:rPr sz="2400" spc="-70" dirty="0">
                <a:latin typeface="Arial MT"/>
                <a:cs typeface="Arial MT"/>
              </a:rPr>
              <a:t> </a:t>
            </a:r>
            <a:r>
              <a:rPr sz="2400" dirty="0">
                <a:latin typeface="Arial MT"/>
                <a:cs typeface="Arial MT"/>
              </a:rPr>
              <a:t>related</a:t>
            </a:r>
            <a:r>
              <a:rPr sz="2400" spc="-60" dirty="0">
                <a:latin typeface="Arial MT"/>
                <a:cs typeface="Arial MT"/>
              </a:rPr>
              <a:t> </a:t>
            </a:r>
            <a:r>
              <a:rPr sz="2400" dirty="0">
                <a:latin typeface="Arial MT"/>
                <a:cs typeface="Arial MT"/>
              </a:rPr>
              <a:t>to</a:t>
            </a:r>
            <a:r>
              <a:rPr sz="2400" spc="-75" dirty="0">
                <a:latin typeface="Arial MT"/>
                <a:cs typeface="Arial MT"/>
              </a:rPr>
              <a:t> </a:t>
            </a:r>
            <a:r>
              <a:rPr sz="2400" dirty="0">
                <a:latin typeface="Arial MT"/>
                <a:cs typeface="Arial MT"/>
              </a:rPr>
              <a:t>anything</a:t>
            </a:r>
            <a:r>
              <a:rPr sz="2400" spc="-65" dirty="0">
                <a:latin typeface="Arial MT"/>
                <a:cs typeface="Arial MT"/>
              </a:rPr>
              <a:t> </a:t>
            </a:r>
            <a:r>
              <a:rPr sz="2400" dirty="0">
                <a:latin typeface="Arial MT"/>
                <a:cs typeface="Arial MT"/>
              </a:rPr>
              <a:t>involving</a:t>
            </a:r>
            <a:r>
              <a:rPr sz="2400" spc="-35" dirty="0">
                <a:latin typeface="Arial MT"/>
                <a:cs typeface="Arial MT"/>
              </a:rPr>
              <a:t> </a:t>
            </a:r>
            <a:r>
              <a:rPr sz="2400" spc="-10" dirty="0">
                <a:latin typeface="Arial MT"/>
                <a:cs typeface="Arial MT"/>
              </a:rPr>
              <a:t>financial decisions.</a:t>
            </a:r>
            <a:endParaRPr sz="2400">
              <a:latin typeface="Arial MT"/>
              <a:cs typeface="Arial MT"/>
            </a:endParaRPr>
          </a:p>
        </p:txBody>
      </p:sp>
      <p:sp>
        <p:nvSpPr>
          <p:cNvPr id="6" name="object 6"/>
          <p:cNvSpPr/>
          <p:nvPr/>
        </p:nvSpPr>
        <p:spPr>
          <a:xfrm>
            <a:off x="6528048" y="1628800"/>
            <a:ext cx="457200" cy="2513330"/>
          </a:xfrm>
          <a:custGeom>
            <a:avLst/>
            <a:gdLst/>
            <a:ahLst/>
            <a:cxnLst/>
            <a:rect l="l" t="t" r="r" b="b"/>
            <a:pathLst>
              <a:path w="457200" h="2513329">
                <a:moveTo>
                  <a:pt x="0" y="0"/>
                </a:moveTo>
                <a:lnTo>
                  <a:pt x="72249" y="1938"/>
                </a:lnTo>
                <a:lnTo>
                  <a:pt x="135002" y="7339"/>
                </a:lnTo>
                <a:lnTo>
                  <a:pt x="184489" y="15581"/>
                </a:lnTo>
                <a:lnTo>
                  <a:pt x="228600" y="38100"/>
                </a:lnTo>
                <a:lnTo>
                  <a:pt x="228600" y="1218438"/>
                </a:lnTo>
                <a:lnTo>
                  <a:pt x="240255" y="1230495"/>
                </a:lnTo>
                <a:lnTo>
                  <a:pt x="272710" y="1240956"/>
                </a:lnTo>
                <a:lnTo>
                  <a:pt x="322197" y="1249198"/>
                </a:lnTo>
                <a:lnTo>
                  <a:pt x="384950" y="1254599"/>
                </a:lnTo>
                <a:lnTo>
                  <a:pt x="457200" y="1256538"/>
                </a:lnTo>
                <a:lnTo>
                  <a:pt x="384950" y="1258476"/>
                </a:lnTo>
                <a:lnTo>
                  <a:pt x="322197" y="1263877"/>
                </a:lnTo>
                <a:lnTo>
                  <a:pt x="272710" y="1272119"/>
                </a:lnTo>
                <a:lnTo>
                  <a:pt x="240255" y="1282580"/>
                </a:lnTo>
                <a:lnTo>
                  <a:pt x="228600" y="1294638"/>
                </a:lnTo>
                <a:lnTo>
                  <a:pt x="228600" y="2474976"/>
                </a:lnTo>
                <a:lnTo>
                  <a:pt x="216944" y="2487033"/>
                </a:lnTo>
                <a:lnTo>
                  <a:pt x="184489" y="2497494"/>
                </a:lnTo>
                <a:lnTo>
                  <a:pt x="135002" y="2505736"/>
                </a:lnTo>
                <a:lnTo>
                  <a:pt x="72249" y="2511137"/>
                </a:lnTo>
                <a:lnTo>
                  <a:pt x="0" y="2513076"/>
                </a:lnTo>
              </a:path>
            </a:pathLst>
          </a:custGeom>
          <a:ln w="38100">
            <a:solidFill>
              <a:srgbClr val="ED037C"/>
            </a:solidFill>
          </a:ln>
        </p:spPr>
        <p:txBody>
          <a:bodyPr wrap="square" lIns="0" tIns="0" rIns="0" bIns="0" rtlCol="0"/>
          <a:lstStyle/>
          <a:p>
            <a:endParaRPr/>
          </a:p>
        </p:txBody>
      </p:sp>
      <p:sp>
        <p:nvSpPr>
          <p:cNvPr id="7" name="object 7"/>
          <p:cNvSpPr txBox="1"/>
          <p:nvPr/>
        </p:nvSpPr>
        <p:spPr>
          <a:xfrm>
            <a:off x="7562850" y="1741170"/>
            <a:ext cx="3959860" cy="2461260"/>
          </a:xfrm>
          <a:prstGeom prst="rect">
            <a:avLst/>
          </a:prstGeom>
          <a:ln w="38100">
            <a:solidFill>
              <a:srgbClr val="0070C0"/>
            </a:solidFill>
          </a:ln>
        </p:spPr>
        <p:txBody>
          <a:bodyPr vert="horz" wrap="square" lIns="0" tIns="36195" rIns="0" bIns="0" rtlCol="0">
            <a:spAutoFit/>
          </a:bodyPr>
          <a:lstStyle/>
          <a:p>
            <a:pPr marL="91440">
              <a:lnSpc>
                <a:spcPct val="100000"/>
              </a:lnSpc>
              <a:spcBef>
                <a:spcPts val="285"/>
              </a:spcBef>
            </a:pPr>
            <a:r>
              <a:rPr sz="2200" dirty="0">
                <a:latin typeface="Arial MT"/>
                <a:cs typeface="Arial MT"/>
              </a:rPr>
              <a:t>Whatever</a:t>
            </a:r>
            <a:r>
              <a:rPr sz="2200" spc="-60" dirty="0">
                <a:latin typeface="Arial MT"/>
                <a:cs typeface="Arial MT"/>
              </a:rPr>
              <a:t> </a:t>
            </a:r>
            <a:r>
              <a:rPr sz="2200" dirty="0">
                <a:latin typeface="Arial MT"/>
                <a:cs typeface="Arial MT"/>
              </a:rPr>
              <a:t>the</a:t>
            </a:r>
            <a:r>
              <a:rPr sz="2200" spc="-60" dirty="0">
                <a:latin typeface="Arial MT"/>
                <a:cs typeface="Arial MT"/>
              </a:rPr>
              <a:t> </a:t>
            </a:r>
            <a:r>
              <a:rPr sz="2200" spc="-10" dirty="0">
                <a:latin typeface="Arial MT"/>
                <a:cs typeface="Arial MT"/>
              </a:rPr>
              <a:t>situation:</a:t>
            </a:r>
            <a:endParaRPr sz="2200" dirty="0">
              <a:latin typeface="Arial MT"/>
              <a:cs typeface="Arial MT"/>
            </a:endParaRPr>
          </a:p>
          <a:p>
            <a:pPr>
              <a:lnSpc>
                <a:spcPct val="100000"/>
              </a:lnSpc>
              <a:spcBef>
                <a:spcPts val="114"/>
              </a:spcBef>
            </a:pPr>
            <a:endParaRPr sz="2200" dirty="0">
              <a:latin typeface="Arial MT"/>
              <a:cs typeface="Arial MT"/>
            </a:endParaRPr>
          </a:p>
          <a:p>
            <a:pPr marL="548640" marR="156845" indent="-457200">
              <a:lnSpc>
                <a:spcPct val="100000"/>
              </a:lnSpc>
              <a:buAutoNum type="arabicPeriod"/>
              <a:tabLst>
                <a:tab pos="548640" algn="l"/>
              </a:tabLst>
            </a:pPr>
            <a:r>
              <a:rPr sz="2200" dirty="0">
                <a:latin typeface="Arial MT"/>
                <a:cs typeface="Arial MT"/>
              </a:rPr>
              <a:t>Only</a:t>
            </a:r>
            <a:r>
              <a:rPr sz="2200" spc="-55" dirty="0">
                <a:latin typeface="Arial MT"/>
                <a:cs typeface="Arial MT"/>
              </a:rPr>
              <a:t> </a:t>
            </a:r>
            <a:r>
              <a:rPr sz="2200" dirty="0">
                <a:latin typeface="Arial MT"/>
                <a:cs typeface="Arial MT"/>
              </a:rPr>
              <a:t>consider</a:t>
            </a:r>
            <a:r>
              <a:rPr sz="2200" spc="-55" dirty="0">
                <a:latin typeface="Arial MT"/>
                <a:cs typeface="Arial MT"/>
              </a:rPr>
              <a:t> </a:t>
            </a:r>
            <a:r>
              <a:rPr sz="2200" dirty="0">
                <a:latin typeface="Arial MT"/>
                <a:cs typeface="Arial MT"/>
              </a:rPr>
              <a:t>the</a:t>
            </a:r>
            <a:r>
              <a:rPr sz="2200" spc="-55" dirty="0">
                <a:latin typeface="Arial MT"/>
                <a:cs typeface="Arial MT"/>
              </a:rPr>
              <a:t> </a:t>
            </a:r>
            <a:r>
              <a:rPr sz="2200" spc="-10" dirty="0">
                <a:latin typeface="Arial MT"/>
                <a:cs typeface="Arial MT"/>
              </a:rPr>
              <a:t>relevant </a:t>
            </a:r>
            <a:r>
              <a:rPr sz="2200" dirty="0">
                <a:latin typeface="Arial MT"/>
                <a:cs typeface="Arial MT"/>
              </a:rPr>
              <a:t>costs</a:t>
            </a:r>
            <a:r>
              <a:rPr sz="2200" spc="-65" dirty="0">
                <a:latin typeface="Arial MT"/>
                <a:cs typeface="Arial MT"/>
              </a:rPr>
              <a:t> </a:t>
            </a:r>
            <a:r>
              <a:rPr sz="2200" dirty="0">
                <a:latin typeface="Arial MT"/>
                <a:cs typeface="Arial MT"/>
              </a:rPr>
              <a:t>and</a:t>
            </a:r>
            <a:r>
              <a:rPr sz="2200" spc="-65" dirty="0">
                <a:latin typeface="Arial MT"/>
                <a:cs typeface="Arial MT"/>
              </a:rPr>
              <a:t> </a:t>
            </a:r>
            <a:r>
              <a:rPr sz="2200" dirty="0">
                <a:latin typeface="Arial MT"/>
                <a:cs typeface="Arial MT"/>
              </a:rPr>
              <a:t>benefits</a:t>
            </a:r>
            <a:r>
              <a:rPr sz="2200" spc="-60" dirty="0">
                <a:latin typeface="Arial MT"/>
                <a:cs typeface="Arial MT"/>
              </a:rPr>
              <a:t> </a:t>
            </a:r>
            <a:r>
              <a:rPr sz="2200" spc="-20" dirty="0">
                <a:latin typeface="Arial MT"/>
                <a:cs typeface="Arial MT"/>
              </a:rPr>
              <a:t>that </a:t>
            </a:r>
            <a:r>
              <a:rPr sz="2200" dirty="0">
                <a:latin typeface="Arial MT"/>
                <a:cs typeface="Arial MT"/>
              </a:rPr>
              <a:t>differ</a:t>
            </a:r>
            <a:r>
              <a:rPr sz="2200" spc="-90" dirty="0">
                <a:latin typeface="Arial MT"/>
                <a:cs typeface="Arial MT"/>
              </a:rPr>
              <a:t> </a:t>
            </a:r>
            <a:r>
              <a:rPr sz="2200" dirty="0">
                <a:latin typeface="Arial MT"/>
                <a:cs typeface="Arial MT"/>
              </a:rPr>
              <a:t>among</a:t>
            </a:r>
            <a:r>
              <a:rPr sz="2200" spc="-65" dirty="0">
                <a:latin typeface="Arial MT"/>
                <a:cs typeface="Arial MT"/>
              </a:rPr>
              <a:t> </a:t>
            </a:r>
            <a:r>
              <a:rPr sz="2200" spc="-10" dirty="0">
                <a:latin typeface="Arial MT"/>
                <a:cs typeface="Arial MT"/>
              </a:rPr>
              <a:t>alternatives.</a:t>
            </a:r>
            <a:endParaRPr sz="2200" dirty="0">
              <a:latin typeface="Arial MT"/>
              <a:cs typeface="Arial MT"/>
            </a:endParaRPr>
          </a:p>
          <a:p>
            <a:pPr marL="548640" indent="-457200">
              <a:lnSpc>
                <a:spcPct val="100000"/>
              </a:lnSpc>
              <a:buAutoNum type="arabicPeriod"/>
              <a:tabLst>
                <a:tab pos="548640" algn="l"/>
              </a:tabLst>
            </a:pPr>
            <a:r>
              <a:rPr sz="2200" dirty="0">
                <a:latin typeface="Arial MT"/>
                <a:cs typeface="Arial MT"/>
              </a:rPr>
              <a:t>Consider</a:t>
            </a:r>
            <a:r>
              <a:rPr sz="2200" spc="-110" dirty="0">
                <a:latin typeface="Arial MT"/>
                <a:cs typeface="Arial MT"/>
              </a:rPr>
              <a:t> </a:t>
            </a:r>
            <a:r>
              <a:rPr sz="2200" spc="-10" dirty="0">
                <a:latin typeface="Arial MT"/>
                <a:cs typeface="Arial MT"/>
              </a:rPr>
              <a:t>Qualitative</a:t>
            </a:r>
            <a:endParaRPr sz="2200" dirty="0">
              <a:latin typeface="Arial MT"/>
              <a:cs typeface="Arial MT"/>
            </a:endParaRPr>
          </a:p>
          <a:p>
            <a:pPr marL="548640">
              <a:lnSpc>
                <a:spcPct val="100000"/>
              </a:lnSpc>
            </a:pPr>
            <a:r>
              <a:rPr sz="2200" spc="-10" dirty="0">
                <a:latin typeface="Arial MT"/>
                <a:cs typeface="Arial MT"/>
              </a:rPr>
              <a:t>Support</a:t>
            </a:r>
            <a:endParaRPr sz="2200" dirty="0">
              <a:latin typeface="Arial MT"/>
              <a:cs typeface="Arial M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72817E1-9DA4-3CDF-9EAA-19EC9542C1C6}"/>
              </a:ext>
            </a:extLst>
          </p:cNvPr>
          <p:cNvSpPr>
            <a:spLocks noGrp="1"/>
          </p:cNvSpPr>
          <p:nvPr>
            <p:ph type="subTitle" idx="1"/>
          </p:nvPr>
        </p:nvSpPr>
        <p:spPr/>
        <p:txBody>
          <a:bodyPr/>
          <a:lstStyle/>
          <a:p>
            <a:r>
              <a:rPr lang="en-CA" dirty="0"/>
              <a:t>Identifying Relevant Costs  </a:t>
            </a:r>
          </a:p>
        </p:txBody>
      </p:sp>
      <p:graphicFrame>
        <p:nvGraphicFramePr>
          <p:cNvPr id="29698" name="Object 2">
            <a:extLst>
              <a:ext uri="{FF2B5EF4-FFF2-40B4-BE49-F238E27FC236}">
                <a16:creationId xmlns:a16="http://schemas.microsoft.com/office/drawing/2014/main" id="{18B40716-8824-46F5-983D-59E8453AAD54}"/>
              </a:ext>
            </a:extLst>
          </p:cNvPr>
          <p:cNvGraphicFramePr>
            <a:graphicFrameLocks noChangeAspect="1"/>
          </p:cNvGraphicFramePr>
          <p:nvPr/>
        </p:nvGraphicFramePr>
        <p:xfrm>
          <a:off x="1797050" y="2387600"/>
          <a:ext cx="8413750" cy="2803525"/>
        </p:xfrm>
        <a:graphic>
          <a:graphicData uri="http://schemas.openxmlformats.org/presentationml/2006/ole">
            <mc:AlternateContent xmlns:mc="http://schemas.openxmlformats.org/markup-compatibility/2006">
              <mc:Choice xmlns:v="urn:schemas-microsoft-com:vml" Requires="v">
                <p:oleObj name="Worksheet" r:id="rId3" imgW="5873999" imgH="1962356" progId="Excel.Sheet.8">
                  <p:embed/>
                </p:oleObj>
              </mc:Choice>
              <mc:Fallback>
                <p:oleObj name="Worksheet" r:id="rId3" imgW="5873999" imgH="1962356" progId="Excel.Sheet.8">
                  <p:embed/>
                  <p:pic>
                    <p:nvPicPr>
                      <p:cNvPr id="29698" name="Object 2">
                        <a:extLst>
                          <a:ext uri="{FF2B5EF4-FFF2-40B4-BE49-F238E27FC236}">
                            <a16:creationId xmlns:a16="http://schemas.microsoft.com/office/drawing/2014/main" id="{18B40716-8824-46F5-983D-59E8453AAD54}"/>
                          </a:ext>
                        </a:extLst>
                      </p:cNvPr>
                      <p:cNvPicPr>
                        <a:picLocks noChangeAspect="1" noChangeArrowheads="1"/>
                      </p:cNvPicPr>
                      <p:nvPr/>
                    </p:nvPicPr>
                    <p:blipFill>
                      <a:blip r:embed="rId4"/>
                      <a:srcRect/>
                      <a:stretch>
                        <a:fillRect/>
                      </a:stretch>
                    </p:blipFill>
                    <p:spPr bwMode="auto">
                      <a:xfrm>
                        <a:off x="1797050" y="2387600"/>
                        <a:ext cx="8413750" cy="2803525"/>
                      </a:xfrm>
                      <a:prstGeom prst="rect">
                        <a:avLst/>
                      </a:prstGeom>
                      <a:noFill/>
                      <a:ln w="12700">
                        <a:solidFill>
                          <a:schemeClr val="tx1"/>
                        </a:solidFill>
                      </a:ln>
                      <a:effectLst/>
                    </p:spPr>
                  </p:pic>
                </p:oleObj>
              </mc:Fallback>
            </mc:AlternateContent>
          </a:graphicData>
        </a:graphic>
      </p:graphicFrame>
      <p:sp>
        <p:nvSpPr>
          <p:cNvPr id="313348" name="Text Box 4">
            <a:extLst>
              <a:ext uri="{FF2B5EF4-FFF2-40B4-BE49-F238E27FC236}">
                <a16:creationId xmlns:a16="http://schemas.microsoft.com/office/drawing/2014/main" id="{DDB2A9E9-6D71-4CAB-9B73-B14FD1E6A053}"/>
              </a:ext>
            </a:extLst>
          </p:cNvPr>
          <p:cNvSpPr txBox="1">
            <a:spLocks noChangeArrowheads="1"/>
          </p:cNvSpPr>
          <p:nvPr/>
        </p:nvSpPr>
        <p:spPr bwMode="auto">
          <a:xfrm>
            <a:off x="1747838" y="956543"/>
            <a:ext cx="8610600" cy="1323439"/>
          </a:xfrm>
          <a:prstGeom prst="rect">
            <a:avLst/>
          </a:prstGeom>
          <a:solidFill>
            <a:srgbClr val="1C3163"/>
          </a:solidFill>
          <a:ln w="9525">
            <a:solidFill>
              <a:srgbClr val="000000"/>
            </a:solidFill>
            <a:miter lim="800000"/>
            <a:headEnd/>
            <a:tailEnd/>
          </a:ln>
          <a:effectLst>
            <a:outerShdw blurRad="63500" dist="38099" dir="2700000" algn="ctr" rotWithShape="0">
              <a:srgbClr val="000000">
                <a:alpha val="74997"/>
              </a:srgbClr>
            </a:outerShdw>
          </a:effectLst>
        </p:spPr>
        <p:txBody>
          <a:bodyPr>
            <a:spAutoFit/>
          </a:bodyPr>
          <a:lstStyle/>
          <a:p>
            <a:pPr algn="ctr" eaLnBrk="1" hangingPunct="1">
              <a:spcBef>
                <a:spcPct val="50000"/>
              </a:spcBef>
              <a:defRPr/>
            </a:pPr>
            <a:r>
              <a:rPr lang="en-CA" sz="2000" dirty="0">
                <a:solidFill>
                  <a:schemeClr val="bg1"/>
                </a:solidFill>
                <a:effectLst>
                  <a:outerShdw blurRad="38100" dist="38100" dir="2700000" algn="tl">
                    <a:srgbClr val="000000"/>
                  </a:outerShdw>
                </a:effectLst>
                <a:latin typeface="Arial" panose="020B0604020202020204" pitchFamily="34" charset="0"/>
                <a:cs typeface="Arial" panose="020B0604020202020204" pitchFamily="34" charset="0"/>
              </a:rPr>
              <a:t>Cynthia, an MBA student in Halifax, is considering visiting her friend in Moncton over the weekend. She needs to decide whether to drive or to take the train.  By car, it is 280 kilometers to her friend’s apartment. Which alternative is least expensive?</a:t>
            </a:r>
          </a:p>
        </p:txBody>
      </p:sp>
      <p:sp>
        <p:nvSpPr>
          <p:cNvPr id="313357" name="Text Box 13">
            <a:extLst>
              <a:ext uri="{FF2B5EF4-FFF2-40B4-BE49-F238E27FC236}">
                <a16:creationId xmlns:a16="http://schemas.microsoft.com/office/drawing/2014/main" id="{BF942C99-BF4D-41FF-A4F7-0BBB84199A18}"/>
              </a:ext>
            </a:extLst>
          </p:cNvPr>
          <p:cNvSpPr txBox="1">
            <a:spLocks noChangeArrowheads="1"/>
          </p:cNvSpPr>
          <p:nvPr/>
        </p:nvSpPr>
        <p:spPr bwMode="auto">
          <a:xfrm>
            <a:off x="2094960" y="5578292"/>
            <a:ext cx="4968875" cy="646331"/>
          </a:xfrm>
          <a:prstGeom prst="rect">
            <a:avLst/>
          </a:prstGeom>
          <a:solidFill>
            <a:srgbClr val="1C3163"/>
          </a:solidFill>
          <a:ln w="9525">
            <a:solidFill>
              <a:srgbClr val="000000"/>
            </a:solidFill>
            <a:miter lim="800000"/>
            <a:headEnd/>
            <a:tailEnd/>
          </a:ln>
          <a:effectLst>
            <a:outerShdw blurRad="63500" dist="38099" dir="2700000" algn="ctr" rotWithShape="0">
              <a:srgbClr val="000000">
                <a:alpha val="74997"/>
              </a:srgbClr>
            </a:outerShdw>
          </a:effec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CA" altLang="en-US" dirty="0">
                <a:solidFill>
                  <a:srgbClr val="FFFFFF"/>
                </a:solidFill>
                <a:effectLst>
                  <a:outerShdw blurRad="38100" dist="38100" dir="2700000" algn="tl">
                    <a:srgbClr val="000000"/>
                  </a:outerShdw>
                </a:effectLst>
                <a:latin typeface="+mn-lt"/>
              </a:rPr>
              <a:t>$</a:t>
            </a:r>
            <a:r>
              <a:rPr lang="en-CA" altLang="en-US" dirty="0">
                <a:solidFill>
                  <a:srgbClr val="FFFFFF"/>
                </a:solidFill>
                <a:effectLst>
                  <a:outerShdw blurRad="38100" dist="38100" dir="2700000" algn="tl">
                    <a:srgbClr val="000000"/>
                  </a:outerShdw>
                </a:effectLst>
                <a:latin typeface="Arial" panose="020B0604020202020204" pitchFamily="34" charset="0"/>
                <a:cs typeface="Arial" panose="020B0604020202020204" pitchFamily="34" charset="0"/>
              </a:rPr>
              <a:t>24,000 cost – $10,000 salvage value ÷ 5 years</a:t>
            </a:r>
          </a:p>
        </p:txBody>
      </p:sp>
      <p:sp>
        <p:nvSpPr>
          <p:cNvPr id="19467" name="Line 9">
            <a:extLst>
              <a:ext uri="{FF2B5EF4-FFF2-40B4-BE49-F238E27FC236}">
                <a16:creationId xmlns:a16="http://schemas.microsoft.com/office/drawing/2014/main" id="{FBC1A2D1-93E4-4959-BC18-62D10FF1C4B4}"/>
              </a:ext>
            </a:extLst>
          </p:cNvPr>
          <p:cNvSpPr>
            <a:spLocks noChangeShapeType="1"/>
          </p:cNvSpPr>
          <p:nvPr/>
        </p:nvSpPr>
        <p:spPr bwMode="auto">
          <a:xfrm flipV="1">
            <a:off x="4799856" y="3429000"/>
            <a:ext cx="3456004" cy="2241347"/>
          </a:xfrm>
          <a:prstGeom prst="line">
            <a:avLst/>
          </a:prstGeom>
          <a:noFill/>
          <a:ln w="38100">
            <a:solidFill>
              <a:srgbClr val="ED037C"/>
            </a:solidFill>
            <a:round/>
            <a:headEnd/>
            <a:tailEnd type="triangle" w="med" len="med"/>
          </a:ln>
          <a:effectLst>
            <a:outerShdw blurRad="63500" dist="17961" dir="2700000" algn="ctr" rotWithShape="0">
              <a:srgbClr val="000000">
                <a:alpha val="74997"/>
              </a:srgbClr>
            </a:outerShdw>
          </a:effectLst>
        </p:spPr>
        <p:txBody>
          <a:bodyPr wrap="none"/>
          <a:lstStyle/>
          <a:p>
            <a:pPr>
              <a:defRPr/>
            </a:pPr>
            <a:endParaRPr lang="en-US">
              <a:latin typeface="Arial" charset="0"/>
            </a:endParaRPr>
          </a:p>
        </p:txBody>
      </p:sp>
      <p:sp>
        <p:nvSpPr>
          <p:cNvPr id="4" name="Text Box 13">
            <a:extLst>
              <a:ext uri="{FF2B5EF4-FFF2-40B4-BE49-F238E27FC236}">
                <a16:creationId xmlns:a16="http://schemas.microsoft.com/office/drawing/2014/main" id="{0280A9EA-5104-3127-5C20-21C3932B0760}"/>
              </a:ext>
            </a:extLst>
          </p:cNvPr>
          <p:cNvSpPr txBox="1">
            <a:spLocks noChangeArrowheads="1"/>
          </p:cNvSpPr>
          <p:nvPr/>
        </p:nvSpPr>
        <p:spPr bwMode="auto">
          <a:xfrm>
            <a:off x="7422356" y="5787971"/>
            <a:ext cx="2971800" cy="376237"/>
          </a:xfrm>
          <a:prstGeom prst="rect">
            <a:avLst/>
          </a:prstGeom>
          <a:solidFill>
            <a:srgbClr val="1C3163"/>
          </a:solidFill>
          <a:ln w="9525">
            <a:solidFill>
              <a:srgbClr val="000000"/>
            </a:solidFill>
            <a:miter lim="800000"/>
            <a:headEnd/>
            <a:tailEnd/>
          </a:ln>
          <a:effectLst>
            <a:outerShdw blurRad="63500" dist="38099" dir="2700000" algn="ctr" rotWithShape="0">
              <a:srgbClr val="000000">
                <a:alpha val="74997"/>
              </a:srgbClr>
            </a:outerShdw>
          </a:effectLst>
        </p:spPr>
        <p:txBody>
          <a:bodyPr wrap="squar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CA" altLang="en-US" dirty="0">
                <a:solidFill>
                  <a:srgbClr val="FFFFFF"/>
                </a:solidFill>
                <a:effectLst>
                  <a:outerShdw blurRad="38100" dist="38100" dir="2700000" algn="tl">
                    <a:srgbClr val="000000"/>
                  </a:outerShdw>
                </a:effectLst>
                <a:latin typeface="+mn-lt"/>
              </a:rPr>
              <a:t>$</a:t>
            </a:r>
            <a:r>
              <a:rPr lang="en-CA" altLang="en-US" dirty="0">
                <a:solidFill>
                  <a:srgbClr val="FFFFFF"/>
                </a:solidFill>
                <a:effectLst>
                  <a:outerShdw blurRad="38100" dist="38100" dir="2700000" algn="tl">
                    <a:srgbClr val="000000"/>
                  </a:outerShdw>
                </a:effectLst>
                <a:latin typeface="Arial" panose="020B0604020202020204" pitchFamily="34" charset="0"/>
                <a:cs typeface="Arial" panose="020B0604020202020204" pitchFamily="34" charset="0"/>
              </a:rPr>
              <a:t>45 per month x 8 months</a:t>
            </a:r>
          </a:p>
        </p:txBody>
      </p:sp>
      <p:sp>
        <p:nvSpPr>
          <p:cNvPr id="5" name="Line 9">
            <a:extLst>
              <a:ext uri="{FF2B5EF4-FFF2-40B4-BE49-F238E27FC236}">
                <a16:creationId xmlns:a16="http://schemas.microsoft.com/office/drawing/2014/main" id="{EEDB0479-906C-CCF7-4556-FC38E9C1B4B7}"/>
              </a:ext>
            </a:extLst>
          </p:cNvPr>
          <p:cNvSpPr>
            <a:spLocks noChangeShapeType="1"/>
          </p:cNvSpPr>
          <p:nvPr/>
        </p:nvSpPr>
        <p:spPr bwMode="auto">
          <a:xfrm flipH="1" flipV="1">
            <a:off x="8610600" y="4529469"/>
            <a:ext cx="4528" cy="1265407"/>
          </a:xfrm>
          <a:prstGeom prst="line">
            <a:avLst/>
          </a:prstGeom>
          <a:noFill/>
          <a:ln w="38100">
            <a:solidFill>
              <a:srgbClr val="ED037C"/>
            </a:solidFill>
            <a:round/>
            <a:headEnd/>
            <a:tailEnd type="triangle" w="med" len="med"/>
          </a:ln>
          <a:effectLst>
            <a:outerShdw blurRad="63500" dist="17961" dir="2700000" algn="ctr" rotWithShape="0">
              <a:srgbClr val="000000">
                <a:alpha val="74997"/>
              </a:srgbClr>
            </a:outerShdw>
          </a:effectLst>
        </p:spPr>
        <p:txBody>
          <a:bodyPr wrap="none"/>
          <a:lstStyle/>
          <a:p>
            <a:pPr>
              <a:defRPr/>
            </a:pPr>
            <a:endParaRPr lang="en-US" dirty="0">
              <a:latin typeface="Arial" charset="0"/>
            </a:endParaRPr>
          </a:p>
        </p:txBody>
      </p:sp>
      <p:sp>
        <p:nvSpPr>
          <p:cNvPr id="8" name="Text Box 13">
            <a:extLst>
              <a:ext uri="{FF2B5EF4-FFF2-40B4-BE49-F238E27FC236}">
                <a16:creationId xmlns:a16="http://schemas.microsoft.com/office/drawing/2014/main" id="{E9B14EDC-4E3D-5832-D299-8F343525AF14}"/>
              </a:ext>
            </a:extLst>
          </p:cNvPr>
          <p:cNvSpPr txBox="1">
            <a:spLocks noChangeArrowheads="1"/>
          </p:cNvSpPr>
          <p:nvPr/>
        </p:nvSpPr>
        <p:spPr bwMode="auto">
          <a:xfrm>
            <a:off x="6608329" y="5071286"/>
            <a:ext cx="3240088" cy="369332"/>
          </a:xfrm>
          <a:prstGeom prst="rect">
            <a:avLst/>
          </a:prstGeom>
          <a:solidFill>
            <a:schemeClr val="accent2">
              <a:lumMod val="20000"/>
              <a:lumOff val="80000"/>
            </a:schemeClr>
          </a:solidFill>
          <a:ln w="9525">
            <a:solidFill>
              <a:srgbClr val="000000"/>
            </a:solidFill>
            <a:miter lim="800000"/>
            <a:headEnd/>
            <a:tailEnd/>
          </a:ln>
          <a:effectLst>
            <a:outerShdw blurRad="63500" dist="38099" dir="2700000" algn="ctr" rotWithShape="0">
              <a:srgbClr val="000000">
                <a:alpha val="74997"/>
              </a:srgbClr>
            </a:outerShdw>
          </a:effectLst>
        </p:spPr>
        <p:txBody>
          <a:bodyPr wrap="squar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CA" altLang="en-US" b="1" dirty="0">
                <a:latin typeface="Arial" panose="020B0604020202020204" pitchFamily="34" charset="0"/>
                <a:cs typeface="Arial" panose="020B0604020202020204" pitchFamily="34" charset="0"/>
              </a:rPr>
              <a:t>$1.80 litre ÷ 10 km per litre</a:t>
            </a:r>
          </a:p>
        </p:txBody>
      </p:sp>
      <p:sp>
        <p:nvSpPr>
          <p:cNvPr id="9" name="Line 9">
            <a:extLst>
              <a:ext uri="{FF2B5EF4-FFF2-40B4-BE49-F238E27FC236}">
                <a16:creationId xmlns:a16="http://schemas.microsoft.com/office/drawing/2014/main" id="{A05662AA-3D88-A4A4-0BCF-E2B8B43E2D58}"/>
              </a:ext>
            </a:extLst>
          </p:cNvPr>
          <p:cNvSpPr>
            <a:spLocks noChangeShapeType="1"/>
          </p:cNvSpPr>
          <p:nvPr/>
        </p:nvSpPr>
        <p:spPr bwMode="auto">
          <a:xfrm flipV="1">
            <a:off x="8969123" y="3720329"/>
            <a:ext cx="736853" cy="1350957"/>
          </a:xfrm>
          <a:prstGeom prst="line">
            <a:avLst/>
          </a:prstGeom>
          <a:noFill/>
          <a:ln w="38100">
            <a:solidFill>
              <a:srgbClr val="ED037C"/>
            </a:solidFill>
            <a:round/>
            <a:headEnd/>
            <a:tailEnd type="triangle" w="med" len="med"/>
          </a:ln>
          <a:effectLst>
            <a:outerShdw blurRad="63500" dist="17961" dir="2700000" algn="ctr" rotWithShape="0">
              <a:srgbClr val="000000">
                <a:alpha val="74997"/>
              </a:srgbClr>
            </a:outerShdw>
          </a:effectLst>
        </p:spPr>
        <p:txBody>
          <a:bodyPr wrap="none"/>
          <a:lstStyle/>
          <a:p>
            <a:pPr>
              <a:defRPr/>
            </a:pPr>
            <a:endParaRPr lang="en-US">
              <a:latin typeface="Arial" charset="0"/>
            </a:endParaRPr>
          </a:p>
        </p:txBody>
      </p:sp>
      <p:sp>
        <p:nvSpPr>
          <p:cNvPr id="7" name="Slide Number Placeholder 6">
            <a:extLst>
              <a:ext uri="{FF2B5EF4-FFF2-40B4-BE49-F238E27FC236}">
                <a16:creationId xmlns:a16="http://schemas.microsoft.com/office/drawing/2014/main" id="{E83E5B7D-BECC-92AB-40AD-5AD6181B014C}"/>
              </a:ext>
            </a:extLst>
          </p:cNvPr>
          <p:cNvSpPr>
            <a:spLocks noGrp="1"/>
          </p:cNvSpPr>
          <p:nvPr>
            <p:ph type="sldNum" sz="quarter" idx="12"/>
          </p:nvPr>
        </p:nvSpPr>
        <p:spPr/>
        <p:txBody>
          <a:bodyPr/>
          <a:lstStyle/>
          <a:p>
            <a:fld id="{9B7CDB38-6350-4CC9-AB0E-B9078CE1CE4B}" type="slidenum">
              <a:rPr lang="en-US" smtClean="0"/>
              <a:pPr/>
              <a:t>26</a:t>
            </a:fld>
            <a:endParaRPr lang="en-US"/>
          </a:p>
        </p:txBody>
      </p:sp>
    </p:spTree>
  </p:cSld>
  <p:clrMapOvr>
    <a:masterClrMapping/>
  </p:clrMapOvr>
  <p:transition>
    <p:strips dir="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745" name="Object 2">
            <a:extLst>
              <a:ext uri="{FF2B5EF4-FFF2-40B4-BE49-F238E27FC236}">
                <a16:creationId xmlns:a16="http://schemas.microsoft.com/office/drawing/2014/main" id="{26E22B37-D4AF-404C-89D4-8FDEC63897DE}"/>
              </a:ext>
            </a:extLst>
          </p:cNvPr>
          <p:cNvGraphicFramePr>
            <a:graphicFrameLocks noChangeAspect="1"/>
          </p:cNvGraphicFramePr>
          <p:nvPr/>
        </p:nvGraphicFramePr>
        <p:xfrm>
          <a:off x="2698750" y="4014788"/>
          <a:ext cx="6792913" cy="2312987"/>
        </p:xfrm>
        <a:graphic>
          <a:graphicData uri="http://schemas.openxmlformats.org/presentationml/2006/ole">
            <mc:AlternateContent xmlns:mc="http://schemas.openxmlformats.org/markup-compatibility/2006">
              <mc:Choice xmlns:v="urn:schemas-microsoft-com:vml" Requires="v">
                <p:oleObj name="Worksheet" r:id="rId3" imgW="4464058" imgH="1492376" progId="Excel.Sheet.8">
                  <p:embed/>
                </p:oleObj>
              </mc:Choice>
              <mc:Fallback>
                <p:oleObj name="Worksheet" r:id="rId3" imgW="4464058" imgH="1492376" progId="Excel.Sheet.8">
                  <p:embed/>
                  <p:pic>
                    <p:nvPicPr>
                      <p:cNvPr id="31745" name="Object 2">
                        <a:extLst>
                          <a:ext uri="{FF2B5EF4-FFF2-40B4-BE49-F238E27FC236}">
                            <a16:creationId xmlns:a16="http://schemas.microsoft.com/office/drawing/2014/main" id="{26E22B37-D4AF-404C-89D4-8FDEC63897DE}"/>
                          </a:ext>
                        </a:extLst>
                      </p:cNvPr>
                      <p:cNvPicPr>
                        <a:picLocks noChangeAspect="1" noChangeArrowheads="1"/>
                      </p:cNvPicPr>
                      <p:nvPr/>
                    </p:nvPicPr>
                    <p:blipFill>
                      <a:blip r:embed="rId4"/>
                      <a:srcRect/>
                      <a:stretch>
                        <a:fillRect/>
                      </a:stretch>
                    </p:blipFill>
                    <p:spPr bwMode="auto">
                      <a:xfrm>
                        <a:off x="2698750" y="4014788"/>
                        <a:ext cx="6792913" cy="2312987"/>
                      </a:xfrm>
                      <a:prstGeom prst="rect">
                        <a:avLst/>
                      </a:prstGeom>
                      <a:noFill/>
                      <a:ln>
                        <a:noFill/>
                      </a:ln>
                      <a:effectLst/>
                    </p:spPr>
                  </p:pic>
                </p:oleObj>
              </mc:Fallback>
            </mc:AlternateContent>
          </a:graphicData>
        </a:graphic>
      </p:graphicFrame>
      <p:graphicFrame>
        <p:nvGraphicFramePr>
          <p:cNvPr id="31746" name="Object 3">
            <a:extLst>
              <a:ext uri="{FF2B5EF4-FFF2-40B4-BE49-F238E27FC236}">
                <a16:creationId xmlns:a16="http://schemas.microsoft.com/office/drawing/2014/main" id="{1918E9B3-688F-4058-83C2-969F5DA3B3B7}"/>
              </a:ext>
            </a:extLst>
          </p:cNvPr>
          <p:cNvGraphicFramePr>
            <a:graphicFrameLocks noChangeAspect="1"/>
          </p:cNvGraphicFramePr>
          <p:nvPr/>
        </p:nvGraphicFramePr>
        <p:xfrm>
          <a:off x="1938338" y="1214438"/>
          <a:ext cx="8112125" cy="2540000"/>
        </p:xfrm>
        <a:graphic>
          <a:graphicData uri="http://schemas.openxmlformats.org/presentationml/2006/ole">
            <mc:AlternateContent xmlns:mc="http://schemas.openxmlformats.org/markup-compatibility/2006">
              <mc:Choice xmlns:v="urn:schemas-microsoft-com:vml" Requires="v">
                <p:oleObj name="Worksheet" r:id="rId5" imgW="6210273" imgH="1949287" progId="Excel.Sheet.8">
                  <p:embed/>
                </p:oleObj>
              </mc:Choice>
              <mc:Fallback>
                <p:oleObj name="Worksheet" r:id="rId5" imgW="6210273" imgH="1949287" progId="Excel.Sheet.8">
                  <p:embed/>
                  <p:pic>
                    <p:nvPicPr>
                      <p:cNvPr id="31746" name="Object 3">
                        <a:extLst>
                          <a:ext uri="{FF2B5EF4-FFF2-40B4-BE49-F238E27FC236}">
                            <a16:creationId xmlns:a16="http://schemas.microsoft.com/office/drawing/2014/main" id="{1918E9B3-688F-4058-83C2-969F5DA3B3B7}"/>
                          </a:ext>
                        </a:extLst>
                      </p:cNvPr>
                      <p:cNvPicPr>
                        <a:picLocks noChangeAspect="1" noChangeArrowheads="1"/>
                      </p:cNvPicPr>
                      <p:nvPr/>
                    </p:nvPicPr>
                    <p:blipFill>
                      <a:blip r:embed="rId6"/>
                      <a:srcRect/>
                      <a:stretch>
                        <a:fillRect/>
                      </a:stretch>
                    </p:blipFill>
                    <p:spPr bwMode="auto">
                      <a:xfrm>
                        <a:off x="1938338" y="1214438"/>
                        <a:ext cx="8112125" cy="2540000"/>
                      </a:xfrm>
                      <a:prstGeom prst="rect">
                        <a:avLst/>
                      </a:prstGeom>
                      <a:noFill/>
                      <a:ln>
                        <a:solidFill>
                          <a:schemeClr val="tx1"/>
                        </a:solidFill>
                      </a:ln>
                      <a:effectLst/>
                    </p:spPr>
                  </p:pic>
                </p:oleObj>
              </mc:Fallback>
            </mc:AlternateContent>
          </a:graphicData>
        </a:graphic>
      </p:graphicFrame>
      <p:sp>
        <p:nvSpPr>
          <p:cNvPr id="2" name="Subtitle 1">
            <a:extLst>
              <a:ext uri="{FF2B5EF4-FFF2-40B4-BE49-F238E27FC236}">
                <a16:creationId xmlns:a16="http://schemas.microsoft.com/office/drawing/2014/main" id="{7E6E8747-37D5-0FF0-52CC-96A9DDA5135B}"/>
              </a:ext>
            </a:extLst>
          </p:cNvPr>
          <p:cNvSpPr>
            <a:spLocks noGrp="1"/>
          </p:cNvSpPr>
          <p:nvPr>
            <p:ph type="subTitle" idx="1"/>
          </p:nvPr>
        </p:nvSpPr>
        <p:spPr/>
        <p:txBody>
          <a:bodyPr/>
          <a:lstStyle/>
          <a:p>
            <a:r>
              <a:rPr lang="en-CA" dirty="0"/>
              <a:t>Identifying Relevant Cost  </a:t>
            </a:r>
          </a:p>
        </p:txBody>
      </p:sp>
      <p:sp>
        <p:nvSpPr>
          <p:cNvPr id="5" name="Slide Number Placeholder 4">
            <a:extLst>
              <a:ext uri="{FF2B5EF4-FFF2-40B4-BE49-F238E27FC236}">
                <a16:creationId xmlns:a16="http://schemas.microsoft.com/office/drawing/2014/main" id="{A748D672-8D55-F35B-8E15-A656AD52AC56}"/>
              </a:ext>
            </a:extLst>
          </p:cNvPr>
          <p:cNvSpPr>
            <a:spLocks noGrp="1"/>
          </p:cNvSpPr>
          <p:nvPr>
            <p:ph type="sldNum" sz="quarter" idx="12"/>
          </p:nvPr>
        </p:nvSpPr>
        <p:spPr/>
        <p:txBody>
          <a:bodyPr/>
          <a:lstStyle/>
          <a:p>
            <a:fld id="{9B7CDB38-6350-4CC9-AB0E-B9078CE1CE4B}"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4F2A01-AEC5-38E9-25F8-DFD1D162EB87}"/>
              </a:ext>
            </a:extLst>
          </p:cNvPr>
          <p:cNvSpPr>
            <a:spLocks noGrp="1"/>
          </p:cNvSpPr>
          <p:nvPr>
            <p:ph type="sldNum" sz="quarter" idx="12"/>
          </p:nvPr>
        </p:nvSpPr>
        <p:spPr/>
        <p:txBody>
          <a:bodyPr/>
          <a:lstStyle/>
          <a:p>
            <a:fld id="{9B7CDB38-6350-4CC9-AB0E-B9078CE1CE4B}" type="slidenum">
              <a:rPr lang="en-US" smtClean="0"/>
              <a:pPr/>
              <a:t>28</a:t>
            </a:fld>
            <a:endParaRPr lang="en-US"/>
          </a:p>
        </p:txBody>
      </p:sp>
      <p:sp>
        <p:nvSpPr>
          <p:cNvPr id="6" name="Subtitle 1">
            <a:extLst>
              <a:ext uri="{FF2B5EF4-FFF2-40B4-BE49-F238E27FC236}">
                <a16:creationId xmlns:a16="http://schemas.microsoft.com/office/drawing/2014/main" id="{8367AF41-0517-C60C-4FC2-0B8D282A4B34}"/>
              </a:ext>
            </a:extLst>
          </p:cNvPr>
          <p:cNvSpPr>
            <a:spLocks noGrp="1"/>
          </p:cNvSpPr>
          <p:nvPr>
            <p:ph type="subTitle" idx="1"/>
          </p:nvPr>
        </p:nvSpPr>
        <p:spPr>
          <a:xfrm>
            <a:off x="335361" y="-27384"/>
            <a:ext cx="9601067" cy="506016"/>
          </a:xfrm>
        </p:spPr>
        <p:txBody>
          <a:bodyPr/>
          <a:lstStyle/>
          <a:p>
            <a:r>
              <a:rPr lang="en-CA" dirty="0"/>
              <a:t>Identifying Relevant Cost  </a:t>
            </a:r>
          </a:p>
        </p:txBody>
      </p:sp>
      <p:graphicFrame>
        <p:nvGraphicFramePr>
          <p:cNvPr id="7" name="Table 6">
            <a:extLst>
              <a:ext uri="{FF2B5EF4-FFF2-40B4-BE49-F238E27FC236}">
                <a16:creationId xmlns:a16="http://schemas.microsoft.com/office/drawing/2014/main" id="{D64FE00A-AD93-F5B7-923D-CC85BEF7F4E0}"/>
              </a:ext>
            </a:extLst>
          </p:cNvPr>
          <p:cNvGraphicFramePr>
            <a:graphicFrameLocks noGrp="1"/>
          </p:cNvGraphicFramePr>
          <p:nvPr/>
        </p:nvGraphicFramePr>
        <p:xfrm>
          <a:off x="479377" y="475068"/>
          <a:ext cx="11089233" cy="6050280"/>
        </p:xfrm>
        <a:graphic>
          <a:graphicData uri="http://schemas.openxmlformats.org/drawingml/2006/table">
            <a:tbl>
              <a:tblPr firstRow="1" bandRow="1">
                <a:tableStyleId>{5C22544A-7EE6-4342-B048-85BDC9FD1C3A}</a:tableStyleId>
              </a:tblPr>
              <a:tblGrid>
                <a:gridCol w="3696411">
                  <a:extLst>
                    <a:ext uri="{9D8B030D-6E8A-4147-A177-3AD203B41FA5}">
                      <a16:colId xmlns:a16="http://schemas.microsoft.com/office/drawing/2014/main" val="95616649"/>
                    </a:ext>
                  </a:extLst>
                </a:gridCol>
                <a:gridCol w="2530025">
                  <a:extLst>
                    <a:ext uri="{9D8B030D-6E8A-4147-A177-3AD203B41FA5}">
                      <a16:colId xmlns:a16="http://schemas.microsoft.com/office/drawing/2014/main" val="291083528"/>
                    </a:ext>
                  </a:extLst>
                </a:gridCol>
                <a:gridCol w="4862797">
                  <a:extLst>
                    <a:ext uri="{9D8B030D-6E8A-4147-A177-3AD203B41FA5}">
                      <a16:colId xmlns:a16="http://schemas.microsoft.com/office/drawing/2014/main" val="4040484852"/>
                    </a:ext>
                  </a:extLst>
                </a:gridCol>
              </a:tblGrid>
              <a:tr h="370840">
                <a:tc>
                  <a:txBody>
                    <a:bodyPr/>
                    <a:lstStyle/>
                    <a:p>
                      <a:r>
                        <a:rPr lang="en-CA" dirty="0"/>
                        <a:t>Cost</a:t>
                      </a:r>
                    </a:p>
                  </a:txBody>
                  <a:tcPr/>
                </a:tc>
                <a:tc>
                  <a:txBody>
                    <a:bodyPr/>
                    <a:lstStyle/>
                    <a:p>
                      <a:r>
                        <a:rPr lang="en-CA" dirty="0"/>
                        <a:t>Relevant / </a:t>
                      </a:r>
                      <a:r>
                        <a:rPr lang="en-CA"/>
                        <a:t>Not Relevant</a:t>
                      </a:r>
                      <a:endParaRPr lang="en-CA" dirty="0"/>
                    </a:p>
                  </a:txBody>
                  <a:tcPr/>
                </a:tc>
                <a:tc>
                  <a:txBody>
                    <a:bodyPr/>
                    <a:lstStyle/>
                    <a:p>
                      <a:r>
                        <a:rPr lang="en-CA" dirty="0"/>
                        <a:t>Why</a:t>
                      </a:r>
                    </a:p>
                  </a:txBody>
                  <a:tcPr/>
                </a:tc>
                <a:extLst>
                  <a:ext uri="{0D108BD9-81ED-4DB2-BD59-A6C34878D82A}">
                    <a16:rowId xmlns:a16="http://schemas.microsoft.com/office/drawing/2014/main" val="3557285514"/>
                  </a:ext>
                </a:extLst>
              </a:tr>
              <a:tr h="370840">
                <a:tc>
                  <a:txBody>
                    <a:bodyPr/>
                    <a:lstStyle/>
                    <a:p>
                      <a:r>
                        <a:rPr lang="en-CA" sz="1800" b="0" dirty="0">
                          <a:latin typeface="Arial" panose="020B0604020202020204" pitchFamily="34" charset="0"/>
                          <a:cs typeface="Arial" panose="020B0604020202020204" pitchFamily="34" charset="0"/>
                        </a:rPr>
                        <a:t>Car</a:t>
                      </a:r>
                      <a:endParaRPr lang="en-CA" sz="1800" b="0" dirty="0"/>
                    </a:p>
                  </a:txBody>
                  <a:tcPr/>
                </a:tc>
                <a:tc>
                  <a:txBody>
                    <a:bodyPr/>
                    <a:lstStyle/>
                    <a:p>
                      <a:r>
                        <a:rPr lang="en-CA" sz="1800" dirty="0">
                          <a:latin typeface="Arial" panose="020B0604020202020204" pitchFamily="34" charset="0"/>
                          <a:cs typeface="Arial" panose="020B0604020202020204" pitchFamily="34" charset="0"/>
                        </a:rPr>
                        <a:t>Not Relevant - Sunk</a:t>
                      </a:r>
                    </a:p>
                  </a:txBody>
                  <a:tcPr/>
                </a:tc>
                <a:tc>
                  <a:txBody>
                    <a:bodyPr/>
                    <a:lstStyle/>
                    <a:p>
                      <a:r>
                        <a:rPr lang="en-CA" sz="1800" dirty="0">
                          <a:latin typeface="Arial" panose="020B0604020202020204" pitchFamily="34" charset="0"/>
                          <a:cs typeface="Arial" panose="020B0604020202020204" pitchFamily="34" charset="0"/>
                        </a:rPr>
                        <a:t>not relevant to the current decision.</a:t>
                      </a:r>
                      <a:endParaRPr lang="en-CA" sz="1800" dirty="0"/>
                    </a:p>
                  </a:txBody>
                  <a:tcPr/>
                </a:tc>
                <a:extLst>
                  <a:ext uri="{0D108BD9-81ED-4DB2-BD59-A6C34878D82A}">
                    <a16:rowId xmlns:a16="http://schemas.microsoft.com/office/drawing/2014/main" val="2213432847"/>
                  </a:ext>
                </a:extLst>
              </a:tr>
              <a:tr h="370840">
                <a:tc>
                  <a:txBody>
                    <a:bodyPr/>
                    <a:lstStyle/>
                    <a:p>
                      <a:r>
                        <a:rPr lang="en-CA" sz="1800" b="0" dirty="0">
                          <a:latin typeface="Arial" panose="020B0604020202020204" pitchFamily="34" charset="0"/>
                          <a:cs typeface="Arial" panose="020B0604020202020204" pitchFamily="34" charset="0"/>
                        </a:rPr>
                        <a:t>Insurance </a:t>
                      </a:r>
                      <a:endParaRPr lang="en-CA" sz="1800" b="0" dirty="0"/>
                    </a:p>
                  </a:txBody>
                  <a:tcPr/>
                </a:tc>
                <a:tc>
                  <a:txBody>
                    <a:bodyPr/>
                    <a:lstStyle/>
                    <a:p>
                      <a:r>
                        <a:rPr lang="en-CA" sz="1800" dirty="0">
                          <a:latin typeface="Arial" panose="020B0604020202020204" pitchFamily="34" charset="0"/>
                          <a:cs typeface="Arial" panose="020B0604020202020204" pitchFamily="34" charset="0"/>
                        </a:rPr>
                        <a:t>Not Relevant</a:t>
                      </a:r>
                    </a:p>
                  </a:txBody>
                  <a:tcPr/>
                </a:tc>
                <a:tc>
                  <a:txBody>
                    <a:bodyPr/>
                    <a:lstStyle/>
                    <a:p>
                      <a:r>
                        <a:rPr lang="en-CA" sz="1800" dirty="0">
                          <a:latin typeface="Arial" panose="020B0604020202020204" pitchFamily="34" charset="0"/>
                          <a:cs typeface="Arial" panose="020B0604020202020204" pitchFamily="34" charset="0"/>
                        </a:rPr>
                        <a:t>It will remain the same whether she drives or takes the train</a:t>
                      </a:r>
                    </a:p>
                  </a:txBody>
                  <a:tcPr/>
                </a:tc>
                <a:extLst>
                  <a:ext uri="{0D108BD9-81ED-4DB2-BD59-A6C34878D82A}">
                    <a16:rowId xmlns:a16="http://schemas.microsoft.com/office/drawing/2014/main" val="1752185908"/>
                  </a:ext>
                </a:extLst>
              </a:tr>
              <a:tr h="370840">
                <a:tc>
                  <a:txBody>
                    <a:bodyPr/>
                    <a:lstStyle/>
                    <a:p>
                      <a:r>
                        <a:rPr lang="en-CA" altLang="en-US" sz="1800" b="0" dirty="0">
                          <a:latin typeface="Arial" panose="020B0604020202020204" pitchFamily="34" charset="0"/>
                          <a:cs typeface="Arial" panose="020B0604020202020204" pitchFamily="34" charset="0"/>
                        </a:rPr>
                        <a:t>Gasoline</a:t>
                      </a:r>
                      <a:endParaRPr lang="en-CA" sz="1800" b="0" dirty="0"/>
                    </a:p>
                  </a:txBody>
                  <a:tcPr/>
                </a:tc>
                <a:tc>
                  <a:txBody>
                    <a:bodyPr/>
                    <a:lstStyle/>
                    <a:p>
                      <a:r>
                        <a:rPr lang="en-CA" sz="1800" dirty="0">
                          <a:latin typeface="Arial" panose="020B0604020202020204" pitchFamily="34" charset="0"/>
                          <a:cs typeface="Arial" panose="020B0604020202020204" pitchFamily="34" charset="0"/>
                        </a:rPr>
                        <a:t>Relevant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ltLang="en-US" sz="1800" dirty="0">
                          <a:latin typeface="Arial" panose="020B0604020202020204" pitchFamily="34" charset="0"/>
                          <a:cs typeface="Arial" panose="020B0604020202020204" pitchFamily="34" charset="0"/>
                        </a:rPr>
                        <a:t>If she takes the train, the cost would not be incurred, so it varies depending on the decision.</a:t>
                      </a:r>
                    </a:p>
                  </a:txBody>
                  <a:tcPr/>
                </a:tc>
                <a:extLst>
                  <a:ext uri="{0D108BD9-81ED-4DB2-BD59-A6C34878D82A}">
                    <a16:rowId xmlns:a16="http://schemas.microsoft.com/office/drawing/2014/main" val="4121019278"/>
                  </a:ext>
                </a:extLst>
              </a:tr>
              <a:tr h="370840">
                <a:tc>
                  <a:txBody>
                    <a:bodyPr/>
                    <a:lstStyle/>
                    <a:p>
                      <a:r>
                        <a:rPr lang="en-CA" sz="1800" b="0" dirty="0">
                          <a:latin typeface="Arial" panose="020B0604020202020204" pitchFamily="34" charset="0"/>
                          <a:cs typeface="Arial" panose="020B0604020202020204" pitchFamily="34" charset="0"/>
                        </a:rPr>
                        <a:t>Monthly school parking fee </a:t>
                      </a:r>
                      <a:endParaRPr lang="en-CA" sz="1800" b="0" dirty="0"/>
                    </a:p>
                  </a:txBody>
                  <a:tcPr/>
                </a:tc>
                <a:tc>
                  <a:txBody>
                    <a:bodyPr/>
                    <a:lstStyle/>
                    <a:p>
                      <a:r>
                        <a:rPr lang="en-CA" sz="1800" dirty="0">
                          <a:latin typeface="Arial" panose="020B0604020202020204" pitchFamily="34" charset="0"/>
                          <a:cs typeface="Arial" panose="020B0604020202020204" pitchFamily="34" charset="0"/>
                        </a:rPr>
                        <a:t>Not Relevant</a:t>
                      </a:r>
                    </a:p>
                  </a:txBody>
                  <a:tcPr/>
                </a:tc>
                <a:tc>
                  <a:txBody>
                    <a:bodyPr/>
                    <a:lstStyle/>
                    <a:p>
                      <a:r>
                        <a:rPr lang="en-CA" sz="1800" dirty="0">
                          <a:latin typeface="Arial" panose="020B0604020202020204" pitchFamily="34" charset="0"/>
                          <a:cs typeface="Arial" panose="020B0604020202020204" pitchFamily="34" charset="0"/>
                        </a:rPr>
                        <a:t>must be paid whether Cynthia drives or takes the train.</a:t>
                      </a:r>
                      <a:endParaRPr lang="en-CA" sz="1800" dirty="0"/>
                    </a:p>
                  </a:txBody>
                  <a:tcPr/>
                </a:tc>
                <a:extLst>
                  <a:ext uri="{0D108BD9-81ED-4DB2-BD59-A6C34878D82A}">
                    <a16:rowId xmlns:a16="http://schemas.microsoft.com/office/drawing/2014/main" val="3367065718"/>
                  </a:ext>
                </a:extLst>
              </a:tr>
              <a:tr h="370840">
                <a:tc>
                  <a:txBody>
                    <a:bodyPr/>
                    <a:lstStyle/>
                    <a:p>
                      <a:r>
                        <a:rPr lang="en-CA" sz="1800" b="0" dirty="0">
                          <a:latin typeface="Arial" panose="020B0604020202020204" pitchFamily="34" charset="0"/>
                          <a:cs typeface="Arial" panose="020B0604020202020204" pitchFamily="34" charset="0"/>
                        </a:rPr>
                        <a:t>Round-trip train fare </a:t>
                      </a:r>
                      <a:endParaRPr lang="en-CA" sz="1800" b="0" dirty="0"/>
                    </a:p>
                  </a:txBody>
                  <a:tcPr/>
                </a:tc>
                <a:tc>
                  <a:txBody>
                    <a:bodyPr/>
                    <a:lstStyle/>
                    <a:p>
                      <a:r>
                        <a:rPr lang="en-CA" sz="1800" dirty="0">
                          <a:latin typeface="Arial" panose="020B0604020202020204" pitchFamily="34" charset="0"/>
                          <a:cs typeface="Arial" panose="020B0604020202020204" pitchFamily="34" charset="0"/>
                        </a:rPr>
                        <a:t>Relevant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latin typeface="Arial" panose="020B0604020202020204" pitchFamily="34" charset="0"/>
                          <a:cs typeface="Arial" panose="020B0604020202020204" pitchFamily="34" charset="0"/>
                        </a:rPr>
                        <a:t>If she drives the cost can be avoided.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80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latin typeface="Arial" panose="020B0604020202020204" pitchFamily="34" charset="0"/>
                          <a:cs typeface="Arial" panose="020B0604020202020204" pitchFamily="34" charset="0"/>
                        </a:rPr>
                        <a:t>Relaxing on the train is relevant even though it is impossible to assign a dollar value to the benefit. </a:t>
                      </a:r>
                    </a:p>
                  </a:txBody>
                  <a:tcPr/>
                </a:tc>
                <a:extLst>
                  <a:ext uri="{0D108BD9-81ED-4DB2-BD59-A6C34878D82A}">
                    <a16:rowId xmlns:a16="http://schemas.microsoft.com/office/drawing/2014/main" val="3399199478"/>
                  </a:ext>
                </a:extLst>
              </a:tr>
              <a:tr h="370840">
                <a:tc>
                  <a:txBody>
                    <a:bodyPr/>
                    <a:lstStyle/>
                    <a:p>
                      <a:r>
                        <a:rPr lang="en-CA" sz="1800" b="0" dirty="0">
                          <a:latin typeface="Arial" panose="020B0604020202020204" pitchFamily="34" charset="0"/>
                          <a:cs typeface="Arial" panose="020B0604020202020204" pitchFamily="34" charset="0"/>
                        </a:rPr>
                        <a:t>Kennel cost for the dog</a:t>
                      </a:r>
                      <a:endParaRPr lang="en-CA" sz="1800" b="0" dirty="0"/>
                    </a:p>
                  </a:txBody>
                  <a:tcPr/>
                </a:tc>
                <a:tc>
                  <a:txBody>
                    <a:bodyPr/>
                    <a:lstStyle/>
                    <a:p>
                      <a:r>
                        <a:rPr lang="en-CA" sz="1800" dirty="0">
                          <a:latin typeface="Arial" panose="020B0604020202020204" pitchFamily="34" charset="0"/>
                          <a:cs typeface="Arial" panose="020B0604020202020204" pitchFamily="34" charset="0"/>
                        </a:rPr>
                        <a:t>Not Relevant</a:t>
                      </a:r>
                    </a:p>
                  </a:txBody>
                  <a:tcPr/>
                </a:tc>
                <a:tc>
                  <a:txBody>
                    <a:bodyPr/>
                    <a:lstStyle/>
                    <a:p>
                      <a:r>
                        <a:rPr lang="en-CA" sz="1800" dirty="0">
                          <a:latin typeface="Arial" panose="020B0604020202020204" pitchFamily="34" charset="0"/>
                          <a:cs typeface="Arial" panose="020B0604020202020204" pitchFamily="34" charset="0"/>
                        </a:rPr>
                        <a:t>Cynthia will incur the cost whether she drives or takes the train.</a:t>
                      </a:r>
                      <a:endParaRPr lang="en-CA" sz="1800" dirty="0"/>
                    </a:p>
                  </a:txBody>
                  <a:tcPr/>
                </a:tc>
                <a:extLst>
                  <a:ext uri="{0D108BD9-81ED-4DB2-BD59-A6C34878D82A}">
                    <a16:rowId xmlns:a16="http://schemas.microsoft.com/office/drawing/2014/main" val="4047845538"/>
                  </a:ext>
                </a:extLst>
              </a:tr>
              <a:tr h="370840">
                <a:tc>
                  <a:txBody>
                    <a:bodyPr/>
                    <a:lstStyle/>
                    <a:p>
                      <a:r>
                        <a:rPr lang="en-CA" sz="1800" b="0" dirty="0">
                          <a:latin typeface="Arial" panose="020B0604020202020204" pitchFamily="34" charset="0"/>
                          <a:cs typeface="Arial" panose="020B0604020202020204" pitchFamily="34" charset="0"/>
                        </a:rPr>
                        <a:t>Cost of parking </a:t>
                      </a:r>
                      <a:endParaRPr lang="en-CA" sz="1800" b="0" dirty="0"/>
                    </a:p>
                  </a:txBody>
                  <a:tcPr/>
                </a:tc>
                <a:tc>
                  <a:txBody>
                    <a:bodyPr/>
                    <a:lstStyle/>
                    <a:p>
                      <a:r>
                        <a:rPr lang="en-CA" sz="1800" dirty="0">
                          <a:latin typeface="Arial" panose="020B0604020202020204" pitchFamily="34" charset="0"/>
                          <a:cs typeface="Arial" panose="020B0604020202020204" pitchFamily="34" charset="0"/>
                        </a:rPr>
                        <a:t>Relevant</a:t>
                      </a:r>
                    </a:p>
                  </a:txBody>
                  <a:tcPr/>
                </a:tc>
                <a:tc>
                  <a:txBody>
                    <a:bodyPr/>
                    <a:lstStyle/>
                    <a:p>
                      <a:r>
                        <a:rPr lang="en-CA" sz="1800" dirty="0">
                          <a:latin typeface="Arial" panose="020B0604020202020204" pitchFamily="34" charset="0"/>
                          <a:cs typeface="Arial" panose="020B0604020202020204" pitchFamily="34" charset="0"/>
                        </a:rPr>
                        <a:t>it can be avoided if she takes the train. </a:t>
                      </a:r>
                      <a:endParaRPr lang="en-CA" sz="1800" dirty="0"/>
                    </a:p>
                  </a:txBody>
                  <a:tcPr/>
                </a:tc>
                <a:extLst>
                  <a:ext uri="{0D108BD9-81ED-4DB2-BD59-A6C34878D82A}">
                    <a16:rowId xmlns:a16="http://schemas.microsoft.com/office/drawing/2014/main" val="2142692321"/>
                  </a:ext>
                </a:extLst>
              </a:tr>
              <a:tr h="370840">
                <a:tc>
                  <a:txBody>
                    <a:bodyPr/>
                    <a:lstStyle/>
                    <a:p>
                      <a:r>
                        <a:rPr lang="en-CA" altLang="en-US" sz="1800" b="0" dirty="0">
                          <a:latin typeface="Arial" panose="020B0604020202020204" pitchFamily="34" charset="0"/>
                          <a:cs typeface="Arial" panose="020B0604020202020204" pitchFamily="34" charset="0"/>
                        </a:rPr>
                        <a:t>The problems of finding a parking space</a:t>
                      </a:r>
                      <a:endParaRPr lang="en-CA" sz="1800" b="0" dirty="0"/>
                    </a:p>
                  </a:txBody>
                  <a:tcPr/>
                </a:tc>
                <a:tc>
                  <a:txBody>
                    <a:bodyPr/>
                    <a:lstStyle/>
                    <a:p>
                      <a:r>
                        <a:rPr lang="en-CA" sz="1800" dirty="0">
                          <a:latin typeface="Arial" panose="020B0604020202020204" pitchFamily="34" charset="0"/>
                          <a:cs typeface="Arial" panose="020B0604020202020204" pitchFamily="34" charset="0"/>
                        </a:rPr>
                        <a:t>Relevant</a:t>
                      </a:r>
                    </a:p>
                  </a:txBody>
                  <a:tcPr/>
                </a:tc>
                <a:tc>
                  <a:txBody>
                    <a:bodyPr/>
                    <a:lstStyle/>
                    <a:p>
                      <a:r>
                        <a:rPr lang="en-CA" altLang="en-US" sz="1800" dirty="0">
                          <a:latin typeface="Arial" panose="020B0604020202020204" pitchFamily="34" charset="0"/>
                          <a:cs typeface="Arial" panose="020B0604020202020204" pitchFamily="34" charset="0"/>
                        </a:rPr>
                        <a:t>impossible to assign a dollar amount</a:t>
                      </a:r>
                      <a:endParaRPr lang="en-CA" sz="1800" dirty="0"/>
                    </a:p>
                  </a:txBody>
                  <a:tcPr/>
                </a:tc>
                <a:extLst>
                  <a:ext uri="{0D108BD9-81ED-4DB2-BD59-A6C34878D82A}">
                    <a16:rowId xmlns:a16="http://schemas.microsoft.com/office/drawing/2014/main" val="3393491397"/>
                  </a:ext>
                </a:extLst>
              </a:tr>
            </a:tbl>
          </a:graphicData>
        </a:graphic>
      </p:graphicFrame>
    </p:spTree>
    <p:extLst>
      <p:ext uri="{BB962C8B-B14F-4D97-AF65-F5344CB8AC3E}">
        <p14:creationId xmlns:p14="http://schemas.microsoft.com/office/powerpoint/2010/main" val="3237828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5" name="Text Box 1027">
            <a:extLst>
              <a:ext uri="{FF2B5EF4-FFF2-40B4-BE49-F238E27FC236}">
                <a16:creationId xmlns:a16="http://schemas.microsoft.com/office/drawing/2014/main" id="{F4F44B07-C9E6-4488-A006-7F7EC4F8D6AC}"/>
              </a:ext>
            </a:extLst>
          </p:cNvPr>
          <p:cNvSpPr txBox="1">
            <a:spLocks noChangeArrowheads="1"/>
          </p:cNvSpPr>
          <p:nvPr/>
        </p:nvSpPr>
        <p:spPr bwMode="auto">
          <a:xfrm>
            <a:off x="2135981" y="1085987"/>
            <a:ext cx="7848600" cy="1107996"/>
          </a:xfrm>
          <a:prstGeom prst="rect">
            <a:avLst/>
          </a:prstGeom>
          <a:solidFill>
            <a:srgbClr val="1C3163"/>
          </a:solidFill>
          <a:ln w="9525">
            <a:solidFill>
              <a:srgbClr val="000000"/>
            </a:solidFill>
            <a:miter lim="800000"/>
            <a:headEnd/>
            <a:tailEnd/>
          </a:ln>
          <a:effectLst>
            <a:outerShdw blurRad="63500" dist="38099" dir="2700000" algn="ctr" rotWithShape="0">
              <a:srgbClr val="000000">
                <a:alpha val="74997"/>
              </a:srgbClr>
            </a:outerShdw>
          </a:effectLst>
        </p:spPr>
        <p:txBody>
          <a:bodyPr>
            <a:spAutoFit/>
          </a:bodyPr>
          <a:lstStyle/>
          <a:p>
            <a:pPr algn="ctr" eaLnBrk="1" hangingPunct="1">
              <a:spcBef>
                <a:spcPct val="50000"/>
              </a:spcBef>
              <a:defRPr/>
            </a:pPr>
            <a:r>
              <a:rPr lang="en-CA" sz="2200" b="1" dirty="0">
                <a:solidFill>
                  <a:srgbClr val="FFFFFF"/>
                </a:solidFill>
                <a:latin typeface="Arial" panose="020B0604020202020204" pitchFamily="34" charset="0"/>
                <a:cs typeface="Arial" panose="020B0604020202020204" pitchFamily="34" charset="0"/>
              </a:rPr>
              <a:t>From a financial standpoint, Cynthia would be better off taking the train to visit her friend. Some of the non-financial factors may influence her final decision.</a:t>
            </a:r>
          </a:p>
        </p:txBody>
      </p:sp>
      <p:graphicFrame>
        <p:nvGraphicFramePr>
          <p:cNvPr id="41986" name="Object 2">
            <a:extLst>
              <a:ext uri="{FF2B5EF4-FFF2-40B4-BE49-F238E27FC236}">
                <a16:creationId xmlns:a16="http://schemas.microsoft.com/office/drawing/2014/main" id="{7C3333A5-4665-4B71-903D-667E3508F7B0}"/>
              </a:ext>
            </a:extLst>
          </p:cNvPr>
          <p:cNvGraphicFramePr>
            <a:graphicFrameLocks noChangeAspect="1"/>
          </p:cNvGraphicFramePr>
          <p:nvPr/>
        </p:nvGraphicFramePr>
        <p:xfrm>
          <a:off x="2900363" y="2324100"/>
          <a:ext cx="6858000" cy="2133600"/>
        </p:xfrm>
        <a:graphic>
          <a:graphicData uri="http://schemas.openxmlformats.org/presentationml/2006/ole">
            <mc:AlternateContent xmlns:mc="http://schemas.openxmlformats.org/markup-compatibility/2006">
              <mc:Choice xmlns:v="urn:schemas-microsoft-com:vml" Requires="v">
                <p:oleObj name="Worksheet" r:id="rId3" imgW="4521360" imgH="1396872" progId="Excel.Sheet.8">
                  <p:embed/>
                </p:oleObj>
              </mc:Choice>
              <mc:Fallback>
                <p:oleObj name="Worksheet" r:id="rId3" imgW="4521360" imgH="1396872" progId="Excel.Sheet.8">
                  <p:embed/>
                  <p:pic>
                    <p:nvPicPr>
                      <p:cNvPr id="41986" name="Object 2">
                        <a:extLst>
                          <a:ext uri="{FF2B5EF4-FFF2-40B4-BE49-F238E27FC236}">
                            <a16:creationId xmlns:a16="http://schemas.microsoft.com/office/drawing/2014/main" id="{7C3333A5-4665-4B71-903D-667E3508F7B0}"/>
                          </a:ext>
                        </a:extLst>
                      </p:cNvPr>
                      <p:cNvPicPr>
                        <a:picLocks noChangeAspect="1" noChangeArrowheads="1"/>
                      </p:cNvPicPr>
                      <p:nvPr/>
                    </p:nvPicPr>
                    <p:blipFill>
                      <a:blip r:embed="rId4"/>
                      <a:srcRect/>
                      <a:stretch>
                        <a:fillRect/>
                      </a:stretch>
                    </p:blipFill>
                    <p:spPr bwMode="auto">
                      <a:xfrm>
                        <a:off x="2900363" y="2324100"/>
                        <a:ext cx="6858000" cy="2133600"/>
                      </a:xfrm>
                      <a:prstGeom prst="rect">
                        <a:avLst/>
                      </a:prstGeom>
                      <a:noFill/>
                      <a:ln w="9525">
                        <a:solidFill>
                          <a:srgbClr val="1C3163"/>
                        </a:solidFill>
                        <a:miter lim="800000"/>
                        <a:headEnd/>
                        <a:tailEnd/>
                      </a:ln>
                    </p:spPr>
                  </p:pic>
                </p:oleObj>
              </mc:Fallback>
            </mc:AlternateContent>
          </a:graphicData>
        </a:graphic>
      </p:graphicFrame>
      <p:graphicFrame>
        <p:nvGraphicFramePr>
          <p:cNvPr id="41987" name="Object 3">
            <a:extLst>
              <a:ext uri="{FF2B5EF4-FFF2-40B4-BE49-F238E27FC236}">
                <a16:creationId xmlns:a16="http://schemas.microsoft.com/office/drawing/2014/main" id="{3834EF09-72B0-46A9-BF58-0BC2FC139F82}"/>
              </a:ext>
            </a:extLst>
          </p:cNvPr>
          <p:cNvGraphicFramePr>
            <a:graphicFrameLocks noChangeAspect="1"/>
          </p:cNvGraphicFramePr>
          <p:nvPr/>
        </p:nvGraphicFramePr>
        <p:xfrm>
          <a:off x="3317875" y="4884738"/>
          <a:ext cx="6022975" cy="919162"/>
        </p:xfrm>
        <a:graphic>
          <a:graphicData uri="http://schemas.openxmlformats.org/presentationml/2006/ole">
            <mc:AlternateContent xmlns:mc="http://schemas.openxmlformats.org/markup-compatibility/2006">
              <mc:Choice xmlns:v="urn:schemas-microsoft-com:vml" Requires="v">
                <p:oleObj name="Worksheet" r:id="rId5" imgW="4247917" imgH="609718" progId="Excel.Sheet.8">
                  <p:embed/>
                </p:oleObj>
              </mc:Choice>
              <mc:Fallback>
                <p:oleObj name="Worksheet" r:id="rId5" imgW="4247917" imgH="609718" progId="Excel.Sheet.8">
                  <p:embed/>
                  <p:pic>
                    <p:nvPicPr>
                      <p:cNvPr id="41987" name="Object 3">
                        <a:extLst>
                          <a:ext uri="{FF2B5EF4-FFF2-40B4-BE49-F238E27FC236}">
                            <a16:creationId xmlns:a16="http://schemas.microsoft.com/office/drawing/2014/main" id="{3834EF09-72B0-46A9-BF58-0BC2FC139F82}"/>
                          </a:ext>
                        </a:extLst>
                      </p:cNvPr>
                      <p:cNvPicPr>
                        <a:picLocks noChangeAspect="1" noChangeArrowheads="1"/>
                      </p:cNvPicPr>
                      <p:nvPr/>
                    </p:nvPicPr>
                    <p:blipFill>
                      <a:blip r:embed="rId6"/>
                      <a:srcRect/>
                      <a:stretch>
                        <a:fillRect/>
                      </a:stretch>
                    </p:blipFill>
                    <p:spPr bwMode="auto">
                      <a:xfrm>
                        <a:off x="3317875" y="4884738"/>
                        <a:ext cx="6022975" cy="919162"/>
                      </a:xfrm>
                      <a:prstGeom prst="rect">
                        <a:avLst/>
                      </a:prstGeom>
                      <a:noFill/>
                      <a:ln w="9525">
                        <a:solidFill>
                          <a:srgbClr val="1C3163"/>
                        </a:solidFill>
                        <a:miter lim="800000"/>
                        <a:headEnd/>
                        <a:tailEnd/>
                      </a:ln>
                    </p:spPr>
                  </p:pic>
                </p:oleObj>
              </mc:Fallback>
            </mc:AlternateContent>
          </a:graphicData>
        </a:graphic>
      </p:graphicFrame>
      <p:sp>
        <p:nvSpPr>
          <p:cNvPr id="2" name="Subtitle 1">
            <a:extLst>
              <a:ext uri="{FF2B5EF4-FFF2-40B4-BE49-F238E27FC236}">
                <a16:creationId xmlns:a16="http://schemas.microsoft.com/office/drawing/2014/main" id="{C4AED8C6-7693-B1E0-D80D-FD8FCD031FA9}"/>
              </a:ext>
            </a:extLst>
          </p:cNvPr>
          <p:cNvSpPr>
            <a:spLocks noGrp="1"/>
          </p:cNvSpPr>
          <p:nvPr>
            <p:ph type="subTitle" idx="1"/>
          </p:nvPr>
        </p:nvSpPr>
        <p:spPr/>
        <p:txBody>
          <a:bodyPr/>
          <a:lstStyle/>
          <a:p>
            <a:r>
              <a:rPr lang="en-CA" dirty="0"/>
              <a:t>Identifying Relevant Costs</a:t>
            </a:r>
          </a:p>
        </p:txBody>
      </p:sp>
      <p:sp>
        <p:nvSpPr>
          <p:cNvPr id="5" name="Slide Number Placeholder 4">
            <a:extLst>
              <a:ext uri="{FF2B5EF4-FFF2-40B4-BE49-F238E27FC236}">
                <a16:creationId xmlns:a16="http://schemas.microsoft.com/office/drawing/2014/main" id="{F1A8161A-9103-BE1B-F3C7-01603E239707}"/>
              </a:ext>
            </a:extLst>
          </p:cNvPr>
          <p:cNvSpPr>
            <a:spLocks noGrp="1"/>
          </p:cNvSpPr>
          <p:nvPr>
            <p:ph type="sldNum" sz="quarter" idx="12"/>
          </p:nvPr>
        </p:nvSpPr>
        <p:spPr/>
        <p:txBody>
          <a:bodyPr/>
          <a:lstStyle/>
          <a:p>
            <a:fld id="{9B7CDB38-6350-4CC9-AB0E-B9078CE1CE4B}" type="slidenum">
              <a:rPr lang="en-US" smtClean="0"/>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F59C6-2C57-9327-C6EB-0D35F705BE8E}"/>
            </a:ext>
          </a:extLst>
        </p:cNvPr>
        <p:cNvGrpSpPr/>
        <p:nvPr/>
      </p:nvGrpSpPr>
      <p:grpSpPr>
        <a:xfrm>
          <a:off x="0" y="0"/>
          <a:ext cx="0" cy="0"/>
          <a:chOff x="0" y="0"/>
          <a:chExt cx="0" cy="0"/>
        </a:xfrm>
      </p:grpSpPr>
      <p:sp>
        <p:nvSpPr>
          <p:cNvPr id="10" name="object 10">
            <a:extLst>
              <a:ext uri="{FF2B5EF4-FFF2-40B4-BE49-F238E27FC236}">
                <a16:creationId xmlns:a16="http://schemas.microsoft.com/office/drawing/2014/main" id="{C000BDD5-7F78-D693-2D8D-9A4E62AED009}"/>
              </a:ext>
            </a:extLst>
          </p:cNvPr>
          <p:cNvSpPr txBox="1">
            <a:spLocks noGrp="1"/>
          </p:cNvSpPr>
          <p:nvPr>
            <p:ph type="sldNum" sz="quarter" idx="12"/>
          </p:nvPr>
        </p:nvSpPr>
        <p:spPr>
          <a:prstGeom prst="rect">
            <a:avLst/>
          </a:prstGeom>
        </p:spPr>
        <p:txBody>
          <a:bodyPr vert="horz" wrap="square" lIns="0" tIns="0" rIns="0" bIns="0" rtlCol="0">
            <a:spAutoFit/>
          </a:bodyPr>
          <a:lstStyle>
            <a:defPPr>
              <a:defRPr lang="en-US"/>
            </a:defPPr>
            <a:lvl1pPr marL="0" algn="l" defTabSz="914400" rtl="0" eaLnBrk="1" latinLnBrk="0" hangingPunct="1">
              <a:defRPr sz="900" b="0" i="0" kern="1200">
                <a:solidFill>
                  <a:srgbClr val="888888"/>
                </a:solidFill>
                <a:latin typeface="Arial MT"/>
                <a:ea typeface="+mn-ea"/>
                <a:cs typeface="Arial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
              <a:lnSpc>
                <a:spcPct val="100000"/>
              </a:lnSpc>
              <a:spcBef>
                <a:spcPts val="65"/>
              </a:spcBef>
            </a:pPr>
            <a:fld id="{81D60167-4931-47E6-BA6A-407CBD079E47}" type="slidenum">
              <a:rPr lang="en-CA" spc="-5" smtClean="0"/>
              <a:pPr marL="38100">
                <a:lnSpc>
                  <a:spcPct val="100000"/>
                </a:lnSpc>
                <a:spcBef>
                  <a:spcPts val="65"/>
                </a:spcBef>
              </a:pPr>
              <a:t>3</a:t>
            </a:fld>
            <a:endParaRPr spc="-5" dirty="0"/>
          </a:p>
        </p:txBody>
      </p:sp>
      <p:sp>
        <p:nvSpPr>
          <p:cNvPr id="5" name="Subtitle 4">
            <a:extLst>
              <a:ext uri="{FF2B5EF4-FFF2-40B4-BE49-F238E27FC236}">
                <a16:creationId xmlns:a16="http://schemas.microsoft.com/office/drawing/2014/main" id="{FAF534C6-8936-2FD2-3820-FEB814859A38}"/>
              </a:ext>
            </a:extLst>
          </p:cNvPr>
          <p:cNvSpPr>
            <a:spLocks noGrp="1"/>
          </p:cNvSpPr>
          <p:nvPr>
            <p:ph type="subTitle" idx="1"/>
          </p:nvPr>
        </p:nvSpPr>
        <p:spPr/>
        <p:txBody>
          <a:bodyPr/>
          <a:lstStyle/>
          <a:p>
            <a:r>
              <a:rPr lang="en-CA" dirty="0"/>
              <a:t>Final Exam Rules</a:t>
            </a:r>
          </a:p>
        </p:txBody>
      </p:sp>
      <p:sp>
        <p:nvSpPr>
          <p:cNvPr id="3" name="TextBox 2">
            <a:extLst>
              <a:ext uri="{FF2B5EF4-FFF2-40B4-BE49-F238E27FC236}">
                <a16:creationId xmlns:a16="http://schemas.microsoft.com/office/drawing/2014/main" id="{A9A64686-1863-609C-819C-0FC3CE497645}"/>
              </a:ext>
            </a:extLst>
          </p:cNvPr>
          <p:cNvSpPr txBox="1"/>
          <p:nvPr/>
        </p:nvSpPr>
        <p:spPr>
          <a:xfrm>
            <a:off x="983432" y="812899"/>
            <a:ext cx="10705188" cy="4924425"/>
          </a:xfrm>
          <a:prstGeom prst="rect">
            <a:avLst/>
          </a:prstGeom>
          <a:noFill/>
        </p:spPr>
        <p:txBody>
          <a:bodyPr wrap="square">
            <a:spAutoFit/>
          </a:bodyPr>
          <a:lstStyle/>
          <a:p>
            <a:pPr marL="342900" lvl="0" indent="-342900">
              <a:buFont typeface="Arial" panose="020B0604020202020204" pitchFamily="34" charset="0"/>
              <a:buChar char="•"/>
            </a:pPr>
            <a:r>
              <a:rPr lang="en-US" sz="2000" b="1" dirty="0">
                <a:latin typeface="Arial" panose="020B0604020202020204" pitchFamily="34" charset="0"/>
                <a:cs typeface="Arial" panose="020B0604020202020204" pitchFamily="34" charset="0"/>
              </a:rPr>
              <a:t>All answers must be written directly on the exam paper in the space provided.</a:t>
            </a:r>
          </a:p>
          <a:p>
            <a:pPr lvl="0"/>
            <a:endParaRPr lang="en-CA" sz="2000" b="1"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b="1" dirty="0">
                <a:latin typeface="Arial" panose="020B0604020202020204" pitchFamily="34" charset="0"/>
                <a:cs typeface="Arial" panose="020B0604020202020204" pitchFamily="34" charset="0"/>
              </a:rPr>
              <a:t>Please write clearly</a:t>
            </a:r>
            <a:r>
              <a:rPr lang="en-US" sz="2000" dirty="0">
                <a:latin typeface="Arial" panose="020B0604020202020204" pitchFamily="34" charset="0"/>
                <a:cs typeface="Arial" panose="020B0604020202020204" pitchFamily="34" charset="0"/>
              </a:rPr>
              <a:t>, illegible responses may result in a mark of zero.</a:t>
            </a:r>
          </a:p>
          <a:p>
            <a:pPr lvl="0"/>
            <a:endParaRPr lang="en-CA" sz="2000"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When giving a quantitative answer, please show your supporting calculation in order to receive part marks. State your assumptions as needed.</a:t>
            </a:r>
          </a:p>
          <a:p>
            <a:pPr lvl="0"/>
            <a:endParaRPr lang="en-CA" sz="2000"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You may use a pen and / or pencil. </a:t>
            </a:r>
          </a:p>
          <a:p>
            <a:pPr lvl="0"/>
            <a:endParaRPr lang="en-CA" sz="2000"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a non-programmable calculator</a:t>
            </a:r>
          </a:p>
          <a:p>
            <a:pPr marL="342900" lvl="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b="1" dirty="0">
                <a:latin typeface="Arial" panose="020B0604020202020204" pitchFamily="34" charset="0"/>
                <a:cs typeface="Arial" panose="020B0604020202020204" pitchFamily="34" charset="0"/>
              </a:rPr>
              <a:t>1 page aid sheet, 8.5 x 11, one-sided only, handwritten only</a:t>
            </a:r>
          </a:p>
          <a:p>
            <a:pPr lvl="0"/>
            <a:endParaRPr lang="en-CA" sz="2000" dirty="0">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You may not leave during the first 30 minutes, or the last 15 minutes of this final exam.</a:t>
            </a:r>
            <a:endParaRPr lang="en-CA" sz="2000" dirty="0">
              <a:latin typeface="Arial" panose="020B0604020202020204" pitchFamily="34" charset="0"/>
              <a:cs typeface="Arial" panose="020B0604020202020204" pitchFamily="34" charset="0"/>
            </a:endParaRPr>
          </a:p>
          <a:p>
            <a:pPr marL="355601" indent="-342900">
              <a:lnSpc>
                <a:spcPct val="100000"/>
              </a:lnSpc>
              <a:spcBef>
                <a:spcPts val="1180"/>
              </a:spcBef>
              <a:buSzPct val="80000"/>
              <a:buFontTx/>
              <a:buChar char="-"/>
              <a:tabLst>
                <a:tab pos="527685" algn="l"/>
              </a:tabLst>
            </a:pPr>
            <a:endParaRPr lang="en-CA" sz="2400" dirty="0">
              <a:latin typeface="Arial MT"/>
              <a:cs typeface="Arial MT"/>
            </a:endParaRPr>
          </a:p>
        </p:txBody>
      </p:sp>
      <p:sp>
        <p:nvSpPr>
          <p:cNvPr id="2" name="Speech Bubble: Oval 1">
            <a:extLst>
              <a:ext uri="{FF2B5EF4-FFF2-40B4-BE49-F238E27FC236}">
                <a16:creationId xmlns:a16="http://schemas.microsoft.com/office/drawing/2014/main" id="{F5D7F51D-0DEE-2A9B-BB29-66ADBFC6D3C3}"/>
              </a:ext>
            </a:extLst>
          </p:cNvPr>
          <p:cNvSpPr/>
          <p:nvPr/>
        </p:nvSpPr>
        <p:spPr>
          <a:xfrm>
            <a:off x="22176" y="3645024"/>
            <a:ext cx="1033263" cy="720080"/>
          </a:xfrm>
          <a:prstGeom prst="wedgeEllipseCallout">
            <a:avLst>
              <a:gd name="adj1" fmla="val 77098"/>
              <a:gd name="adj2" fmla="val 96468"/>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 name="TextBox 3">
            <a:extLst>
              <a:ext uri="{FF2B5EF4-FFF2-40B4-BE49-F238E27FC236}">
                <a16:creationId xmlns:a16="http://schemas.microsoft.com/office/drawing/2014/main" id="{0E81422F-4EDA-3542-6BB8-70F129433133}"/>
              </a:ext>
            </a:extLst>
          </p:cNvPr>
          <p:cNvSpPr txBox="1"/>
          <p:nvPr/>
        </p:nvSpPr>
        <p:spPr>
          <a:xfrm>
            <a:off x="154766" y="3766682"/>
            <a:ext cx="828665" cy="369332"/>
          </a:xfrm>
          <a:prstGeom prst="rect">
            <a:avLst/>
          </a:prstGeom>
          <a:noFill/>
        </p:spPr>
        <p:txBody>
          <a:bodyPr wrap="square" rtlCol="0">
            <a:spAutoFit/>
          </a:bodyPr>
          <a:lstStyle/>
          <a:p>
            <a:r>
              <a:rPr lang="en-CA" b="1" u="sng" dirty="0">
                <a:latin typeface="Arial" panose="020B0604020202020204" pitchFamily="34" charset="0"/>
                <a:cs typeface="Arial" panose="020B0604020202020204" pitchFamily="34" charset="0"/>
              </a:rPr>
              <a:t>NEW</a:t>
            </a:r>
          </a:p>
        </p:txBody>
      </p:sp>
    </p:spTree>
    <p:extLst>
      <p:ext uri="{BB962C8B-B14F-4D97-AF65-F5344CB8AC3E}">
        <p14:creationId xmlns:p14="http://schemas.microsoft.com/office/powerpoint/2010/main" val="33125848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63904" y="1018870"/>
            <a:ext cx="9584055" cy="756920"/>
          </a:xfrm>
          <a:prstGeom prst="rect">
            <a:avLst/>
          </a:prstGeom>
        </p:spPr>
        <p:txBody>
          <a:bodyPr vert="horz" wrap="square" lIns="0" tIns="12700" rIns="0" bIns="0" rtlCol="0">
            <a:spAutoFit/>
          </a:bodyPr>
          <a:lstStyle/>
          <a:p>
            <a:pPr marL="12700" marR="5080">
              <a:lnSpc>
                <a:spcPct val="100000"/>
              </a:lnSpc>
              <a:spcBef>
                <a:spcPts val="100"/>
              </a:spcBef>
            </a:pPr>
            <a:r>
              <a:rPr sz="2400" spc="-135" dirty="0">
                <a:latin typeface="Arial MT"/>
                <a:cs typeface="Arial MT"/>
              </a:rPr>
              <a:t>To</a:t>
            </a:r>
            <a:r>
              <a:rPr sz="2400" spc="-35" dirty="0">
                <a:latin typeface="Arial MT"/>
                <a:cs typeface="Arial MT"/>
              </a:rPr>
              <a:t> </a:t>
            </a:r>
            <a:r>
              <a:rPr sz="2400" dirty="0">
                <a:latin typeface="Arial MT"/>
                <a:cs typeface="Arial MT"/>
              </a:rPr>
              <a:t>determine</a:t>
            </a:r>
            <a:r>
              <a:rPr sz="2400" spc="-125" dirty="0">
                <a:latin typeface="Arial MT"/>
                <a:cs typeface="Arial MT"/>
              </a:rPr>
              <a:t> </a:t>
            </a:r>
            <a:r>
              <a:rPr sz="2400" dirty="0">
                <a:latin typeface="Arial MT"/>
                <a:cs typeface="Arial MT"/>
              </a:rPr>
              <a:t>the</a:t>
            </a:r>
            <a:r>
              <a:rPr sz="2400" spc="-75" dirty="0">
                <a:latin typeface="Arial MT"/>
                <a:cs typeface="Arial MT"/>
              </a:rPr>
              <a:t> </a:t>
            </a:r>
            <a:r>
              <a:rPr sz="2400" dirty="0">
                <a:latin typeface="Arial MT"/>
                <a:cs typeface="Arial MT"/>
              </a:rPr>
              <a:t>desirability</a:t>
            </a:r>
            <a:r>
              <a:rPr sz="2400" spc="-45" dirty="0">
                <a:latin typeface="Arial MT"/>
                <a:cs typeface="Arial MT"/>
              </a:rPr>
              <a:t> </a:t>
            </a:r>
            <a:r>
              <a:rPr sz="2400" dirty="0">
                <a:latin typeface="Arial MT"/>
                <a:cs typeface="Arial MT"/>
              </a:rPr>
              <a:t>of</a:t>
            </a:r>
            <a:r>
              <a:rPr sz="2400" spc="-75" dirty="0">
                <a:latin typeface="Arial MT"/>
                <a:cs typeface="Arial MT"/>
              </a:rPr>
              <a:t> </a:t>
            </a:r>
            <a:r>
              <a:rPr sz="2400" dirty="0">
                <a:latin typeface="Arial MT"/>
                <a:cs typeface="Arial MT"/>
              </a:rPr>
              <a:t>investment</a:t>
            </a:r>
            <a:r>
              <a:rPr sz="2400" spc="-80" dirty="0">
                <a:latin typeface="Arial MT"/>
                <a:cs typeface="Arial MT"/>
              </a:rPr>
              <a:t> </a:t>
            </a:r>
            <a:r>
              <a:rPr sz="2400" dirty="0">
                <a:latin typeface="Arial MT"/>
                <a:cs typeface="Arial MT"/>
              </a:rPr>
              <a:t>proposals,</a:t>
            </a:r>
            <a:r>
              <a:rPr sz="2400" spc="-55" dirty="0">
                <a:latin typeface="Arial MT"/>
                <a:cs typeface="Arial MT"/>
              </a:rPr>
              <a:t> </a:t>
            </a:r>
            <a:r>
              <a:rPr sz="2400" dirty="0">
                <a:latin typeface="Arial MT"/>
                <a:cs typeface="Arial MT"/>
              </a:rPr>
              <a:t>there</a:t>
            </a:r>
            <a:r>
              <a:rPr sz="2400" spc="-75" dirty="0">
                <a:latin typeface="Arial MT"/>
                <a:cs typeface="Arial MT"/>
              </a:rPr>
              <a:t> </a:t>
            </a:r>
            <a:r>
              <a:rPr sz="2400" dirty="0">
                <a:latin typeface="Arial MT"/>
                <a:cs typeface="Arial MT"/>
              </a:rPr>
              <a:t>are</a:t>
            </a:r>
            <a:r>
              <a:rPr sz="2400" spc="-80" dirty="0">
                <a:latin typeface="Arial MT"/>
                <a:cs typeface="Arial MT"/>
              </a:rPr>
              <a:t> </a:t>
            </a:r>
            <a:r>
              <a:rPr sz="2400" spc="-10" dirty="0">
                <a:latin typeface="Arial MT"/>
                <a:cs typeface="Arial MT"/>
              </a:rPr>
              <a:t>several </a:t>
            </a:r>
            <a:r>
              <a:rPr sz="2400" dirty="0">
                <a:latin typeface="Arial MT"/>
                <a:cs typeface="Arial MT"/>
              </a:rPr>
              <a:t>analytical</a:t>
            </a:r>
            <a:r>
              <a:rPr sz="2400" spc="-130" dirty="0">
                <a:latin typeface="Arial MT"/>
                <a:cs typeface="Arial MT"/>
              </a:rPr>
              <a:t> </a:t>
            </a:r>
            <a:r>
              <a:rPr sz="2400" spc="-10" dirty="0">
                <a:latin typeface="Arial MT"/>
                <a:cs typeface="Arial MT"/>
              </a:rPr>
              <a:t>tools:</a:t>
            </a:r>
            <a:endParaRPr sz="2400" dirty="0">
              <a:latin typeface="Arial MT"/>
              <a:cs typeface="Arial MT"/>
            </a:endParaRPr>
          </a:p>
        </p:txBody>
      </p:sp>
      <p:sp>
        <p:nvSpPr>
          <p:cNvPr id="3" name="object 3"/>
          <p:cNvSpPr txBox="1"/>
          <p:nvPr/>
        </p:nvSpPr>
        <p:spPr>
          <a:xfrm>
            <a:off x="888311" y="1927923"/>
            <a:ext cx="4471670" cy="2602230"/>
          </a:xfrm>
          <a:prstGeom prst="rect">
            <a:avLst/>
          </a:prstGeom>
        </p:spPr>
        <p:txBody>
          <a:bodyPr vert="horz" wrap="square" lIns="0" tIns="161925" rIns="0" bIns="0" rtlCol="0">
            <a:spAutoFit/>
          </a:bodyPr>
          <a:lstStyle/>
          <a:p>
            <a:pPr marL="527685" indent="-514984">
              <a:lnSpc>
                <a:spcPct val="100000"/>
              </a:lnSpc>
              <a:spcBef>
                <a:spcPts val="1275"/>
              </a:spcBef>
              <a:buSzPct val="79166"/>
              <a:buAutoNum type="arabicPeriod"/>
              <a:tabLst>
                <a:tab pos="527685" algn="l"/>
              </a:tabLst>
            </a:pPr>
            <a:r>
              <a:rPr sz="2400" dirty="0">
                <a:latin typeface="Arial MT"/>
                <a:cs typeface="Arial MT"/>
              </a:rPr>
              <a:t>Net</a:t>
            </a:r>
            <a:r>
              <a:rPr sz="2400" spc="-90" dirty="0">
                <a:latin typeface="Arial MT"/>
                <a:cs typeface="Arial MT"/>
              </a:rPr>
              <a:t> </a:t>
            </a:r>
            <a:r>
              <a:rPr sz="2400" dirty="0">
                <a:latin typeface="Arial MT"/>
                <a:cs typeface="Arial MT"/>
              </a:rPr>
              <a:t>Present</a:t>
            </a:r>
            <a:r>
              <a:rPr sz="2400" spc="-100" dirty="0">
                <a:latin typeface="Arial MT"/>
                <a:cs typeface="Arial MT"/>
              </a:rPr>
              <a:t> </a:t>
            </a:r>
            <a:r>
              <a:rPr sz="2400" spc="-20" dirty="0">
                <a:latin typeface="Arial MT"/>
                <a:cs typeface="Arial MT"/>
              </a:rPr>
              <a:t>Value</a:t>
            </a:r>
            <a:r>
              <a:rPr sz="2400" spc="-75" dirty="0">
                <a:latin typeface="Arial MT"/>
                <a:cs typeface="Arial MT"/>
              </a:rPr>
              <a:t> </a:t>
            </a:r>
            <a:r>
              <a:rPr sz="2400" spc="-10" dirty="0">
                <a:latin typeface="Arial MT"/>
                <a:cs typeface="Arial MT"/>
              </a:rPr>
              <a:t>(NPV)</a:t>
            </a:r>
            <a:endParaRPr sz="2400" dirty="0">
              <a:latin typeface="Arial MT"/>
              <a:cs typeface="Arial MT"/>
            </a:endParaRPr>
          </a:p>
          <a:p>
            <a:pPr marL="527685" indent="-514984">
              <a:lnSpc>
                <a:spcPct val="100000"/>
              </a:lnSpc>
              <a:spcBef>
                <a:spcPts val="1180"/>
              </a:spcBef>
              <a:buSzPct val="79166"/>
              <a:buAutoNum type="arabicPeriod"/>
              <a:tabLst>
                <a:tab pos="527685" algn="l"/>
              </a:tabLst>
            </a:pPr>
            <a:r>
              <a:rPr sz="2400" dirty="0">
                <a:latin typeface="Arial MT"/>
                <a:cs typeface="Arial MT"/>
              </a:rPr>
              <a:t>Internal</a:t>
            </a:r>
            <a:r>
              <a:rPr sz="2400" spc="-70" dirty="0">
                <a:latin typeface="Arial MT"/>
                <a:cs typeface="Arial MT"/>
              </a:rPr>
              <a:t> </a:t>
            </a:r>
            <a:r>
              <a:rPr sz="2400" dirty="0">
                <a:latin typeface="Arial MT"/>
                <a:cs typeface="Arial MT"/>
              </a:rPr>
              <a:t>Rate</a:t>
            </a:r>
            <a:r>
              <a:rPr sz="2400" spc="-60" dirty="0">
                <a:latin typeface="Arial MT"/>
                <a:cs typeface="Arial MT"/>
              </a:rPr>
              <a:t> </a:t>
            </a:r>
            <a:r>
              <a:rPr sz="2400" dirty="0">
                <a:latin typeface="Arial MT"/>
                <a:cs typeface="Arial MT"/>
              </a:rPr>
              <a:t>of</a:t>
            </a:r>
            <a:r>
              <a:rPr sz="2400" spc="-60" dirty="0">
                <a:latin typeface="Arial MT"/>
                <a:cs typeface="Arial MT"/>
              </a:rPr>
              <a:t> </a:t>
            </a:r>
            <a:r>
              <a:rPr sz="2400" dirty="0">
                <a:latin typeface="Arial MT"/>
                <a:cs typeface="Arial MT"/>
              </a:rPr>
              <a:t>Return</a:t>
            </a:r>
            <a:r>
              <a:rPr sz="2400" spc="-60" dirty="0">
                <a:latin typeface="Arial MT"/>
                <a:cs typeface="Arial MT"/>
              </a:rPr>
              <a:t> </a:t>
            </a:r>
            <a:r>
              <a:rPr sz="2400" spc="-10" dirty="0">
                <a:latin typeface="Arial MT"/>
                <a:cs typeface="Arial MT"/>
              </a:rPr>
              <a:t>(IRR)</a:t>
            </a:r>
            <a:endParaRPr sz="2400" dirty="0">
              <a:latin typeface="Arial MT"/>
              <a:cs typeface="Arial MT"/>
            </a:endParaRPr>
          </a:p>
          <a:p>
            <a:pPr marL="527685" indent="-514984">
              <a:lnSpc>
                <a:spcPct val="100000"/>
              </a:lnSpc>
              <a:spcBef>
                <a:spcPts val="1180"/>
              </a:spcBef>
              <a:buSzPct val="79166"/>
              <a:buAutoNum type="arabicPeriod"/>
              <a:tabLst>
                <a:tab pos="527685" algn="l"/>
              </a:tabLst>
            </a:pPr>
            <a:r>
              <a:rPr sz="2400" dirty="0">
                <a:latin typeface="Arial MT"/>
                <a:cs typeface="Arial MT"/>
              </a:rPr>
              <a:t>Project</a:t>
            </a:r>
            <a:r>
              <a:rPr sz="2400" spc="-90" dirty="0">
                <a:latin typeface="Arial MT"/>
                <a:cs typeface="Arial MT"/>
              </a:rPr>
              <a:t> </a:t>
            </a:r>
            <a:r>
              <a:rPr sz="2400" dirty="0">
                <a:latin typeface="Arial MT"/>
                <a:cs typeface="Arial MT"/>
              </a:rPr>
              <a:t>Profitability</a:t>
            </a:r>
            <a:r>
              <a:rPr sz="2400" spc="-70" dirty="0">
                <a:latin typeface="Arial MT"/>
                <a:cs typeface="Arial MT"/>
              </a:rPr>
              <a:t> </a:t>
            </a:r>
            <a:r>
              <a:rPr sz="2400" dirty="0">
                <a:latin typeface="Arial MT"/>
                <a:cs typeface="Arial MT"/>
              </a:rPr>
              <a:t>Index</a:t>
            </a:r>
            <a:r>
              <a:rPr sz="2400" spc="-105" dirty="0">
                <a:latin typeface="Arial MT"/>
                <a:cs typeface="Arial MT"/>
              </a:rPr>
              <a:t> </a:t>
            </a:r>
            <a:r>
              <a:rPr sz="2400" spc="-20" dirty="0">
                <a:latin typeface="Arial MT"/>
                <a:cs typeface="Arial MT"/>
              </a:rPr>
              <a:t>(PI)</a:t>
            </a:r>
            <a:endParaRPr sz="2400" dirty="0">
              <a:latin typeface="Arial MT"/>
              <a:cs typeface="Arial MT"/>
            </a:endParaRPr>
          </a:p>
          <a:p>
            <a:pPr marL="527685" indent="-514984">
              <a:lnSpc>
                <a:spcPct val="100000"/>
              </a:lnSpc>
              <a:spcBef>
                <a:spcPts val="1175"/>
              </a:spcBef>
              <a:buSzPct val="79166"/>
              <a:buAutoNum type="arabicPeriod"/>
              <a:tabLst>
                <a:tab pos="527685" algn="l"/>
              </a:tabLst>
            </a:pPr>
            <a:r>
              <a:rPr sz="2400" dirty="0">
                <a:latin typeface="Arial MT"/>
                <a:cs typeface="Arial MT"/>
              </a:rPr>
              <a:t>Payback</a:t>
            </a:r>
            <a:r>
              <a:rPr sz="2400" spc="-65" dirty="0">
                <a:latin typeface="Arial MT"/>
                <a:cs typeface="Arial MT"/>
              </a:rPr>
              <a:t> </a:t>
            </a:r>
            <a:r>
              <a:rPr sz="2400" spc="-10" dirty="0">
                <a:latin typeface="Arial MT"/>
                <a:cs typeface="Arial MT"/>
              </a:rPr>
              <a:t>Period</a:t>
            </a:r>
            <a:endParaRPr sz="2400" dirty="0">
              <a:latin typeface="Arial MT"/>
              <a:cs typeface="Arial MT"/>
            </a:endParaRPr>
          </a:p>
          <a:p>
            <a:pPr marL="527685" indent="-514984">
              <a:lnSpc>
                <a:spcPct val="100000"/>
              </a:lnSpc>
              <a:spcBef>
                <a:spcPts val="1175"/>
              </a:spcBef>
              <a:buSzPct val="79166"/>
              <a:buAutoNum type="arabicPeriod"/>
              <a:tabLst>
                <a:tab pos="527685" algn="l"/>
              </a:tabLst>
            </a:pPr>
            <a:r>
              <a:rPr sz="2400" dirty="0">
                <a:latin typeface="Arial MT"/>
                <a:cs typeface="Arial MT"/>
              </a:rPr>
              <a:t>Simple</a:t>
            </a:r>
            <a:r>
              <a:rPr sz="2400" spc="-35" dirty="0">
                <a:latin typeface="Arial MT"/>
                <a:cs typeface="Arial MT"/>
              </a:rPr>
              <a:t> </a:t>
            </a:r>
            <a:r>
              <a:rPr sz="2400" dirty="0">
                <a:latin typeface="Arial MT"/>
                <a:cs typeface="Arial MT"/>
              </a:rPr>
              <a:t>Rate</a:t>
            </a:r>
            <a:r>
              <a:rPr sz="2400" spc="-45" dirty="0">
                <a:latin typeface="Arial MT"/>
                <a:cs typeface="Arial MT"/>
              </a:rPr>
              <a:t> </a:t>
            </a:r>
            <a:r>
              <a:rPr sz="2400" dirty="0">
                <a:latin typeface="Arial MT"/>
                <a:cs typeface="Arial MT"/>
              </a:rPr>
              <a:t>of</a:t>
            </a:r>
            <a:r>
              <a:rPr sz="2400" spc="-55" dirty="0">
                <a:latin typeface="Arial MT"/>
                <a:cs typeface="Arial MT"/>
              </a:rPr>
              <a:t> </a:t>
            </a:r>
            <a:r>
              <a:rPr sz="2400" spc="-10" dirty="0">
                <a:latin typeface="Arial MT"/>
                <a:cs typeface="Arial MT"/>
              </a:rPr>
              <a:t>Return</a:t>
            </a:r>
            <a:endParaRPr sz="2400" dirty="0">
              <a:latin typeface="Arial MT"/>
              <a:cs typeface="Arial MT"/>
            </a:endParaRPr>
          </a:p>
        </p:txBody>
      </p:sp>
      <p:sp>
        <p:nvSpPr>
          <p:cNvPr id="8" name="object 8"/>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30</a:t>
            </a:fld>
            <a:endParaRPr spc="-25" dirty="0"/>
          </a:p>
        </p:txBody>
      </p:sp>
      <p:sp>
        <p:nvSpPr>
          <p:cNvPr id="9" name="Subtitle 8">
            <a:extLst>
              <a:ext uri="{FF2B5EF4-FFF2-40B4-BE49-F238E27FC236}">
                <a16:creationId xmlns:a16="http://schemas.microsoft.com/office/drawing/2014/main" id="{30624CB4-58E8-3F0D-C539-B9359AB91591}"/>
              </a:ext>
            </a:extLst>
          </p:cNvPr>
          <p:cNvSpPr>
            <a:spLocks noGrp="1"/>
          </p:cNvSpPr>
          <p:nvPr>
            <p:ph type="subTitle" idx="1"/>
          </p:nvPr>
        </p:nvSpPr>
        <p:spPr/>
        <p:txBody>
          <a:bodyPr/>
          <a:lstStyle/>
          <a:p>
            <a:r>
              <a:rPr lang="en-CA" dirty="0"/>
              <a:t>Capital Budgeting Decision Tools</a:t>
            </a:r>
          </a:p>
        </p:txBody>
      </p:sp>
      <p:sp>
        <p:nvSpPr>
          <p:cNvPr id="5" name="object 5"/>
          <p:cNvSpPr txBox="1"/>
          <p:nvPr/>
        </p:nvSpPr>
        <p:spPr>
          <a:xfrm>
            <a:off x="657605" y="5029961"/>
            <a:ext cx="10873740" cy="1323340"/>
          </a:xfrm>
          <a:prstGeom prst="rect">
            <a:avLst/>
          </a:prstGeom>
          <a:ln w="25400">
            <a:solidFill>
              <a:srgbClr val="0070C0"/>
            </a:solidFill>
          </a:ln>
        </p:spPr>
        <p:txBody>
          <a:bodyPr vert="horz" wrap="square" lIns="0" tIns="38100" rIns="0" bIns="0" rtlCol="0">
            <a:spAutoFit/>
          </a:bodyPr>
          <a:lstStyle/>
          <a:p>
            <a:pPr marL="184150" marR="179705" indent="635" algn="ctr">
              <a:lnSpc>
                <a:spcPct val="100000"/>
              </a:lnSpc>
              <a:spcBef>
                <a:spcPts val="300"/>
              </a:spcBef>
            </a:pPr>
            <a:r>
              <a:rPr sz="2000" spc="-110" dirty="0">
                <a:latin typeface="Arial MT"/>
                <a:cs typeface="Arial MT"/>
              </a:rPr>
              <a:t>To</a:t>
            </a:r>
            <a:r>
              <a:rPr sz="2000" spc="-30" dirty="0">
                <a:latin typeface="Arial MT"/>
                <a:cs typeface="Arial MT"/>
              </a:rPr>
              <a:t> </a:t>
            </a:r>
            <a:r>
              <a:rPr sz="2000" dirty="0">
                <a:latin typeface="Arial MT"/>
                <a:cs typeface="Arial MT"/>
              </a:rPr>
              <a:t>evaluate</a:t>
            </a:r>
            <a:r>
              <a:rPr sz="2000" spc="-30" dirty="0">
                <a:latin typeface="Arial MT"/>
                <a:cs typeface="Arial MT"/>
              </a:rPr>
              <a:t> </a:t>
            </a:r>
            <a:r>
              <a:rPr sz="2000" dirty="0">
                <a:latin typeface="Arial MT"/>
                <a:cs typeface="Arial MT"/>
              </a:rPr>
              <a:t>alternatives,</a:t>
            </a:r>
            <a:r>
              <a:rPr sz="2000" spc="-50" dirty="0">
                <a:latin typeface="Arial MT"/>
                <a:cs typeface="Arial MT"/>
              </a:rPr>
              <a:t> </a:t>
            </a:r>
            <a:r>
              <a:rPr sz="2000" dirty="0">
                <a:latin typeface="Arial MT"/>
                <a:cs typeface="Arial MT"/>
              </a:rPr>
              <a:t>businesses</a:t>
            </a:r>
            <a:r>
              <a:rPr sz="2000" spc="-60" dirty="0">
                <a:latin typeface="Arial MT"/>
                <a:cs typeface="Arial MT"/>
              </a:rPr>
              <a:t> </a:t>
            </a:r>
            <a:r>
              <a:rPr sz="2000" dirty="0">
                <a:latin typeface="Arial MT"/>
                <a:cs typeface="Arial MT"/>
              </a:rPr>
              <a:t>will</a:t>
            </a:r>
            <a:r>
              <a:rPr sz="2000" spc="-10" dirty="0">
                <a:latin typeface="Arial MT"/>
                <a:cs typeface="Arial MT"/>
              </a:rPr>
              <a:t> </a:t>
            </a:r>
            <a:r>
              <a:rPr sz="2000" dirty="0">
                <a:latin typeface="Arial MT"/>
                <a:cs typeface="Arial MT"/>
              </a:rPr>
              <a:t>use</a:t>
            </a:r>
            <a:r>
              <a:rPr sz="2000" spc="-10" dirty="0">
                <a:latin typeface="Arial MT"/>
                <a:cs typeface="Arial MT"/>
              </a:rPr>
              <a:t> </a:t>
            </a:r>
            <a:r>
              <a:rPr sz="2000" dirty="0">
                <a:latin typeface="Arial MT"/>
                <a:cs typeface="Arial MT"/>
              </a:rPr>
              <a:t>different</a:t>
            </a:r>
            <a:r>
              <a:rPr sz="2000" spc="-45" dirty="0">
                <a:latin typeface="Arial MT"/>
                <a:cs typeface="Arial MT"/>
              </a:rPr>
              <a:t> </a:t>
            </a:r>
            <a:r>
              <a:rPr sz="2000" dirty="0">
                <a:latin typeface="Arial MT"/>
                <a:cs typeface="Arial MT"/>
              </a:rPr>
              <a:t>tools</a:t>
            </a:r>
            <a:r>
              <a:rPr sz="2000" spc="-25" dirty="0">
                <a:latin typeface="Arial MT"/>
                <a:cs typeface="Arial MT"/>
              </a:rPr>
              <a:t> </a:t>
            </a:r>
            <a:r>
              <a:rPr sz="2000" dirty="0">
                <a:latin typeface="Arial MT"/>
                <a:cs typeface="Arial MT"/>
              </a:rPr>
              <a:t>to</a:t>
            </a:r>
            <a:r>
              <a:rPr sz="2000" spc="-35" dirty="0">
                <a:latin typeface="Arial MT"/>
                <a:cs typeface="Arial MT"/>
              </a:rPr>
              <a:t> </a:t>
            </a:r>
            <a:r>
              <a:rPr sz="2000" dirty="0">
                <a:latin typeface="Arial MT"/>
                <a:cs typeface="Arial MT"/>
              </a:rPr>
              <a:t>compare</a:t>
            </a:r>
            <a:r>
              <a:rPr sz="2000" spc="-50" dirty="0">
                <a:latin typeface="Arial MT"/>
                <a:cs typeface="Arial MT"/>
              </a:rPr>
              <a:t> </a:t>
            </a:r>
            <a:r>
              <a:rPr sz="2000" dirty="0">
                <a:latin typeface="Arial MT"/>
                <a:cs typeface="Arial MT"/>
              </a:rPr>
              <a:t>outcomes.</a:t>
            </a:r>
            <a:r>
              <a:rPr sz="2000" spc="-105" dirty="0">
                <a:latin typeface="Arial MT"/>
                <a:cs typeface="Arial MT"/>
              </a:rPr>
              <a:t> </a:t>
            </a:r>
            <a:r>
              <a:rPr sz="2000" spc="-25" dirty="0">
                <a:latin typeface="Arial MT"/>
                <a:cs typeface="Arial MT"/>
              </a:rPr>
              <a:t>The </a:t>
            </a:r>
            <a:r>
              <a:rPr sz="2000" dirty="0">
                <a:latin typeface="Arial MT"/>
                <a:cs typeface="Arial MT"/>
              </a:rPr>
              <a:t>outcomes</a:t>
            </a:r>
            <a:r>
              <a:rPr sz="2000" spc="-55" dirty="0">
                <a:latin typeface="Arial MT"/>
                <a:cs typeface="Arial MT"/>
              </a:rPr>
              <a:t> </a:t>
            </a:r>
            <a:r>
              <a:rPr sz="2000" dirty="0">
                <a:latin typeface="Arial MT"/>
                <a:cs typeface="Arial MT"/>
              </a:rPr>
              <a:t>will</a:t>
            </a:r>
            <a:r>
              <a:rPr sz="2000" spc="-5" dirty="0">
                <a:latin typeface="Arial MT"/>
                <a:cs typeface="Arial MT"/>
              </a:rPr>
              <a:t> </a:t>
            </a:r>
            <a:r>
              <a:rPr sz="2000" dirty="0">
                <a:latin typeface="Arial MT"/>
                <a:cs typeface="Arial MT"/>
              </a:rPr>
              <a:t>not</a:t>
            </a:r>
            <a:r>
              <a:rPr sz="2000" spc="-30" dirty="0">
                <a:latin typeface="Arial MT"/>
                <a:cs typeface="Arial MT"/>
              </a:rPr>
              <a:t> </a:t>
            </a:r>
            <a:r>
              <a:rPr sz="2000" dirty="0">
                <a:latin typeface="Arial MT"/>
                <a:cs typeface="Arial MT"/>
              </a:rPr>
              <a:t>only</a:t>
            </a:r>
            <a:r>
              <a:rPr sz="2000" spc="-25" dirty="0">
                <a:latin typeface="Arial MT"/>
                <a:cs typeface="Arial MT"/>
              </a:rPr>
              <a:t> </a:t>
            </a:r>
            <a:r>
              <a:rPr sz="2000" dirty="0">
                <a:latin typeface="Arial MT"/>
                <a:cs typeface="Arial MT"/>
              </a:rPr>
              <a:t>be</a:t>
            </a:r>
            <a:r>
              <a:rPr sz="2000" spc="-25" dirty="0">
                <a:latin typeface="Arial MT"/>
                <a:cs typeface="Arial MT"/>
              </a:rPr>
              <a:t> </a:t>
            </a:r>
            <a:r>
              <a:rPr sz="2000" dirty="0">
                <a:latin typeface="Arial MT"/>
                <a:cs typeface="Arial MT"/>
              </a:rPr>
              <a:t>compared</a:t>
            </a:r>
            <a:r>
              <a:rPr sz="2000" spc="-50" dirty="0">
                <a:latin typeface="Arial MT"/>
                <a:cs typeface="Arial MT"/>
              </a:rPr>
              <a:t> </a:t>
            </a:r>
            <a:r>
              <a:rPr sz="2000" dirty="0">
                <a:latin typeface="Arial MT"/>
                <a:cs typeface="Arial MT"/>
              </a:rPr>
              <a:t>against</a:t>
            </a:r>
            <a:r>
              <a:rPr sz="2000" spc="-45" dirty="0">
                <a:latin typeface="Arial MT"/>
                <a:cs typeface="Arial MT"/>
              </a:rPr>
              <a:t> </a:t>
            </a:r>
            <a:r>
              <a:rPr sz="2000" dirty="0">
                <a:latin typeface="Arial MT"/>
                <a:cs typeface="Arial MT"/>
              </a:rPr>
              <a:t>other</a:t>
            </a:r>
            <a:r>
              <a:rPr sz="2000" spc="-35" dirty="0">
                <a:latin typeface="Arial MT"/>
                <a:cs typeface="Arial MT"/>
              </a:rPr>
              <a:t> </a:t>
            </a:r>
            <a:r>
              <a:rPr sz="2000" dirty="0">
                <a:latin typeface="Arial MT"/>
                <a:cs typeface="Arial MT"/>
              </a:rPr>
              <a:t>alternatives,</a:t>
            </a:r>
            <a:r>
              <a:rPr sz="2000" spc="-45" dirty="0">
                <a:latin typeface="Arial MT"/>
                <a:cs typeface="Arial MT"/>
              </a:rPr>
              <a:t> </a:t>
            </a:r>
            <a:r>
              <a:rPr sz="2000" dirty="0">
                <a:latin typeface="Arial MT"/>
                <a:cs typeface="Arial MT"/>
              </a:rPr>
              <a:t>but</a:t>
            </a:r>
            <a:r>
              <a:rPr sz="2000" spc="-35" dirty="0">
                <a:latin typeface="Arial MT"/>
                <a:cs typeface="Arial MT"/>
              </a:rPr>
              <a:t> </a:t>
            </a:r>
            <a:r>
              <a:rPr sz="2000" dirty="0">
                <a:latin typeface="Arial MT"/>
                <a:cs typeface="Arial MT"/>
              </a:rPr>
              <a:t>also</a:t>
            </a:r>
            <a:r>
              <a:rPr sz="2000" spc="-25" dirty="0">
                <a:latin typeface="Arial MT"/>
                <a:cs typeface="Arial MT"/>
              </a:rPr>
              <a:t> </a:t>
            </a:r>
            <a:r>
              <a:rPr sz="2000" dirty="0">
                <a:latin typeface="Arial MT"/>
                <a:cs typeface="Arial MT"/>
              </a:rPr>
              <a:t>against</a:t>
            </a:r>
            <a:r>
              <a:rPr sz="2000" spc="-40" dirty="0">
                <a:latin typeface="Arial MT"/>
                <a:cs typeface="Arial MT"/>
              </a:rPr>
              <a:t> </a:t>
            </a:r>
            <a:r>
              <a:rPr sz="2000" spc="-50" dirty="0">
                <a:latin typeface="Arial MT"/>
                <a:cs typeface="Arial MT"/>
              </a:rPr>
              <a:t>a </a:t>
            </a:r>
            <a:r>
              <a:rPr sz="2000" dirty="0">
                <a:latin typeface="Arial MT"/>
                <a:cs typeface="Arial MT"/>
              </a:rPr>
              <a:t>predetermined</a:t>
            </a:r>
            <a:r>
              <a:rPr sz="2000" spc="-55" dirty="0">
                <a:latin typeface="Arial MT"/>
                <a:cs typeface="Arial MT"/>
              </a:rPr>
              <a:t> </a:t>
            </a:r>
            <a:r>
              <a:rPr sz="2000" dirty="0">
                <a:latin typeface="Arial MT"/>
                <a:cs typeface="Arial MT"/>
              </a:rPr>
              <a:t>rate</a:t>
            </a:r>
            <a:r>
              <a:rPr sz="2000" spc="-45" dirty="0">
                <a:latin typeface="Arial MT"/>
                <a:cs typeface="Arial MT"/>
              </a:rPr>
              <a:t> </a:t>
            </a:r>
            <a:r>
              <a:rPr sz="2000" dirty="0">
                <a:latin typeface="Arial MT"/>
                <a:cs typeface="Arial MT"/>
              </a:rPr>
              <a:t>of</a:t>
            </a:r>
            <a:r>
              <a:rPr sz="2000" spc="-30" dirty="0">
                <a:latin typeface="Arial MT"/>
                <a:cs typeface="Arial MT"/>
              </a:rPr>
              <a:t> </a:t>
            </a:r>
            <a:r>
              <a:rPr sz="2000" dirty="0">
                <a:latin typeface="Arial MT"/>
                <a:cs typeface="Arial MT"/>
              </a:rPr>
              <a:t>return</a:t>
            </a:r>
            <a:r>
              <a:rPr sz="2000" spc="-35" dirty="0">
                <a:latin typeface="Arial MT"/>
                <a:cs typeface="Arial MT"/>
              </a:rPr>
              <a:t> </a:t>
            </a:r>
            <a:r>
              <a:rPr sz="2000" dirty="0">
                <a:latin typeface="Arial MT"/>
                <a:cs typeface="Arial MT"/>
              </a:rPr>
              <a:t>on</a:t>
            </a:r>
            <a:r>
              <a:rPr sz="2000" spc="-25" dirty="0">
                <a:latin typeface="Arial MT"/>
                <a:cs typeface="Arial MT"/>
              </a:rPr>
              <a:t> </a:t>
            </a:r>
            <a:r>
              <a:rPr sz="2000" dirty="0">
                <a:latin typeface="Arial MT"/>
                <a:cs typeface="Arial MT"/>
              </a:rPr>
              <a:t>the</a:t>
            </a:r>
            <a:r>
              <a:rPr sz="2000" spc="-30" dirty="0">
                <a:latin typeface="Arial MT"/>
                <a:cs typeface="Arial MT"/>
              </a:rPr>
              <a:t> </a:t>
            </a:r>
            <a:r>
              <a:rPr sz="2000" dirty="0">
                <a:latin typeface="Arial MT"/>
                <a:cs typeface="Arial MT"/>
              </a:rPr>
              <a:t>investment</a:t>
            </a:r>
            <a:r>
              <a:rPr sz="2000" spc="-40" dirty="0">
                <a:latin typeface="Arial MT"/>
                <a:cs typeface="Arial MT"/>
              </a:rPr>
              <a:t> </a:t>
            </a:r>
            <a:r>
              <a:rPr sz="2000" dirty="0">
                <a:latin typeface="Arial MT"/>
                <a:cs typeface="Arial MT"/>
              </a:rPr>
              <a:t>(or</a:t>
            </a:r>
            <a:r>
              <a:rPr sz="2000" spc="-35" dirty="0">
                <a:latin typeface="Arial MT"/>
                <a:cs typeface="Arial MT"/>
              </a:rPr>
              <a:t> </a:t>
            </a:r>
            <a:r>
              <a:rPr sz="2000" dirty="0">
                <a:latin typeface="Arial MT"/>
                <a:cs typeface="Arial MT"/>
              </a:rPr>
              <a:t>minimum</a:t>
            </a:r>
            <a:r>
              <a:rPr sz="2000" spc="-30" dirty="0">
                <a:latin typeface="Arial MT"/>
                <a:cs typeface="Arial MT"/>
              </a:rPr>
              <a:t> </a:t>
            </a:r>
            <a:r>
              <a:rPr sz="2000" dirty="0">
                <a:latin typeface="Arial MT"/>
                <a:cs typeface="Arial MT"/>
              </a:rPr>
              <a:t>expectation)</a:t>
            </a:r>
            <a:r>
              <a:rPr sz="2000" spc="-45" dirty="0">
                <a:latin typeface="Arial MT"/>
                <a:cs typeface="Arial MT"/>
              </a:rPr>
              <a:t> </a:t>
            </a:r>
            <a:r>
              <a:rPr sz="2000" dirty="0">
                <a:latin typeface="Arial MT"/>
                <a:cs typeface="Arial MT"/>
              </a:rPr>
              <a:t>established</a:t>
            </a:r>
            <a:r>
              <a:rPr sz="2000" spc="-40" dirty="0">
                <a:latin typeface="Arial MT"/>
                <a:cs typeface="Arial MT"/>
              </a:rPr>
              <a:t> </a:t>
            </a:r>
            <a:r>
              <a:rPr sz="2000" dirty="0">
                <a:latin typeface="Arial MT"/>
                <a:cs typeface="Arial MT"/>
              </a:rPr>
              <a:t>for</a:t>
            </a:r>
            <a:r>
              <a:rPr sz="2000" spc="-35" dirty="0">
                <a:latin typeface="Arial MT"/>
                <a:cs typeface="Arial MT"/>
              </a:rPr>
              <a:t> </a:t>
            </a:r>
            <a:r>
              <a:rPr sz="2000" spc="-20" dirty="0">
                <a:latin typeface="Arial MT"/>
                <a:cs typeface="Arial MT"/>
              </a:rPr>
              <a:t>each </a:t>
            </a:r>
            <a:r>
              <a:rPr sz="2000" dirty="0">
                <a:latin typeface="Arial MT"/>
                <a:cs typeface="Arial MT"/>
              </a:rPr>
              <a:t>project</a:t>
            </a:r>
            <a:r>
              <a:rPr sz="2000" spc="-25" dirty="0">
                <a:latin typeface="Arial MT"/>
                <a:cs typeface="Arial MT"/>
              </a:rPr>
              <a:t> </a:t>
            </a:r>
            <a:r>
              <a:rPr sz="2000" spc="-10" dirty="0">
                <a:latin typeface="Arial MT"/>
                <a:cs typeface="Arial MT"/>
              </a:rPr>
              <a:t>consideration.</a:t>
            </a:r>
            <a:endParaRPr sz="2000" dirty="0">
              <a:latin typeface="Arial MT"/>
              <a:cs typeface="Arial MT"/>
            </a:endParaRPr>
          </a:p>
        </p:txBody>
      </p:sp>
      <p:sp>
        <p:nvSpPr>
          <p:cNvPr id="6" name="object 6"/>
          <p:cNvSpPr/>
          <p:nvPr/>
        </p:nvSpPr>
        <p:spPr>
          <a:xfrm>
            <a:off x="5939180" y="2204864"/>
            <a:ext cx="457200" cy="2254250"/>
          </a:xfrm>
          <a:custGeom>
            <a:avLst/>
            <a:gdLst/>
            <a:ahLst/>
            <a:cxnLst/>
            <a:rect l="l" t="t" r="r" b="b"/>
            <a:pathLst>
              <a:path w="457200" h="2254250">
                <a:moveTo>
                  <a:pt x="0" y="0"/>
                </a:moveTo>
                <a:lnTo>
                  <a:pt x="72249" y="1938"/>
                </a:lnTo>
                <a:lnTo>
                  <a:pt x="135002" y="7339"/>
                </a:lnTo>
                <a:lnTo>
                  <a:pt x="184489" y="15581"/>
                </a:lnTo>
                <a:lnTo>
                  <a:pt x="228600" y="38100"/>
                </a:lnTo>
                <a:lnTo>
                  <a:pt x="228600" y="1088898"/>
                </a:lnTo>
                <a:lnTo>
                  <a:pt x="240255" y="1100955"/>
                </a:lnTo>
                <a:lnTo>
                  <a:pt x="272710" y="1111416"/>
                </a:lnTo>
                <a:lnTo>
                  <a:pt x="322197" y="1119658"/>
                </a:lnTo>
                <a:lnTo>
                  <a:pt x="384950" y="1125059"/>
                </a:lnTo>
                <a:lnTo>
                  <a:pt x="457200" y="1126998"/>
                </a:lnTo>
                <a:lnTo>
                  <a:pt x="384950" y="1128936"/>
                </a:lnTo>
                <a:lnTo>
                  <a:pt x="322197" y="1134337"/>
                </a:lnTo>
                <a:lnTo>
                  <a:pt x="272710" y="1142579"/>
                </a:lnTo>
                <a:lnTo>
                  <a:pt x="240255" y="1153040"/>
                </a:lnTo>
                <a:lnTo>
                  <a:pt x="228600" y="1165098"/>
                </a:lnTo>
                <a:lnTo>
                  <a:pt x="228600" y="2215896"/>
                </a:lnTo>
                <a:lnTo>
                  <a:pt x="216944" y="2227953"/>
                </a:lnTo>
                <a:lnTo>
                  <a:pt x="184489" y="2238414"/>
                </a:lnTo>
                <a:lnTo>
                  <a:pt x="135002" y="2246656"/>
                </a:lnTo>
                <a:lnTo>
                  <a:pt x="72249" y="2252057"/>
                </a:lnTo>
                <a:lnTo>
                  <a:pt x="0" y="2253996"/>
                </a:lnTo>
              </a:path>
            </a:pathLst>
          </a:custGeom>
          <a:ln w="38100">
            <a:solidFill>
              <a:srgbClr val="0070C0"/>
            </a:solidFill>
          </a:ln>
        </p:spPr>
        <p:txBody>
          <a:bodyPr wrap="square" lIns="0" tIns="0" rIns="0" bIns="0" rtlCol="0"/>
          <a:lstStyle/>
          <a:p>
            <a:endParaRPr/>
          </a:p>
        </p:txBody>
      </p:sp>
      <p:sp>
        <p:nvSpPr>
          <p:cNvPr id="7" name="object 7"/>
          <p:cNvSpPr txBox="1"/>
          <p:nvPr/>
        </p:nvSpPr>
        <p:spPr>
          <a:xfrm>
            <a:off x="6975579" y="2629280"/>
            <a:ext cx="4535805" cy="406522"/>
          </a:xfrm>
          <a:prstGeom prst="rect">
            <a:avLst/>
          </a:prstGeom>
          <a:ln w="25400">
            <a:solidFill>
              <a:srgbClr val="ED037C"/>
            </a:solidFill>
          </a:ln>
        </p:spPr>
        <p:txBody>
          <a:bodyPr vert="horz" wrap="square" lIns="0" tIns="36830" rIns="0" bIns="0" rtlCol="0">
            <a:spAutoFit/>
          </a:bodyPr>
          <a:lstStyle/>
          <a:p>
            <a:pPr marL="286385" marR="280035" algn="ctr">
              <a:lnSpc>
                <a:spcPct val="100000"/>
              </a:lnSpc>
              <a:spcBef>
                <a:spcPts val="290"/>
              </a:spcBef>
            </a:pPr>
            <a:r>
              <a:rPr sz="2400" dirty="0">
                <a:latin typeface="Arial MT"/>
                <a:cs typeface="Arial MT"/>
              </a:rPr>
              <a:t>All</a:t>
            </a:r>
            <a:r>
              <a:rPr sz="2400" spc="-35" dirty="0">
                <a:latin typeface="Arial MT"/>
                <a:cs typeface="Arial MT"/>
              </a:rPr>
              <a:t> </a:t>
            </a:r>
            <a:r>
              <a:rPr sz="2400" dirty="0">
                <a:latin typeface="Arial MT"/>
                <a:cs typeface="Arial MT"/>
              </a:rPr>
              <a:t>Fair</a:t>
            </a:r>
            <a:r>
              <a:rPr sz="2400" spc="-35" dirty="0">
                <a:latin typeface="Arial MT"/>
                <a:cs typeface="Arial MT"/>
              </a:rPr>
              <a:t> </a:t>
            </a:r>
            <a:r>
              <a:rPr sz="2400" dirty="0">
                <a:latin typeface="Arial MT"/>
                <a:cs typeface="Arial MT"/>
              </a:rPr>
              <a:t>Game</a:t>
            </a:r>
            <a:r>
              <a:rPr sz="2400" spc="-45" dirty="0">
                <a:latin typeface="Arial MT"/>
                <a:cs typeface="Arial MT"/>
              </a:rPr>
              <a:t> </a:t>
            </a:r>
            <a:r>
              <a:rPr sz="2400" dirty="0">
                <a:latin typeface="Arial MT"/>
                <a:cs typeface="Arial MT"/>
              </a:rPr>
              <a:t>on</a:t>
            </a:r>
            <a:r>
              <a:rPr sz="2400" spc="-40" dirty="0">
                <a:latin typeface="Arial MT"/>
                <a:cs typeface="Arial MT"/>
              </a:rPr>
              <a:t> </a:t>
            </a:r>
            <a:r>
              <a:rPr sz="2400" dirty="0">
                <a:latin typeface="Arial MT"/>
                <a:cs typeface="Arial MT"/>
              </a:rPr>
              <a:t>the</a:t>
            </a:r>
            <a:r>
              <a:rPr sz="2400" spc="-40" dirty="0">
                <a:latin typeface="Arial MT"/>
                <a:cs typeface="Arial MT"/>
              </a:rPr>
              <a:t> </a:t>
            </a:r>
            <a:r>
              <a:rPr sz="2400" spc="-10" dirty="0">
                <a:latin typeface="Arial MT"/>
                <a:cs typeface="Arial MT"/>
              </a:rPr>
              <a:t>Exam…</a:t>
            </a:r>
            <a:endParaRPr lang="en-CA" sz="2400" dirty="0">
              <a:latin typeface="Arial MT"/>
              <a:cs typeface="Arial M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51384" y="764704"/>
            <a:ext cx="10801350" cy="4592283"/>
          </a:xfrm>
          <a:prstGeom prst="rect">
            <a:avLst/>
          </a:prstGeom>
        </p:spPr>
        <p:txBody>
          <a:bodyPr vert="horz" wrap="square" lIns="0" tIns="138430" rIns="0" bIns="0" rtlCol="0">
            <a:spAutoFit/>
          </a:bodyPr>
          <a:lstStyle/>
          <a:p>
            <a:pPr marL="469900" indent="-457200">
              <a:lnSpc>
                <a:spcPct val="100000"/>
              </a:lnSpc>
              <a:spcBef>
                <a:spcPts val="1090"/>
              </a:spcBef>
              <a:buAutoNum type="arabicPeriod"/>
            </a:pPr>
            <a:r>
              <a:rPr lang="en-US" sz="2400" spc="-110" dirty="0">
                <a:latin typeface="Arial" panose="020B0604020202020204" pitchFamily="34" charset="0"/>
                <a:cs typeface="Arial" panose="020B0604020202020204" pitchFamily="34" charset="0"/>
              </a:rPr>
              <a:t>Cost reduction decisions</a:t>
            </a:r>
          </a:p>
          <a:p>
            <a:pPr marL="469900" indent="-457200">
              <a:lnSpc>
                <a:spcPct val="100000"/>
              </a:lnSpc>
              <a:spcBef>
                <a:spcPts val="1090"/>
              </a:spcBef>
              <a:buAutoNum type="arabicPeriod"/>
            </a:pPr>
            <a:endParaRPr lang="en-US" sz="2400" dirty="0">
              <a:latin typeface="Arial" panose="020B0604020202020204" pitchFamily="34" charset="0"/>
              <a:cs typeface="Arial" panose="020B0604020202020204" pitchFamily="34" charset="0"/>
            </a:endParaRPr>
          </a:p>
          <a:p>
            <a:pPr marL="469900" indent="-457200">
              <a:lnSpc>
                <a:spcPct val="100000"/>
              </a:lnSpc>
              <a:spcBef>
                <a:spcPts val="1090"/>
              </a:spcBef>
              <a:buAutoNum type="arabicPeriod"/>
            </a:pPr>
            <a:r>
              <a:rPr lang="en-US" sz="2400" spc="-110" dirty="0">
                <a:latin typeface="Arial" panose="020B0604020202020204" pitchFamily="34" charset="0"/>
                <a:cs typeface="Arial" panose="020B0604020202020204" pitchFamily="34" charset="0"/>
              </a:rPr>
              <a:t>Expansion decisions</a:t>
            </a:r>
          </a:p>
          <a:p>
            <a:pPr marL="469900" indent="-457200">
              <a:lnSpc>
                <a:spcPct val="100000"/>
              </a:lnSpc>
              <a:spcBef>
                <a:spcPts val="1090"/>
              </a:spcBef>
              <a:buAutoNum type="arabicPeriod"/>
            </a:pPr>
            <a:endParaRPr lang="en-US" sz="2400" spc="-110" dirty="0">
              <a:latin typeface="Arial" panose="020B0604020202020204" pitchFamily="34" charset="0"/>
              <a:cs typeface="Arial" panose="020B0604020202020204" pitchFamily="34" charset="0"/>
            </a:endParaRPr>
          </a:p>
          <a:p>
            <a:pPr marL="469900" indent="-457200">
              <a:lnSpc>
                <a:spcPct val="100000"/>
              </a:lnSpc>
              <a:spcBef>
                <a:spcPts val="1090"/>
              </a:spcBef>
              <a:buAutoNum type="arabicPeriod"/>
            </a:pPr>
            <a:r>
              <a:rPr lang="en-US" sz="2400" spc="-110" dirty="0">
                <a:latin typeface="Arial" panose="020B0604020202020204" pitchFamily="34" charset="0"/>
                <a:cs typeface="Arial" panose="020B0604020202020204" pitchFamily="34" charset="0"/>
              </a:rPr>
              <a:t>Equipment selection</a:t>
            </a:r>
          </a:p>
          <a:p>
            <a:pPr marL="469900" indent="-457200">
              <a:lnSpc>
                <a:spcPct val="100000"/>
              </a:lnSpc>
              <a:spcBef>
                <a:spcPts val="1090"/>
              </a:spcBef>
              <a:buAutoNum type="arabicPeriod"/>
            </a:pPr>
            <a:endParaRPr lang="en-US" sz="2400" spc="-110" dirty="0">
              <a:latin typeface="Arial" panose="020B0604020202020204" pitchFamily="34" charset="0"/>
              <a:cs typeface="Arial" panose="020B0604020202020204" pitchFamily="34" charset="0"/>
            </a:endParaRPr>
          </a:p>
          <a:p>
            <a:pPr marL="469900" indent="-457200">
              <a:lnSpc>
                <a:spcPct val="100000"/>
              </a:lnSpc>
              <a:spcBef>
                <a:spcPts val="1090"/>
              </a:spcBef>
              <a:buAutoNum type="arabicPeriod"/>
            </a:pPr>
            <a:r>
              <a:rPr lang="en-US" sz="2400" spc="-110" dirty="0">
                <a:latin typeface="Arial" panose="020B0604020202020204" pitchFamily="34" charset="0"/>
                <a:cs typeface="Arial" panose="020B0604020202020204" pitchFamily="34" charset="0"/>
              </a:rPr>
              <a:t>Lease versus buy</a:t>
            </a:r>
          </a:p>
          <a:p>
            <a:pPr marL="469900" indent="-457200">
              <a:lnSpc>
                <a:spcPct val="100000"/>
              </a:lnSpc>
              <a:spcBef>
                <a:spcPts val="1090"/>
              </a:spcBef>
              <a:buAutoNum type="arabicPeriod"/>
            </a:pPr>
            <a:endParaRPr lang="en-US" sz="2400" spc="-110" dirty="0">
              <a:latin typeface="Arial" panose="020B0604020202020204" pitchFamily="34" charset="0"/>
              <a:cs typeface="Arial" panose="020B0604020202020204" pitchFamily="34" charset="0"/>
            </a:endParaRPr>
          </a:p>
          <a:p>
            <a:pPr marL="469900" indent="-457200">
              <a:lnSpc>
                <a:spcPct val="100000"/>
              </a:lnSpc>
              <a:spcBef>
                <a:spcPts val="1090"/>
              </a:spcBef>
              <a:buAutoNum type="arabicPeriod"/>
            </a:pPr>
            <a:r>
              <a:rPr lang="en-US" sz="2400" spc="-110" dirty="0">
                <a:latin typeface="Arial" panose="020B0604020202020204" pitchFamily="34" charset="0"/>
                <a:cs typeface="Arial" panose="020B0604020202020204" pitchFamily="34" charset="0"/>
              </a:rPr>
              <a:t>Equipment replacement</a:t>
            </a:r>
          </a:p>
        </p:txBody>
      </p:sp>
      <p:sp>
        <p:nvSpPr>
          <p:cNvPr id="5" name="object 5"/>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31</a:t>
            </a:fld>
            <a:endParaRPr spc="-25" dirty="0"/>
          </a:p>
        </p:txBody>
      </p:sp>
      <p:sp>
        <p:nvSpPr>
          <p:cNvPr id="6" name="Subtitle 5">
            <a:extLst>
              <a:ext uri="{FF2B5EF4-FFF2-40B4-BE49-F238E27FC236}">
                <a16:creationId xmlns:a16="http://schemas.microsoft.com/office/drawing/2014/main" id="{C07E1CF0-FEC2-E18C-D26B-2AAA10B5F46A}"/>
              </a:ext>
            </a:extLst>
          </p:cNvPr>
          <p:cNvSpPr>
            <a:spLocks noGrp="1"/>
          </p:cNvSpPr>
          <p:nvPr>
            <p:ph type="subTitle" idx="1"/>
          </p:nvPr>
        </p:nvSpPr>
        <p:spPr/>
        <p:txBody>
          <a:bodyPr/>
          <a:lstStyle/>
          <a:p>
            <a:r>
              <a:rPr lang="en-CA" dirty="0"/>
              <a:t>Typical Capital Budgeting Decisions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Typical Cash Outflows</a:t>
            </a:r>
            <a:endParaRPr lang="en-CA" dirty="0"/>
          </a:p>
        </p:txBody>
      </p:sp>
      <p:grpSp>
        <p:nvGrpSpPr>
          <p:cNvPr id="33794" name="Group 86">
            <a:extLst>
              <a:ext uri="{FF2B5EF4-FFF2-40B4-BE49-F238E27FC236}">
                <a16:creationId xmlns:a16="http://schemas.microsoft.com/office/drawing/2014/main" id="{7B7DC6FE-DA1C-4686-9F7E-8069D0A54124}"/>
              </a:ext>
            </a:extLst>
          </p:cNvPr>
          <p:cNvGrpSpPr>
            <a:grpSpLocks/>
          </p:cNvGrpSpPr>
          <p:nvPr/>
        </p:nvGrpSpPr>
        <p:grpSpPr bwMode="auto">
          <a:xfrm>
            <a:off x="4651376" y="1223963"/>
            <a:ext cx="2686051" cy="1778000"/>
            <a:chOff x="1970" y="951"/>
            <a:chExt cx="1692" cy="1120"/>
          </a:xfrm>
        </p:grpSpPr>
        <p:sp>
          <p:nvSpPr>
            <p:cNvPr id="35855" name="Rectangle 87">
              <a:extLst>
                <a:ext uri="{FF2B5EF4-FFF2-40B4-BE49-F238E27FC236}">
                  <a16:creationId xmlns:a16="http://schemas.microsoft.com/office/drawing/2014/main" id="{8A1A0234-73F0-42BF-BF0D-CFBC1B929D14}"/>
                </a:ext>
              </a:extLst>
            </p:cNvPr>
            <p:cNvSpPr>
              <a:spLocks noChangeArrowheads="1"/>
            </p:cNvSpPr>
            <p:nvPr/>
          </p:nvSpPr>
          <p:spPr bwMode="auto">
            <a:xfrm>
              <a:off x="1970" y="951"/>
              <a:ext cx="1692"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Repairs and</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maintenance</a:t>
              </a:r>
            </a:p>
          </p:txBody>
        </p:sp>
        <p:sp>
          <p:nvSpPr>
            <p:cNvPr id="35856" name="Line 88">
              <a:extLst>
                <a:ext uri="{FF2B5EF4-FFF2-40B4-BE49-F238E27FC236}">
                  <a16:creationId xmlns:a16="http://schemas.microsoft.com/office/drawing/2014/main" id="{C590B44A-7F09-4FDF-BDFD-1CD86C1299BA}"/>
                </a:ext>
              </a:extLst>
            </p:cNvPr>
            <p:cNvSpPr>
              <a:spLocks noChangeShapeType="1"/>
            </p:cNvSpPr>
            <p:nvPr/>
          </p:nvSpPr>
          <p:spPr bwMode="auto">
            <a:xfrm flipV="1">
              <a:off x="2788" y="1719"/>
              <a:ext cx="0" cy="352"/>
            </a:xfrm>
            <a:prstGeom prst="line">
              <a:avLst/>
            </a:prstGeom>
            <a:noFill/>
            <a:ln w="28575">
              <a:solidFill>
                <a:srgbClr val="0070C0"/>
              </a:solidFill>
              <a:round/>
              <a:headEnd/>
              <a:tailEnd type="triangle" w="med" len="med"/>
            </a:ln>
          </p:spPr>
          <p:txBody>
            <a:bodyPr wrap="none" anchor="ctr"/>
            <a:lstStyle/>
            <a:p>
              <a:pPr>
                <a:defRPr/>
              </a:pPr>
              <a:endParaRPr lang="en-US">
                <a:solidFill>
                  <a:srgbClr val="1C3163"/>
                </a:solidFill>
              </a:endParaRPr>
            </a:p>
          </p:txBody>
        </p:sp>
      </p:grpSp>
      <p:grpSp>
        <p:nvGrpSpPr>
          <p:cNvPr id="33795" name="Group 89">
            <a:extLst>
              <a:ext uri="{FF2B5EF4-FFF2-40B4-BE49-F238E27FC236}">
                <a16:creationId xmlns:a16="http://schemas.microsoft.com/office/drawing/2014/main" id="{81749A30-E8D4-4CBD-9161-C7E67E8B5189}"/>
              </a:ext>
            </a:extLst>
          </p:cNvPr>
          <p:cNvGrpSpPr>
            <a:grpSpLocks/>
          </p:cNvGrpSpPr>
          <p:nvPr/>
        </p:nvGrpSpPr>
        <p:grpSpPr bwMode="auto">
          <a:xfrm>
            <a:off x="4800602" y="4267201"/>
            <a:ext cx="2482850" cy="2119313"/>
            <a:chOff x="2064" y="2513"/>
            <a:chExt cx="1564" cy="1335"/>
          </a:xfrm>
        </p:grpSpPr>
        <p:sp>
          <p:nvSpPr>
            <p:cNvPr id="35853" name="Rectangle 90">
              <a:extLst>
                <a:ext uri="{FF2B5EF4-FFF2-40B4-BE49-F238E27FC236}">
                  <a16:creationId xmlns:a16="http://schemas.microsoft.com/office/drawing/2014/main" id="{9F2EF845-AB8D-4107-9BC4-56AC4546AD42}"/>
                </a:ext>
              </a:extLst>
            </p:cNvPr>
            <p:cNvSpPr>
              <a:spLocks noChangeArrowheads="1"/>
            </p:cNvSpPr>
            <p:nvPr/>
          </p:nvSpPr>
          <p:spPr bwMode="auto">
            <a:xfrm>
              <a:off x="2064" y="2861"/>
              <a:ext cx="1564" cy="98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Incremental</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operating</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costs</a:t>
              </a:r>
            </a:p>
          </p:txBody>
        </p:sp>
        <p:sp>
          <p:nvSpPr>
            <p:cNvPr id="35854" name="Line 91">
              <a:extLst>
                <a:ext uri="{FF2B5EF4-FFF2-40B4-BE49-F238E27FC236}">
                  <a16:creationId xmlns:a16="http://schemas.microsoft.com/office/drawing/2014/main" id="{04F09EE4-68A6-4D0A-98C8-509998D2F653}"/>
                </a:ext>
              </a:extLst>
            </p:cNvPr>
            <p:cNvSpPr>
              <a:spLocks noChangeShapeType="1"/>
            </p:cNvSpPr>
            <p:nvPr/>
          </p:nvSpPr>
          <p:spPr bwMode="auto">
            <a:xfrm>
              <a:off x="2808" y="2513"/>
              <a:ext cx="0" cy="320"/>
            </a:xfrm>
            <a:prstGeom prst="line">
              <a:avLst/>
            </a:prstGeom>
            <a:noFill/>
            <a:ln w="28575">
              <a:solidFill>
                <a:srgbClr val="0070C0"/>
              </a:solidFill>
              <a:round/>
              <a:headEnd/>
              <a:tailEnd type="triangle" w="med" len="med"/>
            </a:ln>
          </p:spPr>
          <p:txBody>
            <a:bodyPr wrap="none" anchor="ctr"/>
            <a:lstStyle/>
            <a:p>
              <a:pPr>
                <a:defRPr/>
              </a:pPr>
              <a:endParaRPr lang="en-US">
                <a:solidFill>
                  <a:srgbClr val="1C3163"/>
                </a:solidFill>
              </a:endParaRPr>
            </a:p>
          </p:txBody>
        </p:sp>
      </p:grpSp>
      <p:grpSp>
        <p:nvGrpSpPr>
          <p:cNvPr id="33796" name="Group 92">
            <a:extLst>
              <a:ext uri="{FF2B5EF4-FFF2-40B4-BE49-F238E27FC236}">
                <a16:creationId xmlns:a16="http://schemas.microsoft.com/office/drawing/2014/main" id="{F8301690-0580-44FA-9B11-C3CE56393075}"/>
              </a:ext>
            </a:extLst>
          </p:cNvPr>
          <p:cNvGrpSpPr>
            <a:grpSpLocks/>
          </p:cNvGrpSpPr>
          <p:nvPr/>
        </p:nvGrpSpPr>
        <p:grpSpPr bwMode="auto">
          <a:xfrm>
            <a:off x="7315200" y="3148014"/>
            <a:ext cx="2968625" cy="1074737"/>
            <a:chOff x="3792" y="1983"/>
            <a:chExt cx="1870" cy="677"/>
          </a:xfrm>
        </p:grpSpPr>
        <p:sp>
          <p:nvSpPr>
            <p:cNvPr id="35851" name="Rectangle 93">
              <a:extLst>
                <a:ext uri="{FF2B5EF4-FFF2-40B4-BE49-F238E27FC236}">
                  <a16:creationId xmlns:a16="http://schemas.microsoft.com/office/drawing/2014/main" id="{1FA100D4-674D-4CA0-BC61-6B75016E35B9}"/>
                </a:ext>
              </a:extLst>
            </p:cNvPr>
            <p:cNvSpPr>
              <a:spLocks noChangeArrowheads="1"/>
            </p:cNvSpPr>
            <p:nvPr/>
          </p:nvSpPr>
          <p:spPr bwMode="auto">
            <a:xfrm>
              <a:off x="4185" y="1983"/>
              <a:ext cx="1477"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Initial</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investment</a:t>
              </a:r>
            </a:p>
          </p:txBody>
        </p:sp>
        <p:sp>
          <p:nvSpPr>
            <p:cNvPr id="35852" name="Line 94">
              <a:extLst>
                <a:ext uri="{FF2B5EF4-FFF2-40B4-BE49-F238E27FC236}">
                  <a16:creationId xmlns:a16="http://schemas.microsoft.com/office/drawing/2014/main" id="{89435E95-F68D-4DD7-B2AB-0F25B647AE86}"/>
                </a:ext>
              </a:extLst>
            </p:cNvPr>
            <p:cNvSpPr>
              <a:spLocks noChangeShapeType="1"/>
            </p:cNvSpPr>
            <p:nvPr/>
          </p:nvSpPr>
          <p:spPr bwMode="auto">
            <a:xfrm>
              <a:off x="3792" y="2304"/>
              <a:ext cx="464" cy="0"/>
            </a:xfrm>
            <a:prstGeom prst="line">
              <a:avLst/>
            </a:prstGeom>
            <a:noFill/>
            <a:ln w="28575">
              <a:solidFill>
                <a:srgbClr val="0070C0"/>
              </a:solidFill>
              <a:round/>
              <a:headEnd/>
              <a:tailEnd type="triangle" w="med" len="med"/>
            </a:ln>
          </p:spPr>
          <p:txBody>
            <a:bodyPr wrap="none" anchor="ctr"/>
            <a:lstStyle/>
            <a:p>
              <a:pPr>
                <a:defRPr/>
              </a:pPr>
              <a:endParaRPr lang="en-US">
                <a:solidFill>
                  <a:srgbClr val="1C3163"/>
                </a:solidFill>
              </a:endParaRPr>
            </a:p>
          </p:txBody>
        </p:sp>
      </p:grpSp>
      <p:grpSp>
        <p:nvGrpSpPr>
          <p:cNvPr id="33797" name="Group 95">
            <a:extLst>
              <a:ext uri="{FF2B5EF4-FFF2-40B4-BE49-F238E27FC236}">
                <a16:creationId xmlns:a16="http://schemas.microsoft.com/office/drawing/2014/main" id="{350C4097-E955-41F5-8D7F-6EF689D8BF81}"/>
              </a:ext>
            </a:extLst>
          </p:cNvPr>
          <p:cNvGrpSpPr>
            <a:grpSpLocks/>
          </p:cNvGrpSpPr>
          <p:nvPr/>
        </p:nvGrpSpPr>
        <p:grpSpPr bwMode="auto">
          <a:xfrm>
            <a:off x="2141538" y="3130550"/>
            <a:ext cx="2582862" cy="1074738"/>
            <a:chOff x="329" y="1972"/>
            <a:chExt cx="1627" cy="677"/>
          </a:xfrm>
        </p:grpSpPr>
        <p:sp>
          <p:nvSpPr>
            <p:cNvPr id="35849" name="Rectangle 96">
              <a:extLst>
                <a:ext uri="{FF2B5EF4-FFF2-40B4-BE49-F238E27FC236}">
                  <a16:creationId xmlns:a16="http://schemas.microsoft.com/office/drawing/2014/main" id="{F64C7330-3E25-4CF7-BE07-BBD81DF3BAD2}"/>
                </a:ext>
              </a:extLst>
            </p:cNvPr>
            <p:cNvSpPr>
              <a:spLocks noChangeArrowheads="1"/>
            </p:cNvSpPr>
            <p:nvPr/>
          </p:nvSpPr>
          <p:spPr bwMode="auto">
            <a:xfrm>
              <a:off x="329" y="1972"/>
              <a:ext cx="1143"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Working</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capital</a:t>
              </a:r>
            </a:p>
          </p:txBody>
        </p:sp>
        <p:sp>
          <p:nvSpPr>
            <p:cNvPr id="35850" name="Line 97">
              <a:extLst>
                <a:ext uri="{FF2B5EF4-FFF2-40B4-BE49-F238E27FC236}">
                  <a16:creationId xmlns:a16="http://schemas.microsoft.com/office/drawing/2014/main" id="{F6221A13-B328-431A-9E9F-1D2BB18E2E2F}"/>
                </a:ext>
              </a:extLst>
            </p:cNvPr>
            <p:cNvSpPr>
              <a:spLocks noChangeShapeType="1"/>
            </p:cNvSpPr>
            <p:nvPr/>
          </p:nvSpPr>
          <p:spPr bwMode="auto">
            <a:xfrm flipH="1">
              <a:off x="1508" y="2304"/>
              <a:ext cx="448" cy="0"/>
            </a:xfrm>
            <a:prstGeom prst="line">
              <a:avLst/>
            </a:prstGeom>
            <a:noFill/>
            <a:ln w="28575">
              <a:solidFill>
                <a:srgbClr val="0070C0"/>
              </a:solidFill>
              <a:round/>
              <a:headEnd/>
              <a:tailEnd type="triangle" w="med" len="med"/>
            </a:ln>
          </p:spPr>
          <p:txBody>
            <a:bodyPr wrap="none" anchor="ctr"/>
            <a:lstStyle/>
            <a:p>
              <a:pPr>
                <a:defRPr/>
              </a:pPr>
              <a:endParaRPr lang="en-US">
                <a:solidFill>
                  <a:srgbClr val="1C3163"/>
                </a:solidFill>
              </a:endParaRPr>
            </a:p>
          </p:txBody>
        </p:sp>
      </p:grpSp>
      <p:sp>
        <p:nvSpPr>
          <p:cNvPr id="33798" name="TextBox 18">
            <a:extLst>
              <a:ext uri="{FF2B5EF4-FFF2-40B4-BE49-F238E27FC236}">
                <a16:creationId xmlns:a16="http://schemas.microsoft.com/office/drawing/2014/main" id="{5A07A7F0-9DCB-406B-8DE1-071C4F08609F}"/>
              </a:ext>
            </a:extLst>
          </p:cNvPr>
          <p:cNvSpPr txBox="1">
            <a:spLocks noChangeArrowheads="1"/>
          </p:cNvSpPr>
          <p:nvPr/>
        </p:nvSpPr>
        <p:spPr bwMode="auto">
          <a:xfrm>
            <a:off x="4864100" y="3248026"/>
            <a:ext cx="2286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CA" altLang="en-US" sz="4000" dirty="0">
                <a:cs typeface="Arial" panose="020B0604020202020204" pitchFamily="34" charset="0"/>
              </a:rPr>
              <a:t>Outflows</a:t>
            </a:r>
          </a:p>
        </p:txBody>
      </p:sp>
      <p:sp>
        <p:nvSpPr>
          <p:cNvPr id="3" name="Slide Number Placeholder 2">
            <a:extLst>
              <a:ext uri="{FF2B5EF4-FFF2-40B4-BE49-F238E27FC236}">
                <a16:creationId xmlns:a16="http://schemas.microsoft.com/office/drawing/2014/main" id="{50FCC28A-CF05-D28D-D647-1CE1767CD6AD}"/>
              </a:ext>
            </a:extLst>
          </p:cNvPr>
          <p:cNvSpPr>
            <a:spLocks noGrp="1"/>
          </p:cNvSpPr>
          <p:nvPr>
            <p:ph type="sldNum" sz="quarter" idx="12"/>
          </p:nvPr>
        </p:nvSpPr>
        <p:spPr/>
        <p:txBody>
          <a:bodyPr/>
          <a:lstStyle/>
          <a:p>
            <a:fld id="{9B7CDB38-6350-4CC9-AB0E-B9078CE1CE4B}" type="slidenum">
              <a:rPr lang="en-US" smtClean="0"/>
              <a:pPr/>
              <a:t>32</a:t>
            </a:fld>
            <a:endParaRPr lang="en-US"/>
          </a:p>
        </p:txBody>
      </p:sp>
    </p:spTree>
    <p:extLst>
      <p:ext uri="{BB962C8B-B14F-4D97-AF65-F5344CB8AC3E}">
        <p14:creationId xmlns:p14="http://schemas.microsoft.com/office/powerpoint/2010/main" val="2590374659"/>
      </p:ext>
    </p:extLst>
  </p:cSld>
  <p:clrMapOvr>
    <a:masterClrMapping/>
  </p:clrMapOvr>
  <p:transition>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Typical Cash Inflows</a:t>
            </a:r>
            <a:endParaRPr lang="en-CA" dirty="0"/>
          </a:p>
        </p:txBody>
      </p:sp>
      <p:grpSp>
        <p:nvGrpSpPr>
          <p:cNvPr id="35842" name="Group 1110">
            <a:extLst>
              <a:ext uri="{FF2B5EF4-FFF2-40B4-BE49-F238E27FC236}">
                <a16:creationId xmlns:a16="http://schemas.microsoft.com/office/drawing/2014/main" id="{2C0B481F-7094-45DE-8E23-A822CC0A287B}"/>
              </a:ext>
            </a:extLst>
          </p:cNvPr>
          <p:cNvGrpSpPr>
            <a:grpSpLocks/>
          </p:cNvGrpSpPr>
          <p:nvPr/>
        </p:nvGrpSpPr>
        <p:grpSpPr bwMode="auto">
          <a:xfrm>
            <a:off x="7467601" y="3081339"/>
            <a:ext cx="2992438" cy="1074737"/>
            <a:chOff x="3744" y="1941"/>
            <a:chExt cx="1885" cy="677"/>
          </a:xfrm>
        </p:grpSpPr>
        <p:sp>
          <p:nvSpPr>
            <p:cNvPr id="37903" name="Rectangle 1111">
              <a:extLst>
                <a:ext uri="{FF2B5EF4-FFF2-40B4-BE49-F238E27FC236}">
                  <a16:creationId xmlns:a16="http://schemas.microsoft.com/office/drawing/2014/main" id="{E1AF74C6-1684-4283-B8C3-5EAA9948BBAE}"/>
                </a:ext>
              </a:extLst>
            </p:cNvPr>
            <p:cNvSpPr>
              <a:spLocks noChangeArrowheads="1"/>
            </p:cNvSpPr>
            <p:nvPr/>
          </p:nvSpPr>
          <p:spPr bwMode="auto">
            <a:xfrm>
              <a:off x="4253" y="1941"/>
              <a:ext cx="1376"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Reduction</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of costs</a:t>
              </a:r>
            </a:p>
          </p:txBody>
        </p:sp>
        <p:sp>
          <p:nvSpPr>
            <p:cNvPr id="37904" name="Line 1112">
              <a:extLst>
                <a:ext uri="{FF2B5EF4-FFF2-40B4-BE49-F238E27FC236}">
                  <a16:creationId xmlns:a16="http://schemas.microsoft.com/office/drawing/2014/main" id="{439BF413-15FA-4FED-A1F3-AE1CEB4C0E96}"/>
                </a:ext>
              </a:extLst>
            </p:cNvPr>
            <p:cNvSpPr>
              <a:spLocks noChangeShapeType="1"/>
            </p:cNvSpPr>
            <p:nvPr/>
          </p:nvSpPr>
          <p:spPr bwMode="auto">
            <a:xfrm>
              <a:off x="3744" y="2304"/>
              <a:ext cx="464" cy="0"/>
            </a:xfrm>
            <a:prstGeom prst="line">
              <a:avLst/>
            </a:prstGeom>
            <a:noFill/>
            <a:ln w="28575">
              <a:solidFill>
                <a:srgbClr val="0070C0"/>
              </a:solidFill>
              <a:round/>
              <a:headEnd type="triangle" w="med" len="med"/>
              <a:tailEnd/>
            </a:ln>
          </p:spPr>
          <p:txBody>
            <a:bodyPr wrap="none" anchor="ctr"/>
            <a:lstStyle/>
            <a:p>
              <a:pPr>
                <a:defRPr/>
              </a:pPr>
              <a:endParaRPr lang="en-US">
                <a:solidFill>
                  <a:srgbClr val="1C3163"/>
                </a:solidFill>
              </a:endParaRPr>
            </a:p>
          </p:txBody>
        </p:sp>
      </p:grpSp>
      <p:grpSp>
        <p:nvGrpSpPr>
          <p:cNvPr id="35843" name="Group 1113">
            <a:extLst>
              <a:ext uri="{FF2B5EF4-FFF2-40B4-BE49-F238E27FC236}">
                <a16:creationId xmlns:a16="http://schemas.microsoft.com/office/drawing/2014/main" id="{C47BA13D-3DFE-44B8-8F41-CA62C2552137}"/>
              </a:ext>
            </a:extLst>
          </p:cNvPr>
          <p:cNvGrpSpPr>
            <a:grpSpLocks/>
          </p:cNvGrpSpPr>
          <p:nvPr/>
        </p:nvGrpSpPr>
        <p:grpSpPr bwMode="auto">
          <a:xfrm>
            <a:off x="5253038" y="1416050"/>
            <a:ext cx="1731963" cy="1631950"/>
            <a:chOff x="2349" y="1123"/>
            <a:chExt cx="1091" cy="1028"/>
          </a:xfrm>
        </p:grpSpPr>
        <p:sp>
          <p:nvSpPr>
            <p:cNvPr id="37901" name="Rectangle 1114">
              <a:extLst>
                <a:ext uri="{FF2B5EF4-FFF2-40B4-BE49-F238E27FC236}">
                  <a16:creationId xmlns:a16="http://schemas.microsoft.com/office/drawing/2014/main" id="{250924FE-F2A5-48AB-A393-6C359B1C7A62}"/>
                </a:ext>
              </a:extLst>
            </p:cNvPr>
            <p:cNvSpPr>
              <a:spLocks noChangeArrowheads="1"/>
            </p:cNvSpPr>
            <p:nvPr/>
          </p:nvSpPr>
          <p:spPr bwMode="auto">
            <a:xfrm>
              <a:off x="2349" y="1123"/>
              <a:ext cx="1091"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Salvage</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value</a:t>
              </a:r>
            </a:p>
          </p:txBody>
        </p:sp>
        <p:sp>
          <p:nvSpPr>
            <p:cNvPr id="37902" name="Line 1115">
              <a:extLst>
                <a:ext uri="{FF2B5EF4-FFF2-40B4-BE49-F238E27FC236}">
                  <a16:creationId xmlns:a16="http://schemas.microsoft.com/office/drawing/2014/main" id="{8DD0B20C-E721-4494-8061-C86EAF7E2D59}"/>
                </a:ext>
              </a:extLst>
            </p:cNvPr>
            <p:cNvSpPr>
              <a:spLocks noChangeShapeType="1"/>
            </p:cNvSpPr>
            <p:nvPr/>
          </p:nvSpPr>
          <p:spPr bwMode="auto">
            <a:xfrm flipV="1">
              <a:off x="2880" y="1799"/>
              <a:ext cx="0" cy="352"/>
            </a:xfrm>
            <a:prstGeom prst="line">
              <a:avLst/>
            </a:prstGeom>
            <a:noFill/>
            <a:ln w="28575">
              <a:solidFill>
                <a:srgbClr val="0070C0"/>
              </a:solidFill>
              <a:round/>
              <a:headEnd type="triangle" w="med" len="med"/>
              <a:tailEnd/>
            </a:ln>
          </p:spPr>
          <p:txBody>
            <a:bodyPr wrap="none" anchor="ctr"/>
            <a:lstStyle/>
            <a:p>
              <a:pPr>
                <a:defRPr/>
              </a:pPr>
              <a:endParaRPr lang="en-US">
                <a:solidFill>
                  <a:srgbClr val="1C3163"/>
                </a:solidFill>
              </a:endParaRPr>
            </a:p>
          </p:txBody>
        </p:sp>
      </p:grpSp>
      <p:grpSp>
        <p:nvGrpSpPr>
          <p:cNvPr id="35844" name="Group 1116">
            <a:extLst>
              <a:ext uri="{FF2B5EF4-FFF2-40B4-BE49-F238E27FC236}">
                <a16:creationId xmlns:a16="http://schemas.microsoft.com/office/drawing/2014/main" id="{1AB88BDF-C917-4EE3-825B-C310BF6B1E90}"/>
              </a:ext>
            </a:extLst>
          </p:cNvPr>
          <p:cNvGrpSpPr>
            <a:grpSpLocks/>
          </p:cNvGrpSpPr>
          <p:nvPr/>
        </p:nvGrpSpPr>
        <p:grpSpPr bwMode="auto">
          <a:xfrm>
            <a:off x="4938714" y="4343400"/>
            <a:ext cx="2482850" cy="1739900"/>
            <a:chOff x="2151" y="2468"/>
            <a:chExt cx="1564" cy="1096"/>
          </a:xfrm>
        </p:grpSpPr>
        <p:sp>
          <p:nvSpPr>
            <p:cNvPr id="37899" name="Rectangle 1117">
              <a:extLst>
                <a:ext uri="{FF2B5EF4-FFF2-40B4-BE49-F238E27FC236}">
                  <a16:creationId xmlns:a16="http://schemas.microsoft.com/office/drawing/2014/main" id="{EDE9FE89-21EB-415D-9D98-0CF89EBBA01D}"/>
                </a:ext>
              </a:extLst>
            </p:cNvPr>
            <p:cNvSpPr>
              <a:spLocks noChangeArrowheads="1"/>
            </p:cNvSpPr>
            <p:nvPr/>
          </p:nvSpPr>
          <p:spPr bwMode="auto">
            <a:xfrm>
              <a:off x="2151" y="2887"/>
              <a:ext cx="1564" cy="67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Incremental</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revenues</a:t>
              </a:r>
            </a:p>
          </p:txBody>
        </p:sp>
        <p:sp>
          <p:nvSpPr>
            <p:cNvPr id="37900" name="Line 1118">
              <a:extLst>
                <a:ext uri="{FF2B5EF4-FFF2-40B4-BE49-F238E27FC236}">
                  <a16:creationId xmlns:a16="http://schemas.microsoft.com/office/drawing/2014/main" id="{7EEF1845-7AAF-47B2-8A6A-EC56F99F88DB}"/>
                </a:ext>
              </a:extLst>
            </p:cNvPr>
            <p:cNvSpPr>
              <a:spLocks noChangeShapeType="1"/>
            </p:cNvSpPr>
            <p:nvPr/>
          </p:nvSpPr>
          <p:spPr bwMode="auto">
            <a:xfrm>
              <a:off x="2875" y="2468"/>
              <a:ext cx="0" cy="320"/>
            </a:xfrm>
            <a:prstGeom prst="line">
              <a:avLst/>
            </a:prstGeom>
            <a:noFill/>
            <a:ln w="28575">
              <a:solidFill>
                <a:srgbClr val="0070C0"/>
              </a:solidFill>
              <a:round/>
              <a:headEnd type="triangle" w="med" len="med"/>
              <a:tailEnd/>
            </a:ln>
          </p:spPr>
          <p:txBody>
            <a:bodyPr wrap="none" anchor="ctr"/>
            <a:lstStyle/>
            <a:p>
              <a:pPr>
                <a:defRPr/>
              </a:pPr>
              <a:endParaRPr lang="en-US">
                <a:solidFill>
                  <a:srgbClr val="1C3163"/>
                </a:solidFill>
              </a:endParaRPr>
            </a:p>
          </p:txBody>
        </p:sp>
      </p:grpSp>
      <p:grpSp>
        <p:nvGrpSpPr>
          <p:cNvPr id="35845" name="Group 1119">
            <a:extLst>
              <a:ext uri="{FF2B5EF4-FFF2-40B4-BE49-F238E27FC236}">
                <a16:creationId xmlns:a16="http://schemas.microsoft.com/office/drawing/2014/main" id="{327E7021-06D6-4ECD-98F0-F0557A189109}"/>
              </a:ext>
            </a:extLst>
          </p:cNvPr>
          <p:cNvGrpSpPr>
            <a:grpSpLocks/>
          </p:cNvGrpSpPr>
          <p:nvPr/>
        </p:nvGrpSpPr>
        <p:grpSpPr bwMode="auto">
          <a:xfrm>
            <a:off x="1911351" y="2882901"/>
            <a:ext cx="2965449" cy="1566863"/>
            <a:chOff x="366" y="1816"/>
            <a:chExt cx="1868" cy="987"/>
          </a:xfrm>
        </p:grpSpPr>
        <p:sp>
          <p:nvSpPr>
            <p:cNvPr id="37897" name="Rectangle 1120">
              <a:extLst>
                <a:ext uri="{FF2B5EF4-FFF2-40B4-BE49-F238E27FC236}">
                  <a16:creationId xmlns:a16="http://schemas.microsoft.com/office/drawing/2014/main" id="{A11173B1-355C-4232-A49C-1C23EF401C1E}"/>
                </a:ext>
              </a:extLst>
            </p:cNvPr>
            <p:cNvSpPr>
              <a:spLocks noChangeArrowheads="1"/>
            </p:cNvSpPr>
            <p:nvPr/>
          </p:nvSpPr>
          <p:spPr bwMode="auto">
            <a:xfrm>
              <a:off x="366" y="1816"/>
              <a:ext cx="1406" cy="987"/>
            </a:xfrm>
            <a:prstGeom prst="rect">
              <a:avLst/>
            </a:prstGeom>
            <a:noFill/>
            <a:ln>
              <a:noFill/>
            </a:ln>
          </p:spPr>
          <p:txBody>
            <a:bodyPr wrap="non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Release of</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working</a:t>
              </a:r>
            </a:p>
            <a:p>
              <a:pPr algn="ctr" eaLnBrk="1" hangingPunct="1">
                <a:defRPr/>
              </a:pPr>
              <a:r>
                <a:rPr lang="en-CA" altLang="en-US" sz="3200" b="1" dirty="0">
                  <a:solidFill>
                    <a:srgbClr val="1C3163"/>
                  </a:solidFill>
                  <a:latin typeface="Arial" panose="020B0604020202020204" pitchFamily="34" charset="0"/>
                  <a:cs typeface="Arial" panose="020B0604020202020204" pitchFamily="34" charset="0"/>
                </a:rPr>
                <a:t>capital</a:t>
              </a:r>
            </a:p>
          </p:txBody>
        </p:sp>
        <p:sp>
          <p:nvSpPr>
            <p:cNvPr id="37898" name="Line 1121">
              <a:extLst>
                <a:ext uri="{FF2B5EF4-FFF2-40B4-BE49-F238E27FC236}">
                  <a16:creationId xmlns:a16="http://schemas.microsoft.com/office/drawing/2014/main" id="{CDFB19E9-7F84-4D0C-ADFC-462DA0D91FF1}"/>
                </a:ext>
              </a:extLst>
            </p:cNvPr>
            <p:cNvSpPr>
              <a:spLocks noChangeShapeType="1"/>
            </p:cNvSpPr>
            <p:nvPr/>
          </p:nvSpPr>
          <p:spPr bwMode="auto">
            <a:xfrm flipH="1">
              <a:off x="1786" y="2304"/>
              <a:ext cx="448" cy="0"/>
            </a:xfrm>
            <a:prstGeom prst="line">
              <a:avLst/>
            </a:prstGeom>
            <a:noFill/>
            <a:ln w="28575">
              <a:solidFill>
                <a:srgbClr val="0070C0"/>
              </a:solidFill>
              <a:round/>
              <a:headEnd type="triangle" w="med" len="med"/>
              <a:tailEnd/>
            </a:ln>
          </p:spPr>
          <p:txBody>
            <a:bodyPr wrap="none" anchor="ctr"/>
            <a:lstStyle/>
            <a:p>
              <a:pPr>
                <a:defRPr/>
              </a:pPr>
              <a:endParaRPr lang="en-US">
                <a:solidFill>
                  <a:srgbClr val="1C3163"/>
                </a:solidFill>
              </a:endParaRPr>
            </a:p>
          </p:txBody>
        </p:sp>
      </p:grpSp>
      <p:sp>
        <p:nvSpPr>
          <p:cNvPr id="35846" name="TextBox 18">
            <a:extLst>
              <a:ext uri="{FF2B5EF4-FFF2-40B4-BE49-F238E27FC236}">
                <a16:creationId xmlns:a16="http://schemas.microsoft.com/office/drawing/2014/main" id="{C5067943-F6F5-4872-B7B4-BA2EF05725B6}"/>
              </a:ext>
            </a:extLst>
          </p:cNvPr>
          <p:cNvSpPr txBox="1">
            <a:spLocks noChangeArrowheads="1"/>
          </p:cNvSpPr>
          <p:nvPr/>
        </p:nvSpPr>
        <p:spPr bwMode="auto">
          <a:xfrm>
            <a:off x="5008563" y="3248026"/>
            <a:ext cx="2286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CA" altLang="en-US" sz="4000" dirty="0"/>
              <a:t>Inflows</a:t>
            </a:r>
          </a:p>
        </p:txBody>
      </p:sp>
      <p:sp>
        <p:nvSpPr>
          <p:cNvPr id="3" name="Slide Number Placeholder 2">
            <a:extLst>
              <a:ext uri="{FF2B5EF4-FFF2-40B4-BE49-F238E27FC236}">
                <a16:creationId xmlns:a16="http://schemas.microsoft.com/office/drawing/2014/main" id="{321E05DE-C2B5-F1B0-B2E5-AAFFE0D87804}"/>
              </a:ext>
            </a:extLst>
          </p:cNvPr>
          <p:cNvSpPr>
            <a:spLocks noGrp="1"/>
          </p:cNvSpPr>
          <p:nvPr>
            <p:ph type="sldNum" sz="quarter" idx="12"/>
          </p:nvPr>
        </p:nvSpPr>
        <p:spPr/>
        <p:txBody>
          <a:bodyPr/>
          <a:lstStyle/>
          <a:p>
            <a:fld id="{9B7CDB38-6350-4CC9-AB0E-B9078CE1CE4B}" type="slidenum">
              <a:rPr lang="en-US" smtClean="0"/>
              <a:pPr/>
              <a:t>33</a:t>
            </a:fld>
            <a:endParaRPr lang="en-US"/>
          </a:p>
        </p:txBody>
      </p:sp>
    </p:spTree>
    <p:extLst>
      <p:ext uri="{BB962C8B-B14F-4D97-AF65-F5344CB8AC3E}">
        <p14:creationId xmlns:p14="http://schemas.microsoft.com/office/powerpoint/2010/main" val="2661026145"/>
      </p:ext>
    </p:extLst>
  </p:cSld>
  <p:clrMapOvr>
    <a:masterClrMapping/>
  </p:clrMapOvr>
  <p:transition>
    <p:zoom dir="in"/>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7923" name="Object 2">
            <a:extLst>
              <a:ext uri="{FF2B5EF4-FFF2-40B4-BE49-F238E27FC236}">
                <a16:creationId xmlns:a16="http://schemas.microsoft.com/office/drawing/2014/main" id="{D0189026-9C5D-46B2-98D9-A9A1CD1B9336}"/>
              </a:ext>
            </a:extLst>
          </p:cNvPr>
          <p:cNvGraphicFramePr>
            <a:graphicFrameLocks/>
          </p:cNvGraphicFramePr>
          <p:nvPr/>
        </p:nvGraphicFramePr>
        <p:xfrm>
          <a:off x="4226923" y="3018339"/>
          <a:ext cx="7605713" cy="3449637"/>
        </p:xfrm>
        <a:graphic>
          <a:graphicData uri="http://schemas.openxmlformats.org/presentationml/2006/ole">
            <mc:AlternateContent xmlns:mc="http://schemas.openxmlformats.org/markup-compatibility/2006">
              <mc:Choice xmlns:v="urn:schemas-microsoft-com:vml" Requires="v">
                <p:oleObj name="Worksheet" r:id="rId3" imgW="3381515" imgH="1733550" progId="Excel.Sheet.8">
                  <p:embed/>
                </p:oleObj>
              </mc:Choice>
              <mc:Fallback>
                <p:oleObj name="Worksheet" r:id="rId3" imgW="3381515" imgH="1733550" progId="Excel.Sheet.8">
                  <p:embed/>
                  <p:pic>
                    <p:nvPicPr>
                      <p:cNvPr id="337923" name="Object 2">
                        <a:extLst>
                          <a:ext uri="{FF2B5EF4-FFF2-40B4-BE49-F238E27FC236}">
                            <a16:creationId xmlns:a16="http://schemas.microsoft.com/office/drawing/2014/main" id="{D0189026-9C5D-46B2-98D9-A9A1CD1B9336}"/>
                          </a:ext>
                        </a:extLst>
                      </p:cNvPr>
                      <p:cNvPicPr>
                        <a:picLocks noChangeArrowheads="1"/>
                      </p:cNvPicPr>
                      <p:nvPr/>
                    </p:nvPicPr>
                    <p:blipFill>
                      <a:blip r:embed="rId4"/>
                      <a:srcRect l="3737" t="1961" r="4672" b="3922"/>
                      <a:stretch>
                        <a:fillRect/>
                      </a:stretch>
                    </p:blipFill>
                    <p:spPr bwMode="auto">
                      <a:xfrm>
                        <a:off x="4226923" y="3018339"/>
                        <a:ext cx="7605713" cy="3449637"/>
                      </a:xfrm>
                      <a:prstGeom prst="rect">
                        <a:avLst/>
                      </a:prstGeom>
                      <a:solidFill>
                        <a:srgbClr val="D9D9D9"/>
                      </a:solidFill>
                      <a:ln w="28575">
                        <a:solidFill>
                          <a:srgbClr val="1C3163"/>
                        </a:solidFill>
                        <a:miter lim="800000"/>
                        <a:headEnd/>
                        <a:tailEnd/>
                      </a:ln>
                    </p:spPr>
                  </p:pic>
                </p:oleObj>
              </mc:Fallback>
            </mc:AlternateContent>
          </a:graphicData>
        </a:graphic>
      </p:graphicFrame>
      <p:sp>
        <p:nvSpPr>
          <p:cNvPr id="5" name="Rectangle 4"/>
          <p:cNvSpPr/>
          <p:nvPr/>
        </p:nvSpPr>
        <p:spPr>
          <a:xfrm>
            <a:off x="335360" y="487656"/>
            <a:ext cx="11377263" cy="2308324"/>
          </a:xfrm>
          <a:prstGeom prst="rect">
            <a:avLst/>
          </a:prstGeom>
        </p:spPr>
        <p:txBody>
          <a:bodyPr wrap="square">
            <a:spAutoFit/>
          </a:bodyPr>
          <a:lstStyle/>
          <a:p>
            <a:r>
              <a:rPr lang="en-CA" altLang="en-US" sz="2400" dirty="0">
                <a:latin typeface="Arial" panose="020B0604020202020204" pitchFamily="34" charset="0"/>
                <a:cs typeface="Arial" panose="020B0604020202020204" pitchFamily="34" charset="0"/>
              </a:rPr>
              <a:t>Lester Company has been offered a five-year contract to provide component parts for a large manufacturer. At the end of five years the working capital will be released and it may be used elsewhere by Lester Company. Lester Company uses a discount rate of 10%.</a:t>
            </a:r>
            <a:br>
              <a:rPr lang="en-CA" altLang="en-US" sz="2400" dirty="0">
                <a:latin typeface="Arial" panose="020B0604020202020204" pitchFamily="34" charset="0"/>
                <a:cs typeface="Arial" panose="020B0604020202020204" pitchFamily="34" charset="0"/>
              </a:rPr>
            </a:br>
            <a:endParaRPr lang="en-CA" altLang="en-US" sz="2400" dirty="0">
              <a:latin typeface="Arial" panose="020B0604020202020204" pitchFamily="34" charset="0"/>
              <a:cs typeface="Arial" panose="020B0604020202020204" pitchFamily="34" charset="0"/>
            </a:endParaRPr>
          </a:p>
          <a:p>
            <a:r>
              <a:rPr lang="en-CA" altLang="en-US" sz="2400" dirty="0">
                <a:latin typeface="Arial" panose="020B0604020202020204" pitchFamily="34" charset="0"/>
                <a:cs typeface="Arial" panose="020B0604020202020204" pitchFamily="34" charset="0"/>
              </a:rPr>
              <a:t>Should the contract be accepted??</a:t>
            </a:r>
            <a:endParaRPr lang="en-CA" sz="2400" dirty="0">
              <a:latin typeface="Arial" panose="020B0604020202020204" pitchFamily="34" charset="0"/>
              <a:cs typeface="Arial" panose="020B0604020202020204" pitchFamily="34" charset="0"/>
            </a:endParaRPr>
          </a:p>
        </p:txBody>
      </p:sp>
      <p:sp>
        <p:nvSpPr>
          <p:cNvPr id="11" name="Rectangle 3">
            <a:extLst>
              <a:ext uri="{FF2B5EF4-FFF2-40B4-BE49-F238E27FC236}">
                <a16:creationId xmlns:a16="http://schemas.microsoft.com/office/drawing/2014/main" id="{2F9713C4-4D32-426D-9A9F-1A58C125C413}"/>
              </a:ext>
            </a:extLst>
          </p:cNvPr>
          <p:cNvSpPr>
            <a:spLocks noGrp="1"/>
          </p:cNvSpPr>
          <p:nvPr>
            <p:ph type="subTitle" idx="1"/>
          </p:nvPr>
        </p:nvSpPr>
        <p:spPr bwMode="auto">
          <a:xfrm>
            <a:off x="335361" y="-27384"/>
            <a:ext cx="9601067" cy="50601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Autofit/>
          </a:bodyPr>
          <a:lstStyle/>
          <a:p>
            <a:r>
              <a:rPr lang="en-US" altLang="en-US" dirty="0"/>
              <a:t>Capital Budgeting - Exam</a:t>
            </a:r>
            <a:endParaRPr lang="en-CA" altLang="en-US" dirty="0"/>
          </a:p>
        </p:txBody>
      </p:sp>
      <p:sp>
        <p:nvSpPr>
          <p:cNvPr id="2" name="Slide Number Placeholder 1">
            <a:extLst>
              <a:ext uri="{FF2B5EF4-FFF2-40B4-BE49-F238E27FC236}">
                <a16:creationId xmlns:a16="http://schemas.microsoft.com/office/drawing/2014/main" id="{F7F5DF22-24B8-C5B1-891C-20CF3181D245}"/>
              </a:ext>
            </a:extLst>
          </p:cNvPr>
          <p:cNvSpPr>
            <a:spLocks noGrp="1"/>
          </p:cNvSpPr>
          <p:nvPr>
            <p:ph type="sldNum" sz="quarter" idx="12"/>
          </p:nvPr>
        </p:nvSpPr>
        <p:spPr/>
        <p:txBody>
          <a:bodyPr/>
          <a:lstStyle/>
          <a:p>
            <a:fld id="{9B7CDB38-6350-4CC9-AB0E-B9078CE1CE4B}" type="slidenum">
              <a:rPr lang="en-US" smtClean="0"/>
              <a:pPr/>
              <a:t>34</a:t>
            </a:fld>
            <a:endParaRPr lang="en-US"/>
          </a:p>
        </p:txBody>
      </p:sp>
    </p:spTree>
    <p:extLst>
      <p:ext uri="{BB962C8B-B14F-4D97-AF65-F5344CB8AC3E}">
        <p14:creationId xmlns:p14="http://schemas.microsoft.com/office/powerpoint/2010/main" val="2725219116"/>
      </p:ext>
    </p:extLst>
  </p:cSld>
  <p:clrMapOvr>
    <a:masterClrMapping/>
  </p:clrMapOvr>
  <p:transition>
    <p:pull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nodeType="afterEffect">
                                  <p:stCondLst>
                                    <p:cond delay="0"/>
                                  </p:stCondLst>
                                  <p:childTnLst>
                                    <p:set>
                                      <p:cBhvr>
                                        <p:cTn id="6" dur="1" fill="hold">
                                          <p:stCondLst>
                                            <p:cond delay="0"/>
                                          </p:stCondLst>
                                        </p:cTn>
                                        <p:tgtEl>
                                          <p:spTgt spid="337923"/>
                                        </p:tgtEl>
                                        <p:attrNameLst>
                                          <p:attrName>style.visibility</p:attrName>
                                        </p:attrNameLst>
                                      </p:cBhvr>
                                      <p:to>
                                        <p:strVal val="visible"/>
                                      </p:to>
                                    </p:set>
                                    <p:animEffect transition="in" filter="wipe(up)">
                                      <p:cBhvr>
                                        <p:cTn id="7" dur="500"/>
                                        <p:tgtEl>
                                          <p:spTgt spid="3379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5CF445AE-16C4-43F5-B63B-6848686016A0}"/>
              </a:ext>
            </a:extLst>
          </p:cNvPr>
          <p:cNvSpPr>
            <a:spLocks noChangeArrowheads="1"/>
          </p:cNvSpPr>
          <p:nvPr/>
        </p:nvSpPr>
        <p:spPr bwMode="auto">
          <a:xfrm>
            <a:off x="177715" y="980969"/>
            <a:ext cx="6096000" cy="2286000"/>
          </a:xfrm>
          <a:prstGeom prst="rect">
            <a:avLst/>
          </a:prstGeom>
          <a:solidFill>
            <a:schemeClr val="accent1">
              <a:lumMod val="40000"/>
              <a:lumOff val="60000"/>
            </a:schemeClr>
          </a:solidFill>
          <a:ln w="9525">
            <a:solidFill>
              <a:schemeClr val="tx1"/>
            </a:solidFill>
            <a:miter lim="800000"/>
            <a:headEnd/>
            <a:tailEnd/>
          </a:ln>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CA" altLang="en-US"/>
          </a:p>
        </p:txBody>
      </p:sp>
      <p:graphicFrame>
        <p:nvGraphicFramePr>
          <p:cNvPr id="342020" name="Object 2">
            <a:extLst>
              <a:ext uri="{FF2B5EF4-FFF2-40B4-BE49-F238E27FC236}">
                <a16:creationId xmlns:a16="http://schemas.microsoft.com/office/drawing/2014/main" id="{5C00CBBF-8B20-444A-AC69-C67B1573B7EE}"/>
              </a:ext>
            </a:extLst>
          </p:cNvPr>
          <p:cNvGraphicFramePr>
            <a:graphicFrameLocks/>
          </p:cNvGraphicFramePr>
          <p:nvPr/>
        </p:nvGraphicFramePr>
        <p:xfrm>
          <a:off x="346098" y="1186004"/>
          <a:ext cx="5805488" cy="1660525"/>
        </p:xfrm>
        <a:graphic>
          <a:graphicData uri="http://schemas.openxmlformats.org/presentationml/2006/ole">
            <mc:AlternateContent xmlns:mc="http://schemas.openxmlformats.org/markup-compatibility/2006">
              <mc:Choice xmlns:v="urn:schemas-microsoft-com:vml" Requires="v">
                <p:oleObj name="Worksheet" r:id="rId3" imgW="2985983" imgH="1057306" progId="Excel.Sheet.8">
                  <p:embed/>
                </p:oleObj>
              </mc:Choice>
              <mc:Fallback>
                <p:oleObj name="Worksheet" r:id="rId3" imgW="2985983" imgH="1057306" progId="Excel.Sheet.8">
                  <p:embed/>
                  <p:pic>
                    <p:nvPicPr>
                      <p:cNvPr id="342020" name="Object 2">
                        <a:extLst>
                          <a:ext uri="{FF2B5EF4-FFF2-40B4-BE49-F238E27FC236}">
                            <a16:creationId xmlns:a16="http://schemas.microsoft.com/office/drawing/2014/main" id="{5C00CBBF-8B20-444A-AC69-C67B1573B7EE}"/>
                          </a:ext>
                        </a:extLst>
                      </p:cNvPr>
                      <p:cNvPicPr>
                        <a:picLocks noChangeArrowheads="1"/>
                      </p:cNvPicPr>
                      <p:nvPr/>
                    </p:nvPicPr>
                    <p:blipFill>
                      <a:blip r:embed="rId4"/>
                      <a:srcRect l="2922" t="4425" r="2272" b="17699"/>
                      <a:stretch>
                        <a:fillRect/>
                      </a:stretch>
                    </p:blipFill>
                    <p:spPr bwMode="auto">
                      <a:xfrm>
                        <a:off x="346098" y="1186004"/>
                        <a:ext cx="5805488" cy="1660525"/>
                      </a:xfrm>
                      <a:prstGeom prst="rect">
                        <a:avLst/>
                      </a:prstGeom>
                      <a:solidFill>
                        <a:srgbClr val="FFFFCC"/>
                      </a:solidFill>
                      <a:ln w="12700">
                        <a:solidFill>
                          <a:srgbClr val="000000"/>
                        </a:solidFill>
                        <a:miter lim="800000"/>
                        <a:headEnd/>
                        <a:tailEnd/>
                      </a:ln>
                      <a:effectLst/>
                    </p:spPr>
                  </p:pic>
                </p:oleObj>
              </mc:Fallback>
            </mc:AlternateContent>
          </a:graphicData>
        </a:graphic>
      </p:graphicFrame>
      <p:sp>
        <p:nvSpPr>
          <p:cNvPr id="10" name="Rectangle 3">
            <a:extLst>
              <a:ext uri="{FF2B5EF4-FFF2-40B4-BE49-F238E27FC236}">
                <a16:creationId xmlns:a16="http://schemas.microsoft.com/office/drawing/2014/main" id="{2F9713C4-4D32-426D-9A9F-1A58C125C413}"/>
              </a:ext>
            </a:extLst>
          </p:cNvPr>
          <p:cNvSpPr>
            <a:spLocks noGrp="1"/>
          </p:cNvSpPr>
          <p:nvPr>
            <p:ph type="subTitle" idx="1"/>
          </p:nvPr>
        </p:nvSpPr>
        <p:spPr bwMode="auto">
          <a:xfrm>
            <a:off x="335361" y="-27384"/>
            <a:ext cx="9601067" cy="50601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Autofit/>
          </a:bodyPr>
          <a:lstStyle/>
          <a:p>
            <a:r>
              <a:rPr lang="en-US" altLang="en-US" dirty="0"/>
              <a:t>Capital Budgeting - Exam</a:t>
            </a:r>
            <a:endParaRPr lang="en-CA" altLang="en-US" dirty="0"/>
          </a:p>
          <a:p>
            <a:endParaRPr lang="en-CA" altLang="en-US" dirty="0"/>
          </a:p>
        </p:txBody>
      </p:sp>
      <p:sp>
        <p:nvSpPr>
          <p:cNvPr id="5" name="TextBox 4"/>
          <p:cNvSpPr txBox="1"/>
          <p:nvPr/>
        </p:nvSpPr>
        <p:spPr>
          <a:xfrm>
            <a:off x="322971" y="575861"/>
            <a:ext cx="422423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Annual net cash inflow from operations:</a:t>
            </a:r>
            <a:endParaRPr lang="en-CA" dirty="0">
              <a:latin typeface="Arial" panose="020B0604020202020204" pitchFamily="34" charset="0"/>
              <a:cs typeface="Arial" panose="020B0604020202020204" pitchFamily="34" charset="0"/>
            </a:endParaRPr>
          </a:p>
        </p:txBody>
      </p:sp>
      <p:graphicFrame>
        <p:nvGraphicFramePr>
          <p:cNvPr id="13" name="Object 2">
            <a:extLst>
              <a:ext uri="{FF2B5EF4-FFF2-40B4-BE49-F238E27FC236}">
                <a16:creationId xmlns:a16="http://schemas.microsoft.com/office/drawing/2014/main" id="{BFBF8B89-996F-4F7E-8A74-853EBCD0C339}"/>
              </a:ext>
            </a:extLst>
          </p:cNvPr>
          <p:cNvGraphicFramePr>
            <a:graphicFrameLocks/>
          </p:cNvGraphicFramePr>
          <p:nvPr/>
        </p:nvGraphicFramePr>
        <p:xfrm>
          <a:off x="4439816" y="3266969"/>
          <a:ext cx="7218363" cy="3055938"/>
        </p:xfrm>
        <a:graphic>
          <a:graphicData uri="http://schemas.openxmlformats.org/presentationml/2006/ole">
            <mc:AlternateContent xmlns:mc="http://schemas.openxmlformats.org/markup-compatibility/2006">
              <mc:Choice xmlns:v="urn:schemas-microsoft-com:vml" Requires="v">
                <p:oleObj name="Worksheet" r:id="rId5" imgW="4667324" imgH="1609725" progId="Excel.Sheet.8">
                  <p:embed/>
                </p:oleObj>
              </mc:Choice>
              <mc:Fallback>
                <p:oleObj name="Worksheet" r:id="rId5" imgW="4667324" imgH="1609725" progId="Excel.Sheet.8">
                  <p:embed/>
                  <p:pic>
                    <p:nvPicPr>
                      <p:cNvPr id="13" name="Object 2">
                        <a:extLst>
                          <a:ext uri="{FF2B5EF4-FFF2-40B4-BE49-F238E27FC236}">
                            <a16:creationId xmlns:a16="http://schemas.microsoft.com/office/drawing/2014/main" id="{BFBF8B89-996F-4F7E-8A74-853EBCD0C339}"/>
                          </a:ext>
                        </a:extLst>
                      </p:cNvPr>
                      <p:cNvPicPr>
                        <a:picLocks noChangeArrowheads="1"/>
                      </p:cNvPicPr>
                      <p:nvPr/>
                    </p:nvPicPr>
                    <p:blipFill>
                      <a:blip r:embed="rId6"/>
                      <a:srcRect l="2034" t="2498" r="1657" b="1363"/>
                      <a:stretch>
                        <a:fillRect/>
                      </a:stretch>
                    </p:blipFill>
                    <p:spPr bwMode="auto">
                      <a:xfrm>
                        <a:off x="4439816" y="3266969"/>
                        <a:ext cx="7218363" cy="3055938"/>
                      </a:xfrm>
                      <a:prstGeom prst="rect">
                        <a:avLst/>
                      </a:prstGeom>
                      <a:solidFill>
                        <a:srgbClr val="FFFFFF"/>
                      </a:solidFill>
                      <a:ln w="28575">
                        <a:solidFill>
                          <a:schemeClr val="tx1"/>
                        </a:solidFill>
                        <a:miter lim="800000"/>
                        <a:headEnd/>
                        <a:tailEnd/>
                      </a:ln>
                      <a:effectLst/>
                    </p:spPr>
                  </p:pic>
                </p:oleObj>
              </mc:Fallback>
            </mc:AlternateContent>
          </a:graphicData>
        </a:graphic>
      </p:graphicFrame>
      <p:sp>
        <p:nvSpPr>
          <p:cNvPr id="2" name="Slide Number Placeholder 1">
            <a:extLst>
              <a:ext uri="{FF2B5EF4-FFF2-40B4-BE49-F238E27FC236}">
                <a16:creationId xmlns:a16="http://schemas.microsoft.com/office/drawing/2014/main" id="{7D360E3E-0848-B8C9-55E8-39D17D698651}"/>
              </a:ext>
            </a:extLst>
          </p:cNvPr>
          <p:cNvSpPr>
            <a:spLocks noGrp="1"/>
          </p:cNvSpPr>
          <p:nvPr>
            <p:ph type="sldNum" sz="quarter" idx="12"/>
          </p:nvPr>
        </p:nvSpPr>
        <p:spPr/>
        <p:txBody>
          <a:bodyPr/>
          <a:lstStyle/>
          <a:p>
            <a:fld id="{9B7CDB38-6350-4CC9-AB0E-B9078CE1CE4B}" type="slidenum">
              <a:rPr lang="en-US" smtClean="0"/>
              <a:pPr/>
              <a:t>35</a:t>
            </a:fld>
            <a:endParaRPr lang="en-US"/>
          </a:p>
        </p:txBody>
      </p:sp>
    </p:spTree>
    <p:extLst>
      <p:ext uri="{BB962C8B-B14F-4D97-AF65-F5344CB8AC3E}">
        <p14:creationId xmlns:p14="http://schemas.microsoft.com/office/powerpoint/2010/main" val="687846330"/>
      </p:ext>
    </p:extLst>
  </p:cSld>
  <p:clrMapOvr>
    <a:masterClrMapping/>
  </p:clrMapOvr>
  <p:transition>
    <p:check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nodeType="afterEffect">
                                  <p:stCondLst>
                                    <p:cond delay="0"/>
                                  </p:stCondLst>
                                  <p:childTnLst>
                                    <p:set>
                                      <p:cBhvr>
                                        <p:cTn id="6" dur="1" fill="hold">
                                          <p:stCondLst>
                                            <p:cond delay="0"/>
                                          </p:stCondLst>
                                        </p:cTn>
                                        <p:tgtEl>
                                          <p:spTgt spid="342020"/>
                                        </p:tgtEl>
                                        <p:attrNameLst>
                                          <p:attrName>style.visibility</p:attrName>
                                        </p:attrNameLst>
                                      </p:cBhvr>
                                      <p:to>
                                        <p:strVal val="visible"/>
                                      </p:to>
                                    </p:set>
                                    <p:animEffect transition="in" filter="wipe(up)">
                                      <p:cBhvr>
                                        <p:cTn id="7" dur="500"/>
                                        <p:tgtEl>
                                          <p:spTgt spid="3420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8369" name="Object 2">
            <a:extLst>
              <a:ext uri="{FF2B5EF4-FFF2-40B4-BE49-F238E27FC236}">
                <a16:creationId xmlns:a16="http://schemas.microsoft.com/office/drawing/2014/main" id="{12420BC1-2B3A-49C3-97C7-0FB7C20FFBA5}"/>
              </a:ext>
            </a:extLst>
          </p:cNvPr>
          <p:cNvGraphicFramePr>
            <a:graphicFrameLocks/>
          </p:cNvGraphicFramePr>
          <p:nvPr/>
        </p:nvGraphicFramePr>
        <p:xfrm>
          <a:off x="2663404" y="924359"/>
          <a:ext cx="7064375" cy="2846387"/>
        </p:xfrm>
        <a:graphic>
          <a:graphicData uri="http://schemas.openxmlformats.org/presentationml/2006/ole">
            <mc:AlternateContent xmlns:mc="http://schemas.openxmlformats.org/markup-compatibility/2006">
              <mc:Choice xmlns:v="urn:schemas-microsoft-com:vml" Requires="v">
                <p:oleObj name="Worksheet" r:id="rId3" imgW="4667324" imgH="1609725" progId="Excel.Sheet.8">
                  <p:embed/>
                </p:oleObj>
              </mc:Choice>
              <mc:Fallback>
                <p:oleObj name="Worksheet" r:id="rId3" imgW="4667324" imgH="1609725" progId="Excel.Sheet.8">
                  <p:embed/>
                  <p:pic>
                    <p:nvPicPr>
                      <p:cNvPr id="58369" name="Object 2">
                        <a:extLst>
                          <a:ext uri="{FF2B5EF4-FFF2-40B4-BE49-F238E27FC236}">
                            <a16:creationId xmlns:a16="http://schemas.microsoft.com/office/drawing/2014/main" id="{12420BC1-2B3A-49C3-97C7-0FB7C20FFBA5}"/>
                          </a:ext>
                        </a:extLst>
                      </p:cNvPr>
                      <p:cNvPicPr>
                        <a:picLocks noChangeArrowheads="1"/>
                      </p:cNvPicPr>
                      <p:nvPr/>
                    </p:nvPicPr>
                    <p:blipFill>
                      <a:blip r:embed="rId4"/>
                      <a:srcRect l="2007" t="2475" r="1689" b="1355"/>
                      <a:stretch>
                        <a:fillRect/>
                      </a:stretch>
                    </p:blipFill>
                    <p:spPr bwMode="auto">
                      <a:xfrm>
                        <a:off x="2663404" y="924359"/>
                        <a:ext cx="7064375" cy="2846387"/>
                      </a:xfrm>
                      <a:prstGeom prst="rect">
                        <a:avLst/>
                      </a:prstGeom>
                      <a:solidFill>
                        <a:srgbClr val="FFFFFF"/>
                      </a:solidFill>
                      <a:ln w="28575">
                        <a:solidFill>
                          <a:schemeClr val="tx1"/>
                        </a:solidFill>
                        <a:miter lim="800000"/>
                        <a:headEnd/>
                        <a:tailEnd/>
                      </a:ln>
                      <a:effectLst/>
                    </p:spPr>
                  </p:pic>
                </p:oleObj>
              </mc:Fallback>
            </mc:AlternateContent>
          </a:graphicData>
        </a:graphic>
      </p:graphicFrame>
      <p:grpSp>
        <p:nvGrpSpPr>
          <p:cNvPr id="58370" name="Group 4">
            <a:extLst>
              <a:ext uri="{FF2B5EF4-FFF2-40B4-BE49-F238E27FC236}">
                <a16:creationId xmlns:a16="http://schemas.microsoft.com/office/drawing/2014/main" id="{2D6B567B-73CA-4A4D-B3C2-2FD7EA7644AC}"/>
              </a:ext>
            </a:extLst>
          </p:cNvPr>
          <p:cNvGrpSpPr>
            <a:grpSpLocks/>
          </p:cNvGrpSpPr>
          <p:nvPr/>
        </p:nvGrpSpPr>
        <p:grpSpPr bwMode="auto">
          <a:xfrm>
            <a:off x="2711624" y="1937544"/>
            <a:ext cx="5786438" cy="2408237"/>
            <a:chOff x="941" y="1645"/>
            <a:chExt cx="3645" cy="1517"/>
          </a:xfrm>
        </p:grpSpPr>
        <p:sp>
          <p:nvSpPr>
            <p:cNvPr id="37896" name="Oval 5">
              <a:extLst>
                <a:ext uri="{FF2B5EF4-FFF2-40B4-BE49-F238E27FC236}">
                  <a16:creationId xmlns:a16="http://schemas.microsoft.com/office/drawing/2014/main" id="{6E945BE5-B5E7-4164-B33B-D7B1AF91D2E1}"/>
                </a:ext>
              </a:extLst>
            </p:cNvPr>
            <p:cNvSpPr>
              <a:spLocks noChangeArrowheads="1"/>
            </p:cNvSpPr>
            <p:nvPr/>
          </p:nvSpPr>
          <p:spPr bwMode="auto">
            <a:xfrm>
              <a:off x="3898" y="1645"/>
              <a:ext cx="688" cy="319"/>
            </a:xfrm>
            <a:prstGeom prst="ellipse">
              <a:avLst/>
            </a:prstGeom>
            <a:noFill/>
            <a:ln w="50800">
              <a:solidFill>
                <a:srgbClr val="ED037C"/>
              </a:solidFill>
              <a:round/>
              <a:headEnd/>
              <a:tailEnd/>
            </a:ln>
            <a:effectLst>
              <a:outerShdw blurRad="63500" dist="17961" dir="2700000" algn="ctr" rotWithShape="0">
                <a:srgbClr val="000000">
                  <a:alpha val="74997"/>
                </a:srgbClr>
              </a:outerShdw>
            </a:effectLst>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CA" altLang="en-US"/>
            </a:p>
          </p:txBody>
        </p:sp>
        <p:sp>
          <p:nvSpPr>
            <p:cNvPr id="37897" name="Rectangle 6">
              <a:extLst>
                <a:ext uri="{FF2B5EF4-FFF2-40B4-BE49-F238E27FC236}">
                  <a16:creationId xmlns:a16="http://schemas.microsoft.com/office/drawing/2014/main" id="{CCA0D091-E4D0-4FD9-AD4D-805409B00707}"/>
                </a:ext>
              </a:extLst>
            </p:cNvPr>
            <p:cNvSpPr>
              <a:spLocks noChangeArrowheads="1"/>
            </p:cNvSpPr>
            <p:nvPr/>
          </p:nvSpPr>
          <p:spPr bwMode="auto">
            <a:xfrm>
              <a:off x="941" y="2640"/>
              <a:ext cx="3194" cy="522"/>
            </a:xfrm>
            <a:prstGeom prst="rect">
              <a:avLst/>
            </a:prstGeom>
            <a:solidFill>
              <a:schemeClr val="bg1">
                <a:lumMod val="95000"/>
              </a:schemeClr>
            </a:solidFill>
            <a:ln w="38100" cmpd="dbl">
              <a:solidFill>
                <a:srgbClr val="1C3163"/>
              </a:solidFill>
              <a:miter lim="800000"/>
              <a:headEnd/>
              <a:tailEnd/>
            </a:ln>
            <a:effectLst>
              <a:outerShdw blurRad="63500" dist="17961" dir="2700000" algn="ctr" rotWithShape="0">
                <a:srgbClr val="000000">
                  <a:alpha val="74997"/>
                </a:srgbClr>
              </a:outerShdw>
            </a:effectLst>
          </p:spPr>
          <p:txBody>
            <a:bodyPr wrap="none" lIns="90488" tIns="44450" rIns="90488" bIns="4445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2400" b="1" dirty="0">
                  <a:latin typeface="Arial" panose="020B0604020202020204" pitchFamily="34" charset="0"/>
                  <a:cs typeface="Arial" panose="020B0604020202020204" pitchFamily="34" charset="0"/>
                </a:rPr>
                <a:t>Present value of an annuity of $1 </a:t>
              </a:r>
            </a:p>
            <a:p>
              <a:pPr algn="ctr" eaLnBrk="1" hangingPunct="1">
                <a:defRPr/>
              </a:pPr>
              <a:r>
                <a:rPr lang="en-CA" altLang="en-US" sz="2400" b="1" dirty="0">
                  <a:latin typeface="Arial" panose="020B0604020202020204" pitchFamily="34" charset="0"/>
                  <a:cs typeface="Arial" panose="020B0604020202020204" pitchFamily="34" charset="0"/>
                </a:rPr>
                <a:t>factor for 5 years at 10%.</a:t>
              </a:r>
            </a:p>
          </p:txBody>
        </p:sp>
        <p:sp>
          <p:nvSpPr>
            <p:cNvPr id="37898" name="Line 7">
              <a:extLst>
                <a:ext uri="{FF2B5EF4-FFF2-40B4-BE49-F238E27FC236}">
                  <a16:creationId xmlns:a16="http://schemas.microsoft.com/office/drawing/2014/main" id="{5C60CBAA-EA52-4EF0-B7C3-4ECDD9BC2A77}"/>
                </a:ext>
              </a:extLst>
            </p:cNvPr>
            <p:cNvSpPr>
              <a:spLocks noChangeShapeType="1"/>
            </p:cNvSpPr>
            <p:nvPr/>
          </p:nvSpPr>
          <p:spPr bwMode="auto">
            <a:xfrm flipV="1">
              <a:off x="2496" y="1896"/>
              <a:ext cx="1547" cy="744"/>
            </a:xfrm>
            <a:prstGeom prst="line">
              <a:avLst/>
            </a:prstGeom>
            <a:noFill/>
            <a:ln w="25400">
              <a:solidFill>
                <a:srgbClr val="0070C0"/>
              </a:solidFill>
              <a:round/>
              <a:headEnd/>
              <a:tailEnd type="triangle" w="med" len="med"/>
            </a:ln>
            <a:effectLst>
              <a:outerShdw blurRad="63500" dist="17961" dir="2700000" algn="ctr" rotWithShape="0">
                <a:srgbClr val="000000">
                  <a:alpha val="74997"/>
                </a:srgbClr>
              </a:outerShdw>
            </a:effectLst>
          </p:spPr>
          <p:txBody>
            <a:bodyPr wrap="none" anchor="ctr"/>
            <a:lstStyle/>
            <a:p>
              <a:pPr>
                <a:defRPr/>
              </a:pPr>
              <a:endParaRPr lang="en-US">
                <a:latin typeface="Arial" charset="0"/>
              </a:endParaRPr>
            </a:p>
          </p:txBody>
        </p:sp>
      </p:grpSp>
      <p:sp>
        <p:nvSpPr>
          <p:cNvPr id="2" name="Subtitle 1"/>
          <p:cNvSpPr>
            <a:spLocks noGrp="1"/>
          </p:cNvSpPr>
          <p:nvPr>
            <p:ph type="subTitle" idx="1"/>
          </p:nvPr>
        </p:nvSpPr>
        <p:spPr>
          <a:xfrm>
            <a:off x="335360" y="104738"/>
            <a:ext cx="9601067" cy="506016"/>
          </a:xfrm>
        </p:spPr>
        <p:txBody>
          <a:bodyPr/>
          <a:lstStyle/>
          <a:p>
            <a:r>
              <a:rPr lang="en-US" altLang="en-US" dirty="0"/>
              <a:t>Capital Budgeting - Exam</a:t>
            </a:r>
            <a:endParaRPr lang="en-CA" altLang="en-US" dirty="0"/>
          </a:p>
          <a:p>
            <a:endParaRPr lang="en-CA" dirty="0"/>
          </a:p>
        </p:txBody>
      </p:sp>
      <p:graphicFrame>
        <p:nvGraphicFramePr>
          <p:cNvPr id="3" name="Object 3">
            <a:extLst>
              <a:ext uri="{FF2B5EF4-FFF2-40B4-BE49-F238E27FC236}">
                <a16:creationId xmlns:a16="http://schemas.microsoft.com/office/drawing/2014/main" id="{A4E19FB9-74AA-5B74-BC24-7C0FB6B30577}"/>
              </a:ext>
            </a:extLst>
          </p:cNvPr>
          <p:cNvGraphicFramePr>
            <a:graphicFrameLocks/>
          </p:cNvGraphicFramePr>
          <p:nvPr/>
        </p:nvGraphicFramePr>
        <p:xfrm>
          <a:off x="550863" y="4668838"/>
          <a:ext cx="6326187" cy="1939925"/>
        </p:xfrm>
        <a:graphic>
          <a:graphicData uri="http://schemas.openxmlformats.org/presentationml/2006/ole">
            <mc:AlternateContent xmlns:mc="http://schemas.openxmlformats.org/markup-compatibility/2006">
              <mc:Choice xmlns:v="urn:schemas-microsoft-com:vml" Requires="v">
                <p:oleObj name="Worksheet" r:id="rId5" imgW="2800278" imgH="1276235" progId="Excel.Sheet.8">
                  <p:embed/>
                </p:oleObj>
              </mc:Choice>
              <mc:Fallback>
                <p:oleObj name="Worksheet" r:id="rId5" imgW="2800278" imgH="1276235" progId="Excel.Sheet.8">
                  <p:embed/>
                  <p:pic>
                    <p:nvPicPr>
                      <p:cNvPr id="3" name="Object 3">
                        <a:extLst>
                          <a:ext uri="{FF2B5EF4-FFF2-40B4-BE49-F238E27FC236}">
                            <a16:creationId xmlns:a16="http://schemas.microsoft.com/office/drawing/2014/main" id="{A4E19FB9-74AA-5B74-BC24-7C0FB6B30577}"/>
                          </a:ext>
                        </a:extLst>
                      </p:cNvPr>
                      <p:cNvPicPr>
                        <a:picLocks noChangeArrowheads="1"/>
                      </p:cNvPicPr>
                      <p:nvPr/>
                    </p:nvPicPr>
                    <p:blipFill>
                      <a:blip r:embed="rId6"/>
                      <a:srcRect/>
                      <a:stretch>
                        <a:fillRect/>
                      </a:stretch>
                    </p:blipFill>
                    <p:spPr bwMode="auto">
                      <a:xfrm>
                        <a:off x="550863" y="4668838"/>
                        <a:ext cx="6326187" cy="1939925"/>
                      </a:xfrm>
                      <a:prstGeom prst="rect">
                        <a:avLst/>
                      </a:prstGeom>
                      <a:noFill/>
                      <a:ln>
                        <a:noFill/>
                      </a:ln>
                      <a:effectLst>
                        <a:outerShdw dist="35921" dir="2700000" algn="ctr" rotWithShape="0">
                          <a:srgbClr val="808080">
                            <a:alpha val="74997"/>
                          </a:srgbClr>
                        </a:outerShdw>
                      </a:effectLst>
                    </p:spPr>
                  </p:pic>
                </p:oleObj>
              </mc:Fallback>
            </mc:AlternateContent>
          </a:graphicData>
        </a:graphic>
      </p:graphicFrame>
      <p:sp>
        <p:nvSpPr>
          <p:cNvPr id="4" name="Slide Number Placeholder 3">
            <a:extLst>
              <a:ext uri="{FF2B5EF4-FFF2-40B4-BE49-F238E27FC236}">
                <a16:creationId xmlns:a16="http://schemas.microsoft.com/office/drawing/2014/main" id="{669BA779-3C78-9B59-7CE3-D34F7EE2E299}"/>
              </a:ext>
            </a:extLst>
          </p:cNvPr>
          <p:cNvSpPr>
            <a:spLocks noGrp="1"/>
          </p:cNvSpPr>
          <p:nvPr>
            <p:ph type="sldNum" sz="quarter" idx="12"/>
          </p:nvPr>
        </p:nvSpPr>
        <p:spPr/>
        <p:txBody>
          <a:bodyPr/>
          <a:lstStyle/>
          <a:p>
            <a:fld id="{9B7CDB38-6350-4CC9-AB0E-B9078CE1CE4B}" type="slidenum">
              <a:rPr lang="en-US" smtClean="0"/>
              <a:pPr/>
              <a:t>36</a:t>
            </a:fld>
            <a:endParaRPr lang="en-US"/>
          </a:p>
        </p:txBody>
      </p:sp>
    </p:spTree>
    <p:extLst>
      <p:ext uri="{BB962C8B-B14F-4D97-AF65-F5344CB8AC3E}">
        <p14:creationId xmlns:p14="http://schemas.microsoft.com/office/powerpoint/2010/main" val="3966214835"/>
      </p:ext>
    </p:extLst>
  </p:cSld>
  <p:clrMapOvr>
    <a:masterClrMapping/>
  </p:clrMapOvr>
  <p:transition>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Let’s apply….</a:t>
            </a:r>
            <a:endParaRPr lang="en-CA" dirty="0"/>
          </a:p>
        </p:txBody>
      </p:sp>
      <p:graphicFrame>
        <p:nvGraphicFramePr>
          <p:cNvPr id="8" name="Object 2">
            <a:extLst>
              <a:ext uri="{FF2B5EF4-FFF2-40B4-BE49-F238E27FC236}">
                <a16:creationId xmlns:a16="http://schemas.microsoft.com/office/drawing/2014/main" id="{F220D3B6-3BF0-41B9-AAAF-3BF0CCC685B1}"/>
              </a:ext>
            </a:extLst>
          </p:cNvPr>
          <p:cNvGraphicFramePr>
            <a:graphicFrameLocks/>
          </p:cNvGraphicFramePr>
          <p:nvPr/>
        </p:nvGraphicFramePr>
        <p:xfrm>
          <a:off x="1631504" y="877094"/>
          <a:ext cx="8915399" cy="2960687"/>
        </p:xfrm>
        <a:graphic>
          <a:graphicData uri="http://schemas.openxmlformats.org/presentationml/2006/ole">
            <mc:AlternateContent xmlns:mc="http://schemas.openxmlformats.org/markup-compatibility/2006">
              <mc:Choice xmlns:v="urn:schemas-microsoft-com:vml" Requires="v">
                <p:oleObj name="Worksheet" r:id="rId3" imgW="4976806" imgH="1604947" progId="Excel.Sheet.8">
                  <p:embed/>
                </p:oleObj>
              </mc:Choice>
              <mc:Fallback>
                <p:oleObj name="Worksheet" r:id="rId3" imgW="4976806" imgH="1604947" progId="Excel.Sheet.8">
                  <p:embed/>
                  <p:pic>
                    <p:nvPicPr>
                      <p:cNvPr id="8" name="Object 2">
                        <a:extLst>
                          <a:ext uri="{FF2B5EF4-FFF2-40B4-BE49-F238E27FC236}">
                            <a16:creationId xmlns:a16="http://schemas.microsoft.com/office/drawing/2014/main" id="{F220D3B6-3BF0-41B9-AAAF-3BF0CCC685B1}"/>
                          </a:ext>
                        </a:extLst>
                      </p:cNvPr>
                      <p:cNvPicPr>
                        <a:picLocks noChangeArrowheads="1"/>
                      </p:cNvPicPr>
                      <p:nvPr/>
                    </p:nvPicPr>
                    <p:blipFill>
                      <a:blip r:embed="rId4"/>
                      <a:srcRect l="2007" t="2475" r="1689" b="1355"/>
                      <a:stretch>
                        <a:fillRect/>
                      </a:stretch>
                    </p:blipFill>
                    <p:spPr bwMode="auto">
                      <a:xfrm>
                        <a:off x="1631504" y="877094"/>
                        <a:ext cx="8915399" cy="2960687"/>
                      </a:xfrm>
                      <a:prstGeom prst="rect">
                        <a:avLst/>
                      </a:prstGeom>
                      <a:noFill/>
                      <a:ln w="28575">
                        <a:solidFill>
                          <a:schemeClr val="tx1"/>
                        </a:solidFill>
                        <a:miter lim="800000"/>
                        <a:headEnd/>
                        <a:tailEnd/>
                      </a:ln>
                      <a:effectLst/>
                    </p:spPr>
                  </p:pic>
                </p:oleObj>
              </mc:Fallback>
            </mc:AlternateContent>
          </a:graphicData>
        </a:graphic>
      </p:graphicFrame>
      <p:grpSp>
        <p:nvGrpSpPr>
          <p:cNvPr id="58370" name="Group 4">
            <a:extLst>
              <a:ext uri="{FF2B5EF4-FFF2-40B4-BE49-F238E27FC236}">
                <a16:creationId xmlns:a16="http://schemas.microsoft.com/office/drawing/2014/main" id="{2D6B567B-73CA-4A4D-B3C2-2FD7EA7644AC}"/>
              </a:ext>
            </a:extLst>
          </p:cNvPr>
          <p:cNvGrpSpPr>
            <a:grpSpLocks/>
          </p:cNvGrpSpPr>
          <p:nvPr/>
        </p:nvGrpSpPr>
        <p:grpSpPr bwMode="auto">
          <a:xfrm>
            <a:off x="2299574" y="2357438"/>
            <a:ext cx="6486531" cy="2038350"/>
            <a:chOff x="500" y="1645"/>
            <a:chExt cx="4086" cy="1284"/>
          </a:xfrm>
        </p:grpSpPr>
        <p:sp>
          <p:nvSpPr>
            <p:cNvPr id="37896" name="Oval 5">
              <a:extLst>
                <a:ext uri="{FF2B5EF4-FFF2-40B4-BE49-F238E27FC236}">
                  <a16:creationId xmlns:a16="http://schemas.microsoft.com/office/drawing/2014/main" id="{6E945BE5-B5E7-4164-B33B-D7B1AF91D2E1}"/>
                </a:ext>
              </a:extLst>
            </p:cNvPr>
            <p:cNvSpPr>
              <a:spLocks noChangeArrowheads="1"/>
            </p:cNvSpPr>
            <p:nvPr/>
          </p:nvSpPr>
          <p:spPr bwMode="auto">
            <a:xfrm>
              <a:off x="3898" y="1645"/>
              <a:ext cx="688" cy="319"/>
            </a:xfrm>
            <a:prstGeom prst="ellipse">
              <a:avLst/>
            </a:prstGeom>
            <a:noFill/>
            <a:ln w="50800">
              <a:solidFill>
                <a:srgbClr val="ED037C"/>
              </a:solidFill>
              <a:round/>
              <a:headEnd/>
              <a:tailEnd/>
            </a:ln>
            <a:effectLst>
              <a:outerShdw blurRad="63500" dist="17961" dir="2700000" algn="ctr" rotWithShape="0">
                <a:srgbClr val="000000">
                  <a:alpha val="74997"/>
                </a:srgbClr>
              </a:outerShdw>
            </a:effectLst>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CA" altLang="en-US"/>
            </a:p>
          </p:txBody>
        </p:sp>
        <p:sp>
          <p:nvSpPr>
            <p:cNvPr id="37897" name="Rectangle 6">
              <a:extLst>
                <a:ext uri="{FF2B5EF4-FFF2-40B4-BE49-F238E27FC236}">
                  <a16:creationId xmlns:a16="http://schemas.microsoft.com/office/drawing/2014/main" id="{CCA0D091-E4D0-4FD9-AD4D-805409B00707}"/>
                </a:ext>
              </a:extLst>
            </p:cNvPr>
            <p:cNvSpPr>
              <a:spLocks noChangeArrowheads="1"/>
            </p:cNvSpPr>
            <p:nvPr/>
          </p:nvSpPr>
          <p:spPr bwMode="auto">
            <a:xfrm>
              <a:off x="500" y="2640"/>
              <a:ext cx="4070" cy="289"/>
            </a:xfrm>
            <a:prstGeom prst="rect">
              <a:avLst/>
            </a:prstGeom>
            <a:solidFill>
              <a:schemeClr val="bg1">
                <a:lumMod val="95000"/>
              </a:schemeClr>
            </a:solidFill>
            <a:ln w="38100" cmpd="dbl">
              <a:solidFill>
                <a:srgbClr val="1C3163"/>
              </a:solidFill>
              <a:miter lim="800000"/>
              <a:headEnd/>
              <a:tailEnd/>
            </a:ln>
            <a:effectLst>
              <a:outerShdw blurRad="63500" dist="17961" dir="2700000" algn="ctr" rotWithShape="0">
                <a:srgbClr val="000000">
                  <a:alpha val="74997"/>
                </a:srgbClr>
              </a:outerShdw>
            </a:effectLst>
          </p:spPr>
          <p:txBody>
            <a:bodyPr wrap="none" lIns="90488" tIns="44450" rIns="90488" bIns="4445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2400" b="1" dirty="0">
                  <a:latin typeface="Arial" panose="020B0604020202020204" pitchFamily="34" charset="0"/>
                  <a:cs typeface="Arial" panose="020B0604020202020204" pitchFamily="34" charset="0"/>
                </a:rPr>
                <a:t>Present value of $1 factor for year 3 at 10%</a:t>
              </a:r>
            </a:p>
          </p:txBody>
        </p:sp>
        <p:sp>
          <p:nvSpPr>
            <p:cNvPr id="37898" name="Line 7">
              <a:extLst>
                <a:ext uri="{FF2B5EF4-FFF2-40B4-BE49-F238E27FC236}">
                  <a16:creationId xmlns:a16="http://schemas.microsoft.com/office/drawing/2014/main" id="{5C60CBAA-EA52-4EF0-B7C3-4ECDD9BC2A77}"/>
                </a:ext>
              </a:extLst>
            </p:cNvPr>
            <p:cNvSpPr>
              <a:spLocks noChangeShapeType="1"/>
            </p:cNvSpPr>
            <p:nvPr/>
          </p:nvSpPr>
          <p:spPr bwMode="auto">
            <a:xfrm flipV="1">
              <a:off x="2496" y="1896"/>
              <a:ext cx="1547" cy="744"/>
            </a:xfrm>
            <a:prstGeom prst="line">
              <a:avLst/>
            </a:prstGeom>
            <a:noFill/>
            <a:ln w="25400">
              <a:solidFill>
                <a:srgbClr val="0070C0"/>
              </a:solidFill>
              <a:round/>
              <a:headEnd/>
              <a:tailEnd type="triangle" w="med" len="med"/>
            </a:ln>
            <a:effectLst>
              <a:outerShdw blurRad="63500" dist="17961" dir="2700000" algn="ctr" rotWithShape="0">
                <a:srgbClr val="000000">
                  <a:alpha val="74997"/>
                </a:srgbClr>
              </a:outerShdw>
            </a:effectLst>
          </p:spPr>
          <p:txBody>
            <a:bodyPr wrap="none" anchor="ctr"/>
            <a:lstStyle/>
            <a:p>
              <a:pPr>
                <a:defRPr/>
              </a:pPr>
              <a:endParaRPr lang="en-US">
                <a:latin typeface="Arial" charset="0"/>
              </a:endParaRPr>
            </a:p>
          </p:txBody>
        </p:sp>
      </p:grpSp>
      <p:graphicFrame>
        <p:nvGraphicFramePr>
          <p:cNvPr id="3" name="Object 3">
            <a:extLst>
              <a:ext uri="{FF2B5EF4-FFF2-40B4-BE49-F238E27FC236}">
                <a16:creationId xmlns:a16="http://schemas.microsoft.com/office/drawing/2014/main" id="{0C11DB86-B426-FE71-7921-7168D41E57BA}"/>
              </a:ext>
            </a:extLst>
          </p:cNvPr>
          <p:cNvGraphicFramePr>
            <a:graphicFrameLocks/>
          </p:cNvGraphicFramePr>
          <p:nvPr/>
        </p:nvGraphicFramePr>
        <p:xfrm>
          <a:off x="479376" y="4653136"/>
          <a:ext cx="6326187" cy="1939925"/>
        </p:xfrm>
        <a:graphic>
          <a:graphicData uri="http://schemas.openxmlformats.org/presentationml/2006/ole">
            <mc:AlternateContent xmlns:mc="http://schemas.openxmlformats.org/markup-compatibility/2006">
              <mc:Choice xmlns:v="urn:schemas-microsoft-com:vml" Requires="v">
                <p:oleObj name="Worksheet" r:id="rId5" imgW="2800278" imgH="1276235" progId="Excel.Sheet.8">
                  <p:embed/>
                </p:oleObj>
              </mc:Choice>
              <mc:Fallback>
                <p:oleObj name="Worksheet" r:id="rId5" imgW="2800278" imgH="1276235" progId="Excel.Sheet.8">
                  <p:embed/>
                  <p:pic>
                    <p:nvPicPr>
                      <p:cNvPr id="3" name="Object 3">
                        <a:extLst>
                          <a:ext uri="{FF2B5EF4-FFF2-40B4-BE49-F238E27FC236}">
                            <a16:creationId xmlns:a16="http://schemas.microsoft.com/office/drawing/2014/main" id="{0C11DB86-B426-FE71-7921-7168D41E57BA}"/>
                          </a:ext>
                        </a:extLst>
                      </p:cNvPr>
                      <p:cNvPicPr>
                        <a:picLocks noChangeArrowheads="1"/>
                      </p:cNvPicPr>
                      <p:nvPr/>
                    </p:nvPicPr>
                    <p:blipFill>
                      <a:blip r:embed="rId6"/>
                      <a:srcRect/>
                      <a:stretch>
                        <a:fillRect/>
                      </a:stretch>
                    </p:blipFill>
                    <p:spPr bwMode="auto">
                      <a:xfrm>
                        <a:off x="479376" y="4653136"/>
                        <a:ext cx="6326187" cy="1939925"/>
                      </a:xfrm>
                      <a:prstGeom prst="rect">
                        <a:avLst/>
                      </a:prstGeom>
                      <a:noFill/>
                      <a:ln>
                        <a:noFill/>
                      </a:ln>
                      <a:effectLst>
                        <a:outerShdw dist="35921" dir="2700000" algn="ctr" rotWithShape="0">
                          <a:srgbClr val="808080">
                            <a:alpha val="74997"/>
                          </a:srgbClr>
                        </a:outerShdw>
                      </a:effectLst>
                    </p:spPr>
                  </p:pic>
                </p:oleObj>
              </mc:Fallback>
            </mc:AlternateContent>
          </a:graphicData>
        </a:graphic>
      </p:graphicFrame>
      <p:sp>
        <p:nvSpPr>
          <p:cNvPr id="4" name="Slide Number Placeholder 3">
            <a:extLst>
              <a:ext uri="{FF2B5EF4-FFF2-40B4-BE49-F238E27FC236}">
                <a16:creationId xmlns:a16="http://schemas.microsoft.com/office/drawing/2014/main" id="{00EE1A57-6F8D-7667-2131-8D56B8B536EC}"/>
              </a:ext>
            </a:extLst>
          </p:cNvPr>
          <p:cNvSpPr>
            <a:spLocks noGrp="1"/>
          </p:cNvSpPr>
          <p:nvPr>
            <p:ph type="sldNum" sz="quarter" idx="12"/>
          </p:nvPr>
        </p:nvSpPr>
        <p:spPr/>
        <p:txBody>
          <a:bodyPr/>
          <a:lstStyle/>
          <a:p>
            <a:fld id="{9B7CDB38-6350-4CC9-AB0E-B9078CE1CE4B}" type="slidenum">
              <a:rPr lang="en-US" smtClean="0"/>
              <a:pPr/>
              <a:t>37</a:t>
            </a:fld>
            <a:endParaRPr lang="en-US"/>
          </a:p>
        </p:txBody>
      </p:sp>
    </p:spTree>
    <p:extLst>
      <p:ext uri="{BB962C8B-B14F-4D97-AF65-F5344CB8AC3E}">
        <p14:creationId xmlns:p14="http://schemas.microsoft.com/office/powerpoint/2010/main" val="1287834847"/>
      </p:ext>
    </p:extLst>
  </p:cSld>
  <p:clrMapOvr>
    <a:masterClrMapping/>
  </p:clrMapOvr>
  <p:transition>
    <p:wipe di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ltLang="en-US" dirty="0"/>
              <a:t>Capital Budgeting - Exam</a:t>
            </a:r>
            <a:endParaRPr lang="en-CA" altLang="en-US" dirty="0"/>
          </a:p>
        </p:txBody>
      </p:sp>
      <p:graphicFrame>
        <p:nvGraphicFramePr>
          <p:cNvPr id="8" name="Object 2">
            <a:extLst>
              <a:ext uri="{FF2B5EF4-FFF2-40B4-BE49-F238E27FC236}">
                <a16:creationId xmlns:a16="http://schemas.microsoft.com/office/drawing/2014/main" id="{F220D3B6-3BF0-41B9-AAAF-3BF0CCC685B1}"/>
              </a:ext>
            </a:extLst>
          </p:cNvPr>
          <p:cNvGraphicFramePr>
            <a:graphicFrameLocks/>
          </p:cNvGraphicFramePr>
          <p:nvPr/>
        </p:nvGraphicFramePr>
        <p:xfrm>
          <a:off x="1631504" y="877094"/>
          <a:ext cx="8915399" cy="2960687"/>
        </p:xfrm>
        <a:graphic>
          <a:graphicData uri="http://schemas.openxmlformats.org/presentationml/2006/ole">
            <mc:AlternateContent xmlns:mc="http://schemas.openxmlformats.org/markup-compatibility/2006">
              <mc:Choice xmlns:v="urn:schemas-microsoft-com:vml" Requires="v">
                <p:oleObj name="Worksheet" r:id="rId3" imgW="4976806" imgH="1604947" progId="Excel.Sheet.8">
                  <p:embed/>
                </p:oleObj>
              </mc:Choice>
              <mc:Fallback>
                <p:oleObj name="Worksheet" r:id="rId3" imgW="4976806" imgH="1604947" progId="Excel.Sheet.8">
                  <p:embed/>
                  <p:pic>
                    <p:nvPicPr>
                      <p:cNvPr id="8" name="Object 2">
                        <a:extLst>
                          <a:ext uri="{FF2B5EF4-FFF2-40B4-BE49-F238E27FC236}">
                            <a16:creationId xmlns:a16="http://schemas.microsoft.com/office/drawing/2014/main" id="{F220D3B6-3BF0-41B9-AAAF-3BF0CCC685B1}"/>
                          </a:ext>
                        </a:extLst>
                      </p:cNvPr>
                      <p:cNvPicPr>
                        <a:picLocks noChangeArrowheads="1"/>
                      </p:cNvPicPr>
                      <p:nvPr/>
                    </p:nvPicPr>
                    <p:blipFill>
                      <a:blip r:embed="rId4"/>
                      <a:srcRect l="2007" t="2475" r="1689" b="1355"/>
                      <a:stretch>
                        <a:fillRect/>
                      </a:stretch>
                    </p:blipFill>
                    <p:spPr bwMode="auto">
                      <a:xfrm>
                        <a:off x="1631504" y="877094"/>
                        <a:ext cx="8915399" cy="2960687"/>
                      </a:xfrm>
                      <a:prstGeom prst="rect">
                        <a:avLst/>
                      </a:prstGeom>
                      <a:noFill/>
                      <a:ln w="28575">
                        <a:solidFill>
                          <a:schemeClr val="tx1"/>
                        </a:solidFill>
                        <a:miter lim="800000"/>
                        <a:headEnd/>
                        <a:tailEnd/>
                      </a:ln>
                      <a:effectLst/>
                    </p:spPr>
                  </p:pic>
                </p:oleObj>
              </mc:Fallback>
            </mc:AlternateContent>
          </a:graphicData>
        </a:graphic>
      </p:graphicFrame>
      <p:grpSp>
        <p:nvGrpSpPr>
          <p:cNvPr id="58370" name="Group 4">
            <a:extLst>
              <a:ext uri="{FF2B5EF4-FFF2-40B4-BE49-F238E27FC236}">
                <a16:creationId xmlns:a16="http://schemas.microsoft.com/office/drawing/2014/main" id="{2D6B567B-73CA-4A4D-B3C2-2FD7EA7644AC}"/>
              </a:ext>
            </a:extLst>
          </p:cNvPr>
          <p:cNvGrpSpPr>
            <a:grpSpLocks/>
          </p:cNvGrpSpPr>
          <p:nvPr/>
        </p:nvGrpSpPr>
        <p:grpSpPr bwMode="auto">
          <a:xfrm>
            <a:off x="2299574" y="2357438"/>
            <a:ext cx="6486531" cy="2038350"/>
            <a:chOff x="500" y="1645"/>
            <a:chExt cx="4086" cy="1284"/>
          </a:xfrm>
        </p:grpSpPr>
        <p:sp>
          <p:nvSpPr>
            <p:cNvPr id="37896" name="Oval 5">
              <a:extLst>
                <a:ext uri="{FF2B5EF4-FFF2-40B4-BE49-F238E27FC236}">
                  <a16:creationId xmlns:a16="http://schemas.microsoft.com/office/drawing/2014/main" id="{6E945BE5-B5E7-4164-B33B-D7B1AF91D2E1}"/>
                </a:ext>
              </a:extLst>
            </p:cNvPr>
            <p:cNvSpPr>
              <a:spLocks noChangeArrowheads="1"/>
            </p:cNvSpPr>
            <p:nvPr/>
          </p:nvSpPr>
          <p:spPr bwMode="auto">
            <a:xfrm>
              <a:off x="3898" y="1645"/>
              <a:ext cx="688" cy="319"/>
            </a:xfrm>
            <a:prstGeom prst="ellipse">
              <a:avLst/>
            </a:prstGeom>
            <a:noFill/>
            <a:ln w="50800">
              <a:solidFill>
                <a:srgbClr val="ED037C"/>
              </a:solidFill>
              <a:round/>
              <a:headEnd/>
              <a:tailEnd/>
            </a:ln>
            <a:effectLst>
              <a:outerShdw blurRad="63500" dist="17961" dir="2700000" algn="ctr" rotWithShape="0">
                <a:srgbClr val="000000">
                  <a:alpha val="74997"/>
                </a:srgbClr>
              </a:outerShdw>
            </a:effectLst>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CA" altLang="en-US"/>
            </a:p>
          </p:txBody>
        </p:sp>
        <p:sp>
          <p:nvSpPr>
            <p:cNvPr id="37897" name="Rectangle 6">
              <a:extLst>
                <a:ext uri="{FF2B5EF4-FFF2-40B4-BE49-F238E27FC236}">
                  <a16:creationId xmlns:a16="http://schemas.microsoft.com/office/drawing/2014/main" id="{CCA0D091-E4D0-4FD9-AD4D-805409B00707}"/>
                </a:ext>
              </a:extLst>
            </p:cNvPr>
            <p:cNvSpPr>
              <a:spLocks noChangeArrowheads="1"/>
            </p:cNvSpPr>
            <p:nvPr/>
          </p:nvSpPr>
          <p:spPr bwMode="auto">
            <a:xfrm>
              <a:off x="500" y="2640"/>
              <a:ext cx="4070" cy="289"/>
            </a:xfrm>
            <a:prstGeom prst="rect">
              <a:avLst/>
            </a:prstGeom>
            <a:solidFill>
              <a:schemeClr val="bg1">
                <a:lumMod val="95000"/>
              </a:schemeClr>
            </a:solidFill>
            <a:ln w="38100" cmpd="dbl">
              <a:solidFill>
                <a:srgbClr val="1C3163"/>
              </a:solidFill>
              <a:miter lim="800000"/>
              <a:headEnd/>
              <a:tailEnd/>
            </a:ln>
            <a:effectLst>
              <a:outerShdw blurRad="63500" dist="17961" dir="2700000" algn="ctr" rotWithShape="0">
                <a:srgbClr val="000000">
                  <a:alpha val="74997"/>
                </a:srgbClr>
              </a:outerShdw>
            </a:effectLst>
          </p:spPr>
          <p:txBody>
            <a:bodyPr wrap="none" lIns="90488" tIns="44450" rIns="90488" bIns="4445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2400" b="1" dirty="0">
                  <a:latin typeface="Arial" panose="020B0604020202020204" pitchFamily="34" charset="0"/>
                  <a:cs typeface="Arial" panose="020B0604020202020204" pitchFamily="34" charset="0"/>
                </a:rPr>
                <a:t>Present value of $1 factor for year 3 at 10%</a:t>
              </a:r>
            </a:p>
          </p:txBody>
        </p:sp>
        <p:sp>
          <p:nvSpPr>
            <p:cNvPr id="37898" name="Line 7">
              <a:extLst>
                <a:ext uri="{FF2B5EF4-FFF2-40B4-BE49-F238E27FC236}">
                  <a16:creationId xmlns:a16="http://schemas.microsoft.com/office/drawing/2014/main" id="{5C60CBAA-EA52-4EF0-B7C3-4ECDD9BC2A77}"/>
                </a:ext>
              </a:extLst>
            </p:cNvPr>
            <p:cNvSpPr>
              <a:spLocks noChangeShapeType="1"/>
            </p:cNvSpPr>
            <p:nvPr/>
          </p:nvSpPr>
          <p:spPr bwMode="auto">
            <a:xfrm flipV="1">
              <a:off x="2496" y="1896"/>
              <a:ext cx="1547" cy="744"/>
            </a:xfrm>
            <a:prstGeom prst="line">
              <a:avLst/>
            </a:prstGeom>
            <a:noFill/>
            <a:ln w="25400">
              <a:solidFill>
                <a:srgbClr val="0070C0"/>
              </a:solidFill>
              <a:round/>
              <a:headEnd/>
              <a:tailEnd type="triangle" w="med" len="med"/>
            </a:ln>
            <a:effectLst>
              <a:outerShdw blurRad="63500" dist="17961" dir="2700000" algn="ctr" rotWithShape="0">
                <a:srgbClr val="000000">
                  <a:alpha val="74997"/>
                </a:srgbClr>
              </a:outerShdw>
            </a:effectLst>
          </p:spPr>
          <p:txBody>
            <a:bodyPr wrap="none" anchor="ctr"/>
            <a:lstStyle/>
            <a:p>
              <a:pPr>
                <a:defRPr/>
              </a:pPr>
              <a:endParaRPr lang="en-US">
                <a:latin typeface="Arial" charset="0"/>
              </a:endParaRPr>
            </a:p>
          </p:txBody>
        </p:sp>
      </p:grpSp>
      <p:graphicFrame>
        <p:nvGraphicFramePr>
          <p:cNvPr id="3" name="Object 3">
            <a:extLst>
              <a:ext uri="{FF2B5EF4-FFF2-40B4-BE49-F238E27FC236}">
                <a16:creationId xmlns:a16="http://schemas.microsoft.com/office/drawing/2014/main" id="{4BF6306A-0A3B-65D3-1059-BF31257BBC19}"/>
              </a:ext>
            </a:extLst>
          </p:cNvPr>
          <p:cNvGraphicFramePr>
            <a:graphicFrameLocks/>
          </p:cNvGraphicFramePr>
          <p:nvPr/>
        </p:nvGraphicFramePr>
        <p:xfrm>
          <a:off x="479376" y="4653136"/>
          <a:ext cx="6326187" cy="1939925"/>
        </p:xfrm>
        <a:graphic>
          <a:graphicData uri="http://schemas.openxmlformats.org/presentationml/2006/ole">
            <mc:AlternateContent xmlns:mc="http://schemas.openxmlformats.org/markup-compatibility/2006">
              <mc:Choice xmlns:v="urn:schemas-microsoft-com:vml" Requires="v">
                <p:oleObj name="Worksheet" r:id="rId5" imgW="2800278" imgH="1276235" progId="Excel.Sheet.8">
                  <p:embed/>
                </p:oleObj>
              </mc:Choice>
              <mc:Fallback>
                <p:oleObj name="Worksheet" r:id="rId5" imgW="2800278" imgH="1276235" progId="Excel.Sheet.8">
                  <p:embed/>
                  <p:pic>
                    <p:nvPicPr>
                      <p:cNvPr id="3" name="Object 3">
                        <a:extLst>
                          <a:ext uri="{FF2B5EF4-FFF2-40B4-BE49-F238E27FC236}">
                            <a16:creationId xmlns:a16="http://schemas.microsoft.com/office/drawing/2014/main" id="{4BF6306A-0A3B-65D3-1059-BF31257BBC19}"/>
                          </a:ext>
                        </a:extLst>
                      </p:cNvPr>
                      <p:cNvPicPr>
                        <a:picLocks noChangeArrowheads="1"/>
                      </p:cNvPicPr>
                      <p:nvPr/>
                    </p:nvPicPr>
                    <p:blipFill>
                      <a:blip r:embed="rId6"/>
                      <a:srcRect/>
                      <a:stretch>
                        <a:fillRect/>
                      </a:stretch>
                    </p:blipFill>
                    <p:spPr bwMode="auto">
                      <a:xfrm>
                        <a:off x="479376" y="4653136"/>
                        <a:ext cx="6326187" cy="1939925"/>
                      </a:xfrm>
                      <a:prstGeom prst="rect">
                        <a:avLst/>
                      </a:prstGeom>
                      <a:noFill/>
                      <a:ln>
                        <a:noFill/>
                      </a:ln>
                      <a:effectLst>
                        <a:outerShdw dist="35921" dir="2700000" algn="ctr" rotWithShape="0">
                          <a:srgbClr val="808080">
                            <a:alpha val="74997"/>
                          </a:srgbClr>
                        </a:outerShdw>
                      </a:effectLst>
                    </p:spPr>
                  </p:pic>
                </p:oleObj>
              </mc:Fallback>
            </mc:AlternateContent>
          </a:graphicData>
        </a:graphic>
      </p:graphicFrame>
      <p:sp>
        <p:nvSpPr>
          <p:cNvPr id="4" name="Slide Number Placeholder 3">
            <a:extLst>
              <a:ext uri="{FF2B5EF4-FFF2-40B4-BE49-F238E27FC236}">
                <a16:creationId xmlns:a16="http://schemas.microsoft.com/office/drawing/2014/main" id="{AA4E9E34-A6E5-58A5-F238-98E19F088B60}"/>
              </a:ext>
            </a:extLst>
          </p:cNvPr>
          <p:cNvSpPr>
            <a:spLocks noGrp="1"/>
          </p:cNvSpPr>
          <p:nvPr>
            <p:ph type="sldNum" sz="quarter" idx="12"/>
          </p:nvPr>
        </p:nvSpPr>
        <p:spPr/>
        <p:txBody>
          <a:bodyPr/>
          <a:lstStyle/>
          <a:p>
            <a:fld id="{9B7CDB38-6350-4CC9-AB0E-B9078CE1CE4B}" type="slidenum">
              <a:rPr lang="en-US" smtClean="0"/>
              <a:pPr/>
              <a:t>38</a:t>
            </a:fld>
            <a:endParaRPr lang="en-US"/>
          </a:p>
        </p:txBody>
      </p:sp>
    </p:spTree>
    <p:extLst>
      <p:ext uri="{BB962C8B-B14F-4D97-AF65-F5344CB8AC3E}">
        <p14:creationId xmlns:p14="http://schemas.microsoft.com/office/powerpoint/2010/main" val="765165760"/>
      </p:ext>
    </p:extLst>
  </p:cSld>
  <p:clrMapOvr>
    <a:masterClrMapping/>
  </p:clrMapOvr>
  <p:transition>
    <p:wipe di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465" name="Object 2">
            <a:extLst>
              <a:ext uri="{FF2B5EF4-FFF2-40B4-BE49-F238E27FC236}">
                <a16:creationId xmlns:a16="http://schemas.microsoft.com/office/drawing/2014/main" id="{13D1A003-0A8D-42B7-9886-78FA7D482F0F}"/>
              </a:ext>
            </a:extLst>
          </p:cNvPr>
          <p:cNvGraphicFramePr>
            <a:graphicFrameLocks/>
          </p:cNvGraphicFramePr>
          <p:nvPr/>
        </p:nvGraphicFramePr>
        <p:xfrm>
          <a:off x="2423592" y="620688"/>
          <a:ext cx="7845425" cy="3646487"/>
        </p:xfrm>
        <a:graphic>
          <a:graphicData uri="http://schemas.openxmlformats.org/presentationml/2006/ole">
            <mc:AlternateContent xmlns:mc="http://schemas.openxmlformats.org/markup-compatibility/2006">
              <mc:Choice xmlns:v="urn:schemas-microsoft-com:vml" Requires="v">
                <p:oleObj name="Worksheet" r:id="rId3" imgW="4889302" imgH="1581345" progId="Excel.Sheet.8">
                  <p:embed/>
                </p:oleObj>
              </mc:Choice>
              <mc:Fallback>
                <p:oleObj name="Worksheet" r:id="rId3" imgW="4889302" imgH="1581345" progId="Excel.Sheet.8">
                  <p:embed/>
                  <p:pic>
                    <p:nvPicPr>
                      <p:cNvPr id="62465" name="Object 2">
                        <a:extLst>
                          <a:ext uri="{FF2B5EF4-FFF2-40B4-BE49-F238E27FC236}">
                            <a16:creationId xmlns:a16="http://schemas.microsoft.com/office/drawing/2014/main" id="{13D1A003-0A8D-42B7-9886-78FA7D482F0F}"/>
                          </a:ext>
                        </a:extLst>
                      </p:cNvPr>
                      <p:cNvPicPr>
                        <a:picLocks noChangeArrowheads="1"/>
                      </p:cNvPicPr>
                      <p:nvPr/>
                    </p:nvPicPr>
                    <p:blipFill>
                      <a:blip r:embed="rId4"/>
                      <a:srcRect l="2007" t="2475" r="1689" b="1355"/>
                      <a:stretch>
                        <a:fillRect/>
                      </a:stretch>
                    </p:blipFill>
                    <p:spPr bwMode="auto">
                      <a:xfrm>
                        <a:off x="2423592" y="620688"/>
                        <a:ext cx="7845425" cy="3646487"/>
                      </a:xfrm>
                      <a:prstGeom prst="rect">
                        <a:avLst/>
                      </a:prstGeom>
                      <a:noFill/>
                      <a:ln w="28575">
                        <a:solidFill>
                          <a:schemeClr val="tx1"/>
                        </a:solidFill>
                        <a:miter lim="800000"/>
                        <a:headEnd/>
                        <a:tailEnd/>
                      </a:ln>
                      <a:effectLst/>
                    </p:spPr>
                  </p:pic>
                </p:oleObj>
              </mc:Fallback>
            </mc:AlternateContent>
          </a:graphicData>
        </a:graphic>
      </p:graphicFrame>
      <p:grpSp>
        <p:nvGrpSpPr>
          <p:cNvPr id="62466" name="Group 3">
            <a:extLst>
              <a:ext uri="{FF2B5EF4-FFF2-40B4-BE49-F238E27FC236}">
                <a16:creationId xmlns:a16="http://schemas.microsoft.com/office/drawing/2014/main" id="{AD848A2C-BEA8-4FC3-9E68-CCF5087BA346}"/>
              </a:ext>
            </a:extLst>
          </p:cNvPr>
          <p:cNvGrpSpPr>
            <a:grpSpLocks/>
          </p:cNvGrpSpPr>
          <p:nvPr/>
        </p:nvGrpSpPr>
        <p:grpSpPr bwMode="auto">
          <a:xfrm>
            <a:off x="4439816" y="2852936"/>
            <a:ext cx="4405313" cy="2000250"/>
            <a:chOff x="1822" y="1950"/>
            <a:chExt cx="2775" cy="1260"/>
          </a:xfrm>
        </p:grpSpPr>
        <p:sp>
          <p:nvSpPr>
            <p:cNvPr id="39944" name="Oval 4">
              <a:extLst>
                <a:ext uri="{FF2B5EF4-FFF2-40B4-BE49-F238E27FC236}">
                  <a16:creationId xmlns:a16="http://schemas.microsoft.com/office/drawing/2014/main" id="{C0E9FE55-2F25-48D9-8231-6EB1AC9A532F}"/>
                </a:ext>
              </a:extLst>
            </p:cNvPr>
            <p:cNvSpPr>
              <a:spLocks noChangeArrowheads="1"/>
            </p:cNvSpPr>
            <p:nvPr/>
          </p:nvSpPr>
          <p:spPr bwMode="auto">
            <a:xfrm>
              <a:off x="3909" y="1950"/>
              <a:ext cx="688" cy="352"/>
            </a:xfrm>
            <a:prstGeom prst="ellipse">
              <a:avLst/>
            </a:prstGeom>
            <a:noFill/>
            <a:ln w="50800">
              <a:solidFill>
                <a:srgbClr val="0070C0"/>
              </a:solidFill>
              <a:round/>
              <a:headEnd/>
              <a:tailEnd/>
            </a:ln>
            <a:effectLst>
              <a:outerShdw blurRad="63500" dist="17961" dir="2700000" algn="ctr" rotWithShape="0">
                <a:srgbClr val="000000">
                  <a:alpha val="74997"/>
                </a:srgbClr>
              </a:outerShdw>
            </a:effectLst>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CA" altLang="en-US"/>
            </a:p>
          </p:txBody>
        </p:sp>
        <p:sp>
          <p:nvSpPr>
            <p:cNvPr id="39945" name="Rectangle 5">
              <a:extLst>
                <a:ext uri="{FF2B5EF4-FFF2-40B4-BE49-F238E27FC236}">
                  <a16:creationId xmlns:a16="http://schemas.microsoft.com/office/drawing/2014/main" id="{F358642B-7BA7-407E-925C-BF62DC8FEB8B}"/>
                </a:ext>
              </a:extLst>
            </p:cNvPr>
            <p:cNvSpPr>
              <a:spLocks noChangeArrowheads="1"/>
            </p:cNvSpPr>
            <p:nvPr/>
          </p:nvSpPr>
          <p:spPr bwMode="auto">
            <a:xfrm>
              <a:off x="1822" y="2688"/>
              <a:ext cx="2303" cy="522"/>
            </a:xfrm>
            <a:prstGeom prst="rect">
              <a:avLst/>
            </a:prstGeom>
            <a:solidFill>
              <a:schemeClr val="bg1">
                <a:lumMod val="95000"/>
              </a:schemeClr>
            </a:solidFill>
            <a:ln w="38100" cmpd="dbl">
              <a:solidFill>
                <a:srgbClr val="0070C0"/>
              </a:solidFill>
              <a:miter lim="800000"/>
              <a:headEnd/>
              <a:tailEnd/>
            </a:ln>
            <a:effectLst>
              <a:outerShdw blurRad="63500" dist="17961" dir="2700000" algn="ctr" rotWithShape="0">
                <a:srgbClr val="000000">
                  <a:alpha val="74997"/>
                </a:srgbClr>
              </a:outerShdw>
            </a:effectLst>
          </p:spPr>
          <p:txBody>
            <a:bodyPr wrap="none" lIns="90488" tIns="44450" rIns="90488" bIns="4445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CA" altLang="en-US" sz="2400" b="1" dirty="0">
                  <a:latin typeface="Arial" panose="020B0604020202020204" pitchFamily="34" charset="0"/>
                  <a:cs typeface="Arial" panose="020B0604020202020204" pitchFamily="34" charset="0"/>
                </a:rPr>
                <a:t>Present value of $1 </a:t>
              </a:r>
            </a:p>
            <a:p>
              <a:pPr algn="ctr" eaLnBrk="1" hangingPunct="1">
                <a:defRPr/>
              </a:pPr>
              <a:r>
                <a:rPr lang="en-CA" altLang="en-US" sz="2400" b="1" dirty="0">
                  <a:latin typeface="Arial" panose="020B0604020202020204" pitchFamily="34" charset="0"/>
                  <a:cs typeface="Arial" panose="020B0604020202020204" pitchFamily="34" charset="0"/>
                </a:rPr>
                <a:t>factor for year 5 at 10%.</a:t>
              </a:r>
            </a:p>
          </p:txBody>
        </p:sp>
        <p:sp>
          <p:nvSpPr>
            <p:cNvPr id="39946" name="Line 6">
              <a:extLst>
                <a:ext uri="{FF2B5EF4-FFF2-40B4-BE49-F238E27FC236}">
                  <a16:creationId xmlns:a16="http://schemas.microsoft.com/office/drawing/2014/main" id="{7670D10A-9DAF-424C-A14D-5BC88C0DD6B3}"/>
                </a:ext>
              </a:extLst>
            </p:cNvPr>
            <p:cNvSpPr>
              <a:spLocks noChangeShapeType="1"/>
            </p:cNvSpPr>
            <p:nvPr/>
          </p:nvSpPr>
          <p:spPr bwMode="auto">
            <a:xfrm flipV="1">
              <a:off x="2880" y="2268"/>
              <a:ext cx="1152" cy="420"/>
            </a:xfrm>
            <a:prstGeom prst="line">
              <a:avLst/>
            </a:prstGeom>
            <a:noFill/>
            <a:ln w="25400">
              <a:solidFill>
                <a:srgbClr val="ED037C"/>
              </a:solidFill>
              <a:round/>
              <a:headEnd/>
              <a:tailEnd type="triangle" w="med" len="med"/>
            </a:ln>
            <a:effectLst>
              <a:outerShdw blurRad="63500" dist="17961" dir="2700000" algn="ctr" rotWithShape="0">
                <a:srgbClr val="000000">
                  <a:alpha val="74997"/>
                </a:srgbClr>
              </a:outerShdw>
            </a:effectLst>
          </p:spPr>
          <p:txBody>
            <a:bodyPr wrap="none" anchor="ctr"/>
            <a:lstStyle/>
            <a:p>
              <a:pPr>
                <a:defRPr/>
              </a:pPr>
              <a:endParaRPr lang="en-US">
                <a:latin typeface="Arial" charset="0"/>
              </a:endParaRPr>
            </a:p>
          </p:txBody>
        </p:sp>
      </p:grpSp>
      <p:sp>
        <p:nvSpPr>
          <p:cNvPr id="12" name="Subtitle 1"/>
          <p:cNvSpPr>
            <a:spLocks noGrp="1"/>
          </p:cNvSpPr>
          <p:nvPr>
            <p:ph type="subTitle" idx="1"/>
          </p:nvPr>
        </p:nvSpPr>
        <p:spPr>
          <a:xfrm>
            <a:off x="335361" y="-27384"/>
            <a:ext cx="9601067" cy="506016"/>
          </a:xfrm>
        </p:spPr>
        <p:txBody>
          <a:bodyPr/>
          <a:lstStyle/>
          <a:p>
            <a:r>
              <a:rPr lang="en-US" altLang="en-US" dirty="0"/>
              <a:t>Capital Budgeting - Exam</a:t>
            </a:r>
            <a:endParaRPr lang="en-CA" altLang="en-US" dirty="0"/>
          </a:p>
        </p:txBody>
      </p:sp>
      <p:graphicFrame>
        <p:nvGraphicFramePr>
          <p:cNvPr id="2" name="Object 3">
            <a:extLst>
              <a:ext uri="{FF2B5EF4-FFF2-40B4-BE49-F238E27FC236}">
                <a16:creationId xmlns:a16="http://schemas.microsoft.com/office/drawing/2014/main" id="{85284925-3F20-EC58-B42F-7A28F03A9A8F}"/>
              </a:ext>
            </a:extLst>
          </p:cNvPr>
          <p:cNvGraphicFramePr>
            <a:graphicFrameLocks/>
          </p:cNvGraphicFramePr>
          <p:nvPr/>
        </p:nvGraphicFramePr>
        <p:xfrm>
          <a:off x="407368" y="4879950"/>
          <a:ext cx="6326187" cy="1939925"/>
        </p:xfrm>
        <a:graphic>
          <a:graphicData uri="http://schemas.openxmlformats.org/presentationml/2006/ole">
            <mc:AlternateContent xmlns:mc="http://schemas.openxmlformats.org/markup-compatibility/2006">
              <mc:Choice xmlns:v="urn:schemas-microsoft-com:vml" Requires="v">
                <p:oleObj name="Worksheet" r:id="rId5" imgW="2800278" imgH="1276235" progId="Excel.Sheet.8">
                  <p:embed/>
                </p:oleObj>
              </mc:Choice>
              <mc:Fallback>
                <p:oleObj name="Worksheet" r:id="rId5" imgW="2800278" imgH="1276235" progId="Excel.Sheet.8">
                  <p:embed/>
                  <p:pic>
                    <p:nvPicPr>
                      <p:cNvPr id="2" name="Object 3">
                        <a:extLst>
                          <a:ext uri="{FF2B5EF4-FFF2-40B4-BE49-F238E27FC236}">
                            <a16:creationId xmlns:a16="http://schemas.microsoft.com/office/drawing/2014/main" id="{85284925-3F20-EC58-B42F-7A28F03A9A8F}"/>
                          </a:ext>
                        </a:extLst>
                      </p:cNvPr>
                      <p:cNvPicPr>
                        <a:picLocks noChangeArrowheads="1"/>
                      </p:cNvPicPr>
                      <p:nvPr/>
                    </p:nvPicPr>
                    <p:blipFill>
                      <a:blip r:embed="rId6"/>
                      <a:srcRect/>
                      <a:stretch>
                        <a:fillRect/>
                      </a:stretch>
                    </p:blipFill>
                    <p:spPr bwMode="auto">
                      <a:xfrm>
                        <a:off x="407368" y="4879950"/>
                        <a:ext cx="6326187" cy="1939925"/>
                      </a:xfrm>
                      <a:prstGeom prst="rect">
                        <a:avLst/>
                      </a:prstGeom>
                      <a:noFill/>
                      <a:ln>
                        <a:noFill/>
                      </a:ln>
                      <a:effectLst>
                        <a:outerShdw dist="35921" dir="2700000" algn="ctr" rotWithShape="0">
                          <a:srgbClr val="808080">
                            <a:alpha val="74997"/>
                          </a:srgbClr>
                        </a:outerShdw>
                      </a:effectLst>
                    </p:spPr>
                  </p:pic>
                </p:oleObj>
              </mc:Fallback>
            </mc:AlternateContent>
          </a:graphicData>
        </a:graphic>
      </p:graphicFrame>
      <p:sp>
        <p:nvSpPr>
          <p:cNvPr id="3" name="Slide Number Placeholder 2">
            <a:extLst>
              <a:ext uri="{FF2B5EF4-FFF2-40B4-BE49-F238E27FC236}">
                <a16:creationId xmlns:a16="http://schemas.microsoft.com/office/drawing/2014/main" id="{97588C00-0FEF-D23E-32A3-E17B9A02BDA2}"/>
              </a:ext>
            </a:extLst>
          </p:cNvPr>
          <p:cNvSpPr>
            <a:spLocks noGrp="1"/>
          </p:cNvSpPr>
          <p:nvPr>
            <p:ph type="sldNum" sz="quarter" idx="12"/>
          </p:nvPr>
        </p:nvSpPr>
        <p:spPr/>
        <p:txBody>
          <a:bodyPr/>
          <a:lstStyle/>
          <a:p>
            <a:fld id="{9B7CDB38-6350-4CC9-AB0E-B9078CE1CE4B}" type="slidenum">
              <a:rPr lang="en-US" smtClean="0"/>
              <a:pPr/>
              <a:t>39</a:t>
            </a:fld>
            <a:endParaRPr lang="en-US"/>
          </a:p>
        </p:txBody>
      </p:sp>
    </p:spTree>
    <p:extLst>
      <p:ext uri="{BB962C8B-B14F-4D97-AF65-F5344CB8AC3E}">
        <p14:creationId xmlns:p14="http://schemas.microsoft.com/office/powerpoint/2010/main" val="1208552131"/>
      </p:ext>
    </p:extLst>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object 28"/>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4</a:t>
            </a:fld>
            <a:endParaRPr spc="-25" dirty="0"/>
          </a:p>
        </p:txBody>
      </p:sp>
      <p:sp>
        <p:nvSpPr>
          <p:cNvPr id="29" name="Subtitle 28">
            <a:extLst>
              <a:ext uri="{FF2B5EF4-FFF2-40B4-BE49-F238E27FC236}">
                <a16:creationId xmlns:a16="http://schemas.microsoft.com/office/drawing/2014/main" id="{DD1EC881-837D-101A-9F59-754AFFF4C6C0}"/>
              </a:ext>
            </a:extLst>
          </p:cNvPr>
          <p:cNvSpPr>
            <a:spLocks noGrp="1"/>
          </p:cNvSpPr>
          <p:nvPr>
            <p:ph type="subTitle" idx="1"/>
          </p:nvPr>
        </p:nvSpPr>
        <p:spPr/>
        <p:txBody>
          <a:bodyPr/>
          <a:lstStyle/>
          <a:p>
            <a:r>
              <a:rPr lang="en-CA" dirty="0"/>
              <a:t>Absorption vs Variable Costing</a:t>
            </a:r>
          </a:p>
        </p:txBody>
      </p:sp>
      <p:sp>
        <p:nvSpPr>
          <p:cNvPr id="3" name="object 3"/>
          <p:cNvSpPr txBox="1"/>
          <p:nvPr/>
        </p:nvSpPr>
        <p:spPr>
          <a:xfrm>
            <a:off x="414019" y="947673"/>
            <a:ext cx="4203065" cy="299720"/>
          </a:xfrm>
          <a:prstGeom prst="rect">
            <a:avLst/>
          </a:prstGeom>
        </p:spPr>
        <p:txBody>
          <a:bodyPr vert="horz" wrap="square" lIns="0" tIns="12700" rIns="0" bIns="0" rtlCol="0">
            <a:spAutoFit/>
          </a:bodyPr>
          <a:lstStyle/>
          <a:p>
            <a:pPr marL="12700">
              <a:lnSpc>
                <a:spcPct val="100000"/>
              </a:lnSpc>
              <a:spcBef>
                <a:spcPts val="100"/>
              </a:spcBef>
            </a:pPr>
            <a:r>
              <a:rPr sz="1800" b="1" dirty="0">
                <a:solidFill>
                  <a:srgbClr val="FFFFFF"/>
                </a:solidFill>
                <a:latin typeface="Arial"/>
                <a:cs typeface="Arial"/>
              </a:rPr>
              <a:t>Fixed</a:t>
            </a:r>
            <a:r>
              <a:rPr sz="1800" b="1" spc="-30" dirty="0">
                <a:solidFill>
                  <a:srgbClr val="FFFFFF"/>
                </a:solidFill>
                <a:latin typeface="Arial"/>
                <a:cs typeface="Arial"/>
              </a:rPr>
              <a:t> </a:t>
            </a:r>
            <a:r>
              <a:rPr sz="1800" b="1" dirty="0">
                <a:solidFill>
                  <a:srgbClr val="FFFFFF"/>
                </a:solidFill>
                <a:latin typeface="Arial"/>
                <a:cs typeface="Arial"/>
              </a:rPr>
              <a:t>MOH</a:t>
            </a:r>
            <a:r>
              <a:rPr sz="1800" b="1" spc="-20" dirty="0">
                <a:solidFill>
                  <a:srgbClr val="FFFFFF"/>
                </a:solidFill>
                <a:latin typeface="Arial"/>
                <a:cs typeface="Arial"/>
              </a:rPr>
              <a:t> </a:t>
            </a:r>
            <a:r>
              <a:rPr sz="1800" b="1" dirty="0">
                <a:solidFill>
                  <a:srgbClr val="FFFFFF"/>
                </a:solidFill>
                <a:latin typeface="Arial"/>
                <a:cs typeface="Arial"/>
              </a:rPr>
              <a:t>treatment</a:t>
            </a:r>
            <a:r>
              <a:rPr sz="1800" b="1" spc="-20" dirty="0">
                <a:solidFill>
                  <a:srgbClr val="FFFFFF"/>
                </a:solidFill>
                <a:latin typeface="Arial"/>
                <a:cs typeface="Arial"/>
              </a:rPr>
              <a:t> </a:t>
            </a:r>
            <a:r>
              <a:rPr sz="1800" b="1" dirty="0">
                <a:solidFill>
                  <a:srgbClr val="FFFFFF"/>
                </a:solidFill>
                <a:latin typeface="Arial"/>
                <a:cs typeface="Arial"/>
              </a:rPr>
              <a:t>is</a:t>
            </a:r>
            <a:r>
              <a:rPr sz="1800" b="1" spc="-25" dirty="0">
                <a:solidFill>
                  <a:srgbClr val="FFFFFF"/>
                </a:solidFill>
                <a:latin typeface="Arial"/>
                <a:cs typeface="Arial"/>
              </a:rPr>
              <a:t> </a:t>
            </a:r>
            <a:r>
              <a:rPr sz="1800" b="1" dirty="0">
                <a:solidFill>
                  <a:srgbClr val="FFFFFF"/>
                </a:solidFill>
                <a:latin typeface="Arial"/>
                <a:cs typeface="Arial"/>
              </a:rPr>
              <a:t>the</a:t>
            </a:r>
            <a:r>
              <a:rPr sz="1800" b="1" spc="-45" dirty="0">
                <a:solidFill>
                  <a:srgbClr val="FFFFFF"/>
                </a:solidFill>
                <a:latin typeface="Arial"/>
                <a:cs typeface="Arial"/>
              </a:rPr>
              <a:t> </a:t>
            </a:r>
            <a:r>
              <a:rPr sz="1800" b="1" spc="-10" dirty="0">
                <a:solidFill>
                  <a:srgbClr val="FFFFFF"/>
                </a:solidFill>
                <a:latin typeface="Arial"/>
                <a:cs typeface="Arial"/>
              </a:rPr>
              <a:t>difference.</a:t>
            </a:r>
            <a:endParaRPr sz="1800">
              <a:latin typeface="Arial"/>
              <a:cs typeface="Arial"/>
            </a:endParaRPr>
          </a:p>
        </p:txBody>
      </p:sp>
      <p:grpSp>
        <p:nvGrpSpPr>
          <p:cNvPr id="4" name="object 4"/>
          <p:cNvGrpSpPr/>
          <p:nvPr/>
        </p:nvGrpSpPr>
        <p:grpSpPr>
          <a:xfrm>
            <a:off x="384932" y="1599947"/>
            <a:ext cx="11402045" cy="4310380"/>
            <a:chOff x="401015" y="1608074"/>
            <a:chExt cx="11402045" cy="4310380"/>
          </a:xfrm>
        </p:grpSpPr>
        <p:sp>
          <p:nvSpPr>
            <p:cNvPr id="5" name="object 5"/>
            <p:cNvSpPr/>
            <p:nvPr/>
          </p:nvSpPr>
          <p:spPr>
            <a:xfrm>
              <a:off x="407365" y="1614423"/>
              <a:ext cx="11377295" cy="822960"/>
            </a:xfrm>
            <a:custGeom>
              <a:avLst/>
              <a:gdLst/>
              <a:ahLst/>
              <a:cxnLst/>
              <a:rect l="l" t="t" r="r" b="b"/>
              <a:pathLst>
                <a:path w="11377295" h="822960">
                  <a:moveTo>
                    <a:pt x="2771013" y="0"/>
                  </a:moveTo>
                  <a:lnTo>
                    <a:pt x="0" y="0"/>
                  </a:lnTo>
                  <a:lnTo>
                    <a:pt x="0" y="822960"/>
                  </a:lnTo>
                  <a:lnTo>
                    <a:pt x="2771013" y="822960"/>
                  </a:lnTo>
                  <a:lnTo>
                    <a:pt x="2771013" y="0"/>
                  </a:lnTo>
                  <a:close/>
                </a:path>
                <a:path w="11377295" h="822960">
                  <a:moveTo>
                    <a:pt x="11377219" y="0"/>
                  </a:moveTo>
                  <a:lnTo>
                    <a:pt x="8606206" y="0"/>
                  </a:lnTo>
                  <a:lnTo>
                    <a:pt x="8606206" y="822960"/>
                  </a:lnTo>
                  <a:lnTo>
                    <a:pt x="11377219" y="822960"/>
                  </a:lnTo>
                  <a:lnTo>
                    <a:pt x="11377219" y="0"/>
                  </a:lnTo>
                  <a:close/>
                </a:path>
              </a:pathLst>
            </a:custGeom>
            <a:solidFill>
              <a:srgbClr val="000000"/>
            </a:solidFill>
          </p:spPr>
          <p:txBody>
            <a:bodyPr wrap="square" lIns="0" tIns="0" rIns="0" bIns="0" rtlCol="0"/>
            <a:lstStyle/>
            <a:p>
              <a:endParaRPr/>
            </a:p>
          </p:txBody>
        </p:sp>
        <p:sp>
          <p:nvSpPr>
            <p:cNvPr id="6" name="object 6"/>
            <p:cNvSpPr/>
            <p:nvPr/>
          </p:nvSpPr>
          <p:spPr>
            <a:xfrm>
              <a:off x="425765" y="2467240"/>
              <a:ext cx="11377295" cy="1828800"/>
            </a:xfrm>
            <a:custGeom>
              <a:avLst/>
              <a:gdLst/>
              <a:ahLst/>
              <a:cxnLst/>
              <a:rect l="l" t="t" r="r" b="b"/>
              <a:pathLst>
                <a:path w="11377295" h="1828800">
                  <a:moveTo>
                    <a:pt x="2771013" y="0"/>
                  </a:moveTo>
                  <a:lnTo>
                    <a:pt x="0" y="0"/>
                  </a:lnTo>
                  <a:lnTo>
                    <a:pt x="0" y="1828800"/>
                  </a:lnTo>
                  <a:lnTo>
                    <a:pt x="2771013" y="1828800"/>
                  </a:lnTo>
                  <a:lnTo>
                    <a:pt x="2771013" y="0"/>
                  </a:lnTo>
                  <a:close/>
                </a:path>
                <a:path w="11377295" h="1828800">
                  <a:moveTo>
                    <a:pt x="8226984" y="0"/>
                  </a:moveTo>
                  <a:lnTo>
                    <a:pt x="3150158" y="0"/>
                  </a:lnTo>
                  <a:lnTo>
                    <a:pt x="3150158" y="457200"/>
                  </a:lnTo>
                  <a:lnTo>
                    <a:pt x="8226984" y="457200"/>
                  </a:lnTo>
                  <a:lnTo>
                    <a:pt x="8226984" y="0"/>
                  </a:lnTo>
                  <a:close/>
                </a:path>
                <a:path w="11377295" h="1828800">
                  <a:moveTo>
                    <a:pt x="11377219" y="0"/>
                  </a:moveTo>
                  <a:lnTo>
                    <a:pt x="8606206" y="0"/>
                  </a:lnTo>
                  <a:lnTo>
                    <a:pt x="8606206" y="1371600"/>
                  </a:lnTo>
                  <a:lnTo>
                    <a:pt x="11377219" y="1371600"/>
                  </a:lnTo>
                  <a:lnTo>
                    <a:pt x="11377219" y="0"/>
                  </a:lnTo>
                  <a:close/>
                </a:path>
              </a:pathLst>
            </a:custGeom>
            <a:solidFill>
              <a:srgbClr val="CACACA"/>
            </a:solidFill>
          </p:spPr>
          <p:txBody>
            <a:bodyPr wrap="square" lIns="0" tIns="0" rIns="0" bIns="0" rtlCol="0"/>
            <a:lstStyle/>
            <a:p>
              <a:endParaRPr/>
            </a:p>
          </p:txBody>
        </p:sp>
        <p:sp>
          <p:nvSpPr>
            <p:cNvPr id="7" name="object 7"/>
            <p:cNvSpPr/>
            <p:nvPr/>
          </p:nvSpPr>
          <p:spPr>
            <a:xfrm>
              <a:off x="3557524" y="2894584"/>
              <a:ext cx="5076825" cy="457200"/>
            </a:xfrm>
            <a:custGeom>
              <a:avLst/>
              <a:gdLst/>
              <a:ahLst/>
              <a:cxnLst/>
              <a:rect l="l" t="t" r="r" b="b"/>
              <a:pathLst>
                <a:path w="5076825" h="457200">
                  <a:moveTo>
                    <a:pt x="5076825" y="0"/>
                  </a:moveTo>
                  <a:lnTo>
                    <a:pt x="0" y="0"/>
                  </a:lnTo>
                  <a:lnTo>
                    <a:pt x="0" y="457200"/>
                  </a:lnTo>
                  <a:lnTo>
                    <a:pt x="5076825" y="457200"/>
                  </a:lnTo>
                  <a:lnTo>
                    <a:pt x="5076825" y="0"/>
                  </a:lnTo>
                  <a:close/>
                </a:path>
              </a:pathLst>
            </a:custGeom>
            <a:solidFill>
              <a:srgbClr val="E7E7E7"/>
            </a:solidFill>
          </p:spPr>
          <p:txBody>
            <a:bodyPr wrap="square" lIns="0" tIns="0" rIns="0" bIns="0" rtlCol="0"/>
            <a:lstStyle/>
            <a:p>
              <a:endParaRPr/>
            </a:p>
          </p:txBody>
        </p:sp>
        <p:sp>
          <p:nvSpPr>
            <p:cNvPr id="8" name="object 8"/>
            <p:cNvSpPr/>
            <p:nvPr/>
          </p:nvSpPr>
          <p:spPr>
            <a:xfrm>
              <a:off x="3557524" y="3351784"/>
              <a:ext cx="5076825" cy="457200"/>
            </a:xfrm>
            <a:custGeom>
              <a:avLst/>
              <a:gdLst/>
              <a:ahLst/>
              <a:cxnLst/>
              <a:rect l="l" t="t" r="r" b="b"/>
              <a:pathLst>
                <a:path w="5076825" h="457200">
                  <a:moveTo>
                    <a:pt x="5076825" y="0"/>
                  </a:moveTo>
                  <a:lnTo>
                    <a:pt x="0" y="0"/>
                  </a:lnTo>
                  <a:lnTo>
                    <a:pt x="0" y="457200"/>
                  </a:lnTo>
                  <a:lnTo>
                    <a:pt x="5076825" y="457200"/>
                  </a:lnTo>
                  <a:lnTo>
                    <a:pt x="5076825" y="0"/>
                  </a:lnTo>
                  <a:close/>
                </a:path>
              </a:pathLst>
            </a:custGeom>
            <a:solidFill>
              <a:srgbClr val="CACACA"/>
            </a:solidFill>
          </p:spPr>
          <p:txBody>
            <a:bodyPr wrap="square" lIns="0" tIns="0" rIns="0" bIns="0" rtlCol="0"/>
            <a:lstStyle/>
            <a:p>
              <a:endParaRPr/>
            </a:p>
          </p:txBody>
        </p:sp>
        <p:sp>
          <p:nvSpPr>
            <p:cNvPr id="9" name="object 9"/>
            <p:cNvSpPr/>
            <p:nvPr/>
          </p:nvSpPr>
          <p:spPr>
            <a:xfrm>
              <a:off x="407365" y="3808933"/>
              <a:ext cx="11377295" cy="2103120"/>
            </a:xfrm>
            <a:custGeom>
              <a:avLst/>
              <a:gdLst/>
              <a:ahLst/>
              <a:cxnLst/>
              <a:rect l="l" t="t" r="r" b="b"/>
              <a:pathLst>
                <a:path w="11377295" h="2103120">
                  <a:moveTo>
                    <a:pt x="2771013" y="457200"/>
                  </a:moveTo>
                  <a:lnTo>
                    <a:pt x="0" y="457200"/>
                  </a:lnTo>
                  <a:lnTo>
                    <a:pt x="0" y="2103107"/>
                  </a:lnTo>
                  <a:lnTo>
                    <a:pt x="2771013" y="2103107"/>
                  </a:lnTo>
                  <a:lnTo>
                    <a:pt x="2771013" y="457200"/>
                  </a:lnTo>
                  <a:close/>
                </a:path>
                <a:path w="11377295" h="2103120">
                  <a:moveTo>
                    <a:pt x="8226984" y="50"/>
                  </a:moveTo>
                  <a:lnTo>
                    <a:pt x="3150158" y="50"/>
                  </a:lnTo>
                  <a:lnTo>
                    <a:pt x="3150158" y="457250"/>
                  </a:lnTo>
                  <a:lnTo>
                    <a:pt x="8226984" y="457250"/>
                  </a:lnTo>
                  <a:lnTo>
                    <a:pt x="8226984" y="50"/>
                  </a:lnTo>
                  <a:close/>
                </a:path>
                <a:path w="11377295" h="2103120">
                  <a:moveTo>
                    <a:pt x="11377219" y="0"/>
                  </a:moveTo>
                  <a:lnTo>
                    <a:pt x="8606206" y="0"/>
                  </a:lnTo>
                  <a:lnTo>
                    <a:pt x="8606206" y="2103107"/>
                  </a:lnTo>
                  <a:lnTo>
                    <a:pt x="11377219" y="2103107"/>
                  </a:lnTo>
                  <a:lnTo>
                    <a:pt x="11377219" y="0"/>
                  </a:lnTo>
                  <a:close/>
                </a:path>
              </a:pathLst>
            </a:custGeom>
            <a:solidFill>
              <a:srgbClr val="E7E7E7"/>
            </a:solidFill>
          </p:spPr>
          <p:txBody>
            <a:bodyPr wrap="square" lIns="0" tIns="0" rIns="0" bIns="0" rtlCol="0"/>
            <a:lstStyle/>
            <a:p>
              <a:endParaRPr/>
            </a:p>
          </p:txBody>
        </p:sp>
        <p:sp>
          <p:nvSpPr>
            <p:cNvPr id="10" name="object 10"/>
            <p:cNvSpPr/>
            <p:nvPr/>
          </p:nvSpPr>
          <p:spPr>
            <a:xfrm>
              <a:off x="3557524" y="4266184"/>
              <a:ext cx="5076825" cy="822960"/>
            </a:xfrm>
            <a:custGeom>
              <a:avLst/>
              <a:gdLst/>
              <a:ahLst/>
              <a:cxnLst/>
              <a:rect l="l" t="t" r="r" b="b"/>
              <a:pathLst>
                <a:path w="5076825" h="822960">
                  <a:moveTo>
                    <a:pt x="5076825" y="0"/>
                  </a:moveTo>
                  <a:lnTo>
                    <a:pt x="0" y="0"/>
                  </a:lnTo>
                  <a:lnTo>
                    <a:pt x="0" y="822959"/>
                  </a:lnTo>
                  <a:lnTo>
                    <a:pt x="5076825" y="822959"/>
                  </a:lnTo>
                  <a:lnTo>
                    <a:pt x="5076825" y="0"/>
                  </a:lnTo>
                  <a:close/>
                </a:path>
              </a:pathLst>
            </a:custGeom>
            <a:solidFill>
              <a:srgbClr val="CACACA"/>
            </a:solidFill>
          </p:spPr>
          <p:txBody>
            <a:bodyPr wrap="square" lIns="0" tIns="0" rIns="0" bIns="0" rtlCol="0"/>
            <a:lstStyle/>
            <a:p>
              <a:endParaRPr/>
            </a:p>
          </p:txBody>
        </p:sp>
        <p:sp>
          <p:nvSpPr>
            <p:cNvPr id="11" name="object 11"/>
            <p:cNvSpPr/>
            <p:nvPr/>
          </p:nvSpPr>
          <p:spPr>
            <a:xfrm>
              <a:off x="3557524" y="5089080"/>
              <a:ext cx="5076825" cy="822960"/>
            </a:xfrm>
            <a:custGeom>
              <a:avLst/>
              <a:gdLst/>
              <a:ahLst/>
              <a:cxnLst/>
              <a:rect l="l" t="t" r="r" b="b"/>
              <a:pathLst>
                <a:path w="5076825" h="822960">
                  <a:moveTo>
                    <a:pt x="5076825" y="0"/>
                  </a:moveTo>
                  <a:lnTo>
                    <a:pt x="0" y="0"/>
                  </a:lnTo>
                  <a:lnTo>
                    <a:pt x="0" y="822959"/>
                  </a:lnTo>
                  <a:lnTo>
                    <a:pt x="5076825" y="822959"/>
                  </a:lnTo>
                  <a:lnTo>
                    <a:pt x="5076825" y="0"/>
                  </a:lnTo>
                  <a:close/>
                </a:path>
              </a:pathLst>
            </a:custGeom>
            <a:solidFill>
              <a:srgbClr val="E7E7E7"/>
            </a:solidFill>
          </p:spPr>
          <p:txBody>
            <a:bodyPr wrap="square" lIns="0" tIns="0" rIns="0" bIns="0" rtlCol="0"/>
            <a:lstStyle/>
            <a:p>
              <a:endParaRPr/>
            </a:p>
          </p:txBody>
        </p:sp>
        <p:sp>
          <p:nvSpPr>
            <p:cNvPr id="12" name="object 12"/>
            <p:cNvSpPr/>
            <p:nvPr/>
          </p:nvSpPr>
          <p:spPr>
            <a:xfrm>
              <a:off x="3178429" y="1608074"/>
              <a:ext cx="5835650" cy="4310380"/>
            </a:xfrm>
            <a:custGeom>
              <a:avLst/>
              <a:gdLst/>
              <a:ahLst/>
              <a:cxnLst/>
              <a:rect l="l" t="t" r="r" b="b"/>
              <a:pathLst>
                <a:path w="5835650" h="4310380">
                  <a:moveTo>
                    <a:pt x="0" y="0"/>
                  </a:moveTo>
                  <a:lnTo>
                    <a:pt x="0" y="4310316"/>
                  </a:lnTo>
                </a:path>
                <a:path w="5835650" h="4310380">
                  <a:moveTo>
                    <a:pt x="379094" y="0"/>
                  </a:moveTo>
                  <a:lnTo>
                    <a:pt x="379094" y="4310316"/>
                  </a:lnTo>
                </a:path>
                <a:path w="5835650" h="4310380">
                  <a:moveTo>
                    <a:pt x="5455920" y="0"/>
                  </a:moveTo>
                  <a:lnTo>
                    <a:pt x="5455920" y="4310316"/>
                  </a:lnTo>
                </a:path>
                <a:path w="5835650" h="4310380">
                  <a:moveTo>
                    <a:pt x="5835142" y="0"/>
                  </a:moveTo>
                  <a:lnTo>
                    <a:pt x="5835142" y="4310316"/>
                  </a:lnTo>
                </a:path>
              </a:pathLst>
            </a:custGeom>
            <a:ln w="12700">
              <a:solidFill>
                <a:srgbClr val="FFFFFF"/>
              </a:solidFill>
            </a:ln>
          </p:spPr>
          <p:txBody>
            <a:bodyPr wrap="square" lIns="0" tIns="0" rIns="0" bIns="0" rtlCol="0"/>
            <a:lstStyle/>
            <a:p>
              <a:endParaRPr/>
            </a:p>
          </p:txBody>
        </p:sp>
        <p:sp>
          <p:nvSpPr>
            <p:cNvPr id="13" name="object 13"/>
            <p:cNvSpPr/>
            <p:nvPr/>
          </p:nvSpPr>
          <p:spPr>
            <a:xfrm>
              <a:off x="401015" y="2437384"/>
              <a:ext cx="11389995" cy="0"/>
            </a:xfrm>
            <a:custGeom>
              <a:avLst/>
              <a:gdLst/>
              <a:ahLst/>
              <a:cxnLst/>
              <a:rect l="l" t="t" r="r" b="b"/>
              <a:pathLst>
                <a:path w="11389995">
                  <a:moveTo>
                    <a:pt x="0" y="0"/>
                  </a:moveTo>
                  <a:lnTo>
                    <a:pt x="11389918" y="0"/>
                  </a:lnTo>
                </a:path>
              </a:pathLst>
            </a:custGeom>
            <a:ln w="38100">
              <a:solidFill>
                <a:srgbClr val="FFFFFF"/>
              </a:solidFill>
            </a:ln>
          </p:spPr>
          <p:txBody>
            <a:bodyPr wrap="square" lIns="0" tIns="0" rIns="0" bIns="0" rtlCol="0"/>
            <a:lstStyle/>
            <a:p>
              <a:endParaRPr/>
            </a:p>
          </p:txBody>
        </p:sp>
        <p:sp>
          <p:nvSpPr>
            <p:cNvPr id="14" name="object 14"/>
            <p:cNvSpPr/>
            <p:nvPr/>
          </p:nvSpPr>
          <p:spPr>
            <a:xfrm>
              <a:off x="401015" y="1608074"/>
              <a:ext cx="11389995" cy="4310380"/>
            </a:xfrm>
            <a:custGeom>
              <a:avLst/>
              <a:gdLst/>
              <a:ahLst/>
              <a:cxnLst/>
              <a:rect l="l" t="t" r="r" b="b"/>
              <a:pathLst>
                <a:path w="11389995" h="4310380">
                  <a:moveTo>
                    <a:pt x="2771063" y="1286510"/>
                  </a:moveTo>
                  <a:lnTo>
                    <a:pt x="8618905" y="1286510"/>
                  </a:lnTo>
                </a:path>
                <a:path w="11389995" h="4310380">
                  <a:moveTo>
                    <a:pt x="2771063" y="1743710"/>
                  </a:moveTo>
                  <a:lnTo>
                    <a:pt x="8618905" y="1743710"/>
                  </a:lnTo>
                </a:path>
                <a:path w="11389995" h="4310380">
                  <a:moveTo>
                    <a:pt x="2771063" y="2200910"/>
                  </a:moveTo>
                  <a:lnTo>
                    <a:pt x="11389918" y="2200910"/>
                  </a:lnTo>
                </a:path>
                <a:path w="11389995" h="4310380">
                  <a:moveTo>
                    <a:pt x="0" y="2658110"/>
                  </a:moveTo>
                  <a:lnTo>
                    <a:pt x="8618905" y="2658110"/>
                  </a:lnTo>
                </a:path>
                <a:path w="11389995" h="4310380">
                  <a:moveTo>
                    <a:pt x="2771063" y="3481070"/>
                  </a:moveTo>
                  <a:lnTo>
                    <a:pt x="8618905" y="3481070"/>
                  </a:lnTo>
                </a:path>
                <a:path w="11389995" h="4310380">
                  <a:moveTo>
                    <a:pt x="6350" y="0"/>
                  </a:moveTo>
                  <a:lnTo>
                    <a:pt x="6350" y="4310316"/>
                  </a:lnTo>
                </a:path>
                <a:path w="11389995" h="4310380">
                  <a:moveTo>
                    <a:pt x="11383568" y="0"/>
                  </a:moveTo>
                  <a:lnTo>
                    <a:pt x="11383568" y="4310316"/>
                  </a:lnTo>
                </a:path>
                <a:path w="11389995" h="4310380">
                  <a:moveTo>
                    <a:pt x="0" y="6350"/>
                  </a:moveTo>
                  <a:lnTo>
                    <a:pt x="11389918" y="6350"/>
                  </a:lnTo>
                </a:path>
                <a:path w="11389995" h="4310380">
                  <a:moveTo>
                    <a:pt x="0" y="4303966"/>
                  </a:moveTo>
                  <a:lnTo>
                    <a:pt x="11389918" y="4303966"/>
                  </a:lnTo>
                </a:path>
              </a:pathLst>
            </a:custGeom>
            <a:ln w="12700">
              <a:solidFill>
                <a:srgbClr val="FFFFFF"/>
              </a:solidFill>
            </a:ln>
          </p:spPr>
          <p:txBody>
            <a:bodyPr wrap="square" lIns="0" tIns="0" rIns="0" bIns="0" rtlCol="0"/>
            <a:lstStyle/>
            <a:p>
              <a:endParaRPr/>
            </a:p>
          </p:txBody>
        </p:sp>
      </p:grpSp>
      <p:sp>
        <p:nvSpPr>
          <p:cNvPr id="15" name="object 15"/>
          <p:cNvSpPr txBox="1"/>
          <p:nvPr/>
        </p:nvSpPr>
        <p:spPr>
          <a:xfrm>
            <a:off x="838422" y="1593399"/>
            <a:ext cx="1650364" cy="756920"/>
          </a:xfrm>
          <a:prstGeom prst="rect">
            <a:avLst/>
          </a:prstGeom>
        </p:spPr>
        <p:txBody>
          <a:bodyPr vert="horz" wrap="square" lIns="0" tIns="12700" rIns="0" bIns="0" rtlCol="0">
            <a:spAutoFit/>
          </a:bodyPr>
          <a:lstStyle/>
          <a:p>
            <a:pPr marL="257810" marR="5080" indent="-245745">
              <a:lnSpc>
                <a:spcPct val="100000"/>
              </a:lnSpc>
              <a:spcBef>
                <a:spcPts val="100"/>
              </a:spcBef>
            </a:pPr>
            <a:r>
              <a:rPr sz="2400" b="1" spc="-10" dirty="0">
                <a:solidFill>
                  <a:srgbClr val="FFFFFF"/>
                </a:solidFill>
                <a:latin typeface="Arial"/>
                <a:cs typeface="Arial"/>
              </a:rPr>
              <a:t>Absorption Costing</a:t>
            </a:r>
            <a:endParaRPr sz="2400" dirty="0">
              <a:latin typeface="Arial"/>
              <a:cs typeface="Arial"/>
            </a:endParaRPr>
          </a:p>
        </p:txBody>
      </p:sp>
      <p:sp>
        <p:nvSpPr>
          <p:cNvPr id="16" name="object 16"/>
          <p:cNvSpPr txBox="1"/>
          <p:nvPr/>
        </p:nvSpPr>
        <p:spPr>
          <a:xfrm>
            <a:off x="9194418" y="1823084"/>
            <a:ext cx="2412365" cy="391160"/>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FFFFFF"/>
                </a:solidFill>
                <a:latin typeface="Arial"/>
                <a:cs typeface="Arial"/>
              </a:rPr>
              <a:t>Variable</a:t>
            </a:r>
            <a:r>
              <a:rPr sz="2400" b="1" spc="-105" dirty="0">
                <a:solidFill>
                  <a:srgbClr val="FFFFFF"/>
                </a:solidFill>
                <a:latin typeface="Arial"/>
                <a:cs typeface="Arial"/>
              </a:rPr>
              <a:t> </a:t>
            </a:r>
            <a:r>
              <a:rPr sz="2400" b="1" spc="-10" dirty="0">
                <a:solidFill>
                  <a:srgbClr val="FFFFFF"/>
                </a:solidFill>
                <a:latin typeface="Arial"/>
                <a:cs typeface="Arial"/>
              </a:rPr>
              <a:t>Costing</a:t>
            </a:r>
            <a:endParaRPr sz="2400">
              <a:latin typeface="Arial"/>
              <a:cs typeface="Arial"/>
            </a:endParaRPr>
          </a:p>
        </p:txBody>
      </p:sp>
      <p:sp>
        <p:nvSpPr>
          <p:cNvPr id="17" name="object 17"/>
          <p:cNvSpPr txBox="1"/>
          <p:nvPr/>
        </p:nvSpPr>
        <p:spPr>
          <a:xfrm>
            <a:off x="838422" y="2756523"/>
            <a:ext cx="194056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Product</a:t>
            </a:r>
            <a:r>
              <a:rPr sz="2400" spc="-85" dirty="0">
                <a:latin typeface="Arial MT"/>
                <a:cs typeface="Arial MT"/>
              </a:rPr>
              <a:t> </a:t>
            </a:r>
            <a:r>
              <a:rPr sz="2400" spc="-10" dirty="0">
                <a:latin typeface="Arial MT"/>
                <a:cs typeface="Arial MT"/>
              </a:rPr>
              <a:t>Costs</a:t>
            </a:r>
            <a:endParaRPr sz="2400" dirty="0">
              <a:latin typeface="Arial MT"/>
              <a:cs typeface="Arial MT"/>
            </a:endParaRPr>
          </a:p>
        </p:txBody>
      </p:sp>
      <p:sp>
        <p:nvSpPr>
          <p:cNvPr id="18" name="object 18"/>
          <p:cNvSpPr txBox="1"/>
          <p:nvPr/>
        </p:nvSpPr>
        <p:spPr>
          <a:xfrm>
            <a:off x="4799856" y="2494485"/>
            <a:ext cx="214312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Direct</a:t>
            </a:r>
            <a:r>
              <a:rPr sz="2400" spc="-35" dirty="0">
                <a:latin typeface="Arial MT"/>
                <a:cs typeface="Arial MT"/>
              </a:rPr>
              <a:t> </a:t>
            </a:r>
            <a:r>
              <a:rPr sz="2400" spc="-10" dirty="0">
                <a:latin typeface="Arial MT"/>
                <a:cs typeface="Arial MT"/>
              </a:rPr>
              <a:t>Materials</a:t>
            </a:r>
            <a:endParaRPr sz="2400" dirty="0">
              <a:latin typeface="Arial MT"/>
              <a:cs typeface="Arial MT"/>
            </a:endParaRPr>
          </a:p>
        </p:txBody>
      </p:sp>
      <p:sp>
        <p:nvSpPr>
          <p:cNvPr id="19" name="object 19"/>
          <p:cNvSpPr txBox="1"/>
          <p:nvPr/>
        </p:nvSpPr>
        <p:spPr>
          <a:xfrm>
            <a:off x="9430639" y="2920746"/>
            <a:ext cx="194056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Product</a:t>
            </a:r>
            <a:r>
              <a:rPr sz="2400" spc="-85" dirty="0">
                <a:latin typeface="Arial MT"/>
                <a:cs typeface="Arial MT"/>
              </a:rPr>
              <a:t> </a:t>
            </a:r>
            <a:r>
              <a:rPr sz="2400" spc="-10" dirty="0">
                <a:latin typeface="Arial MT"/>
                <a:cs typeface="Arial MT"/>
              </a:rPr>
              <a:t>Costs</a:t>
            </a:r>
            <a:endParaRPr sz="2400">
              <a:latin typeface="Arial MT"/>
              <a:cs typeface="Arial MT"/>
            </a:endParaRPr>
          </a:p>
        </p:txBody>
      </p:sp>
      <p:sp>
        <p:nvSpPr>
          <p:cNvPr id="20" name="object 20"/>
          <p:cNvSpPr txBox="1"/>
          <p:nvPr/>
        </p:nvSpPr>
        <p:spPr>
          <a:xfrm>
            <a:off x="4871864" y="2884771"/>
            <a:ext cx="185483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Direct</a:t>
            </a:r>
            <a:r>
              <a:rPr sz="2400" spc="-35" dirty="0">
                <a:latin typeface="Arial MT"/>
                <a:cs typeface="Arial MT"/>
              </a:rPr>
              <a:t> </a:t>
            </a:r>
            <a:r>
              <a:rPr sz="2400" spc="-10" dirty="0">
                <a:latin typeface="Arial MT"/>
                <a:cs typeface="Arial MT"/>
              </a:rPr>
              <a:t>Labour</a:t>
            </a:r>
            <a:endParaRPr sz="2400" dirty="0">
              <a:latin typeface="Arial MT"/>
              <a:cs typeface="Arial MT"/>
            </a:endParaRPr>
          </a:p>
        </p:txBody>
      </p:sp>
      <p:sp>
        <p:nvSpPr>
          <p:cNvPr id="21" name="object 21"/>
          <p:cNvSpPr txBox="1"/>
          <p:nvPr/>
        </p:nvSpPr>
        <p:spPr>
          <a:xfrm>
            <a:off x="3865575" y="3360037"/>
            <a:ext cx="4563745" cy="391160"/>
          </a:xfrm>
          <a:prstGeom prst="rect">
            <a:avLst/>
          </a:prstGeom>
        </p:spPr>
        <p:txBody>
          <a:bodyPr vert="horz" wrap="square" lIns="0" tIns="12700" rIns="0" bIns="0" rtlCol="0">
            <a:spAutoFit/>
          </a:bodyPr>
          <a:lstStyle/>
          <a:p>
            <a:pPr marL="12700">
              <a:lnSpc>
                <a:spcPct val="100000"/>
              </a:lnSpc>
              <a:spcBef>
                <a:spcPts val="100"/>
              </a:spcBef>
            </a:pPr>
            <a:r>
              <a:rPr sz="2400" spc="-20" dirty="0">
                <a:latin typeface="Arial MT"/>
                <a:cs typeface="Arial MT"/>
              </a:rPr>
              <a:t>Variable</a:t>
            </a:r>
            <a:r>
              <a:rPr sz="2400" spc="-125" dirty="0">
                <a:latin typeface="Arial MT"/>
                <a:cs typeface="Arial MT"/>
              </a:rPr>
              <a:t> </a:t>
            </a:r>
            <a:r>
              <a:rPr sz="2400" dirty="0">
                <a:latin typeface="Arial MT"/>
                <a:cs typeface="Arial MT"/>
              </a:rPr>
              <a:t>Manufacturing</a:t>
            </a:r>
            <a:r>
              <a:rPr sz="2400" spc="-135" dirty="0">
                <a:latin typeface="Arial MT"/>
                <a:cs typeface="Arial MT"/>
              </a:rPr>
              <a:t> </a:t>
            </a:r>
            <a:r>
              <a:rPr sz="2400" spc="-10" dirty="0">
                <a:latin typeface="Arial MT"/>
                <a:cs typeface="Arial MT"/>
              </a:rPr>
              <a:t>Overhead</a:t>
            </a:r>
            <a:endParaRPr sz="2400" dirty="0">
              <a:latin typeface="Arial MT"/>
              <a:cs typeface="Arial MT"/>
            </a:endParaRPr>
          </a:p>
        </p:txBody>
      </p:sp>
      <p:sp>
        <p:nvSpPr>
          <p:cNvPr id="22" name="object 22"/>
          <p:cNvSpPr txBox="1"/>
          <p:nvPr/>
        </p:nvSpPr>
        <p:spPr>
          <a:xfrm>
            <a:off x="3865575" y="3823441"/>
            <a:ext cx="4537075" cy="361315"/>
          </a:xfrm>
          <a:prstGeom prst="rect">
            <a:avLst/>
          </a:prstGeom>
          <a:solidFill>
            <a:srgbClr val="E7E7E7"/>
          </a:solidFill>
          <a:ln w="57150">
            <a:solidFill>
              <a:srgbClr val="0070C0"/>
            </a:solidFill>
          </a:ln>
        </p:spPr>
        <p:txBody>
          <a:bodyPr vert="horz" wrap="square" lIns="0" tIns="0" rIns="0" bIns="0" rtlCol="0">
            <a:spAutoFit/>
          </a:bodyPr>
          <a:lstStyle/>
          <a:p>
            <a:pPr marL="209550">
              <a:lnSpc>
                <a:spcPts val="2775"/>
              </a:lnSpc>
            </a:pPr>
            <a:r>
              <a:rPr sz="2400" dirty="0">
                <a:latin typeface="Arial MT"/>
                <a:cs typeface="Arial MT"/>
              </a:rPr>
              <a:t>Fixed</a:t>
            </a:r>
            <a:r>
              <a:rPr sz="2400" spc="-110" dirty="0">
                <a:latin typeface="Arial MT"/>
                <a:cs typeface="Arial MT"/>
              </a:rPr>
              <a:t> </a:t>
            </a:r>
            <a:r>
              <a:rPr sz="2400" dirty="0">
                <a:latin typeface="Arial MT"/>
                <a:cs typeface="Arial MT"/>
              </a:rPr>
              <a:t>Manufacturing</a:t>
            </a:r>
            <a:r>
              <a:rPr sz="2400" spc="-110" dirty="0">
                <a:latin typeface="Arial MT"/>
                <a:cs typeface="Arial MT"/>
              </a:rPr>
              <a:t> </a:t>
            </a:r>
            <a:r>
              <a:rPr sz="2400" spc="-10" dirty="0">
                <a:latin typeface="Arial MT"/>
                <a:cs typeface="Arial MT"/>
              </a:rPr>
              <a:t>Overhead</a:t>
            </a:r>
            <a:endParaRPr sz="2400" dirty="0">
              <a:latin typeface="Arial MT"/>
              <a:cs typeface="Arial MT"/>
            </a:endParaRPr>
          </a:p>
        </p:txBody>
      </p:sp>
      <p:sp>
        <p:nvSpPr>
          <p:cNvPr id="23" name="object 23"/>
          <p:cNvSpPr txBox="1"/>
          <p:nvPr/>
        </p:nvSpPr>
        <p:spPr>
          <a:xfrm>
            <a:off x="9514458" y="4658359"/>
            <a:ext cx="176974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Period</a:t>
            </a:r>
            <a:r>
              <a:rPr sz="2400" spc="-95" dirty="0">
                <a:latin typeface="Arial MT"/>
                <a:cs typeface="Arial MT"/>
              </a:rPr>
              <a:t> </a:t>
            </a:r>
            <a:r>
              <a:rPr sz="2400" spc="-10" dirty="0">
                <a:latin typeface="Arial MT"/>
                <a:cs typeface="Arial MT"/>
              </a:rPr>
              <a:t>Costs</a:t>
            </a:r>
            <a:endParaRPr sz="2400">
              <a:latin typeface="Arial MT"/>
              <a:cs typeface="Arial MT"/>
            </a:endParaRPr>
          </a:p>
        </p:txBody>
      </p:sp>
      <p:sp>
        <p:nvSpPr>
          <p:cNvPr id="24" name="object 24"/>
          <p:cNvSpPr txBox="1"/>
          <p:nvPr/>
        </p:nvSpPr>
        <p:spPr>
          <a:xfrm>
            <a:off x="907186" y="4886959"/>
            <a:ext cx="176974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Period</a:t>
            </a:r>
            <a:r>
              <a:rPr sz="2400" spc="-95" dirty="0">
                <a:latin typeface="Arial MT"/>
                <a:cs typeface="Arial MT"/>
              </a:rPr>
              <a:t> </a:t>
            </a:r>
            <a:r>
              <a:rPr sz="2400" spc="-10" dirty="0">
                <a:latin typeface="Arial MT"/>
                <a:cs typeface="Arial MT"/>
              </a:rPr>
              <a:t>Costs</a:t>
            </a:r>
            <a:endParaRPr sz="2400" dirty="0">
              <a:latin typeface="Arial MT"/>
              <a:cs typeface="Arial MT"/>
            </a:endParaRPr>
          </a:p>
        </p:txBody>
      </p:sp>
      <p:sp>
        <p:nvSpPr>
          <p:cNvPr id="25" name="object 25"/>
          <p:cNvSpPr txBox="1"/>
          <p:nvPr/>
        </p:nvSpPr>
        <p:spPr>
          <a:xfrm>
            <a:off x="3801763" y="4235676"/>
            <a:ext cx="4699635" cy="757555"/>
          </a:xfrm>
          <a:prstGeom prst="rect">
            <a:avLst/>
          </a:prstGeom>
        </p:spPr>
        <p:txBody>
          <a:bodyPr vert="horz" wrap="square" lIns="0" tIns="12700" rIns="0" bIns="0" rtlCol="0">
            <a:spAutoFit/>
          </a:bodyPr>
          <a:lstStyle/>
          <a:p>
            <a:pPr algn="ctr">
              <a:lnSpc>
                <a:spcPct val="100000"/>
              </a:lnSpc>
              <a:spcBef>
                <a:spcPts val="100"/>
              </a:spcBef>
            </a:pPr>
            <a:r>
              <a:rPr sz="2400" spc="-20" dirty="0">
                <a:latin typeface="Arial MT"/>
                <a:cs typeface="Arial MT"/>
              </a:rPr>
              <a:t>Variable</a:t>
            </a:r>
            <a:r>
              <a:rPr sz="2400" spc="-100" dirty="0">
                <a:latin typeface="Arial MT"/>
                <a:cs typeface="Arial MT"/>
              </a:rPr>
              <a:t> </a:t>
            </a:r>
            <a:r>
              <a:rPr sz="2400" dirty="0">
                <a:latin typeface="Arial MT"/>
                <a:cs typeface="Arial MT"/>
              </a:rPr>
              <a:t>Selling</a:t>
            </a:r>
            <a:r>
              <a:rPr sz="2400" spc="-60" dirty="0">
                <a:latin typeface="Arial MT"/>
                <a:cs typeface="Arial MT"/>
              </a:rPr>
              <a:t> </a:t>
            </a:r>
            <a:r>
              <a:rPr sz="2400" spc="-10" dirty="0">
                <a:latin typeface="Arial MT"/>
                <a:cs typeface="Arial MT"/>
              </a:rPr>
              <a:t>and</a:t>
            </a:r>
            <a:r>
              <a:rPr sz="2400" spc="-160" dirty="0">
                <a:latin typeface="Arial MT"/>
                <a:cs typeface="Arial MT"/>
              </a:rPr>
              <a:t> </a:t>
            </a:r>
            <a:r>
              <a:rPr sz="2400" spc="-10" dirty="0">
                <a:latin typeface="Arial MT"/>
                <a:cs typeface="Arial MT"/>
              </a:rPr>
              <a:t>Administrative</a:t>
            </a:r>
            <a:endParaRPr sz="2400" dirty="0">
              <a:latin typeface="Arial MT"/>
              <a:cs typeface="Arial MT"/>
            </a:endParaRPr>
          </a:p>
          <a:p>
            <a:pPr marL="1270" algn="ctr">
              <a:lnSpc>
                <a:spcPct val="100000"/>
              </a:lnSpc>
              <a:spcBef>
                <a:spcPts val="5"/>
              </a:spcBef>
            </a:pPr>
            <a:r>
              <a:rPr sz="2400" spc="-10" dirty="0">
                <a:latin typeface="Arial MT"/>
                <a:cs typeface="Arial MT"/>
              </a:rPr>
              <a:t>Expenses</a:t>
            </a:r>
            <a:endParaRPr sz="2400" dirty="0">
              <a:latin typeface="Arial MT"/>
              <a:cs typeface="Arial MT"/>
            </a:endParaRPr>
          </a:p>
        </p:txBody>
      </p:sp>
      <p:sp>
        <p:nvSpPr>
          <p:cNvPr id="26" name="object 26"/>
          <p:cNvSpPr txBox="1"/>
          <p:nvPr/>
        </p:nvSpPr>
        <p:spPr>
          <a:xfrm>
            <a:off x="3912350" y="5045774"/>
            <a:ext cx="4347210" cy="756920"/>
          </a:xfrm>
          <a:prstGeom prst="rect">
            <a:avLst/>
          </a:prstGeom>
        </p:spPr>
        <p:txBody>
          <a:bodyPr vert="horz" wrap="square" lIns="0" tIns="12700" rIns="0" bIns="0" rtlCol="0">
            <a:spAutoFit/>
          </a:bodyPr>
          <a:lstStyle/>
          <a:p>
            <a:pPr marL="1505585" marR="5080" indent="-1493520">
              <a:lnSpc>
                <a:spcPct val="100000"/>
              </a:lnSpc>
              <a:spcBef>
                <a:spcPts val="100"/>
              </a:spcBef>
            </a:pPr>
            <a:r>
              <a:rPr sz="2400" dirty="0">
                <a:latin typeface="Arial MT"/>
                <a:cs typeface="Arial MT"/>
              </a:rPr>
              <a:t>Fixed</a:t>
            </a:r>
            <a:r>
              <a:rPr sz="2400" spc="-90" dirty="0">
                <a:latin typeface="Arial MT"/>
                <a:cs typeface="Arial MT"/>
              </a:rPr>
              <a:t> </a:t>
            </a:r>
            <a:r>
              <a:rPr sz="2400" dirty="0">
                <a:latin typeface="Arial MT"/>
                <a:cs typeface="Arial MT"/>
              </a:rPr>
              <a:t>Selling</a:t>
            </a:r>
            <a:r>
              <a:rPr sz="2400" spc="-45" dirty="0">
                <a:latin typeface="Arial MT"/>
                <a:cs typeface="Arial MT"/>
              </a:rPr>
              <a:t> </a:t>
            </a:r>
            <a:r>
              <a:rPr sz="2400" spc="-10" dirty="0">
                <a:latin typeface="Arial MT"/>
                <a:cs typeface="Arial MT"/>
              </a:rPr>
              <a:t>and</a:t>
            </a:r>
            <a:r>
              <a:rPr sz="2400" spc="-155" dirty="0">
                <a:latin typeface="Arial MT"/>
                <a:cs typeface="Arial MT"/>
              </a:rPr>
              <a:t> </a:t>
            </a:r>
            <a:r>
              <a:rPr sz="2400" spc="-10" dirty="0">
                <a:latin typeface="Arial MT"/>
                <a:cs typeface="Arial MT"/>
              </a:rPr>
              <a:t>Administrative Expenses</a:t>
            </a:r>
            <a:endParaRPr sz="2400" dirty="0">
              <a:latin typeface="Arial MT"/>
              <a:cs typeface="Arial MT"/>
            </a:endParaRPr>
          </a:p>
        </p:txBody>
      </p:sp>
      <p:sp>
        <p:nvSpPr>
          <p:cNvPr id="27" name="object 27"/>
          <p:cNvSpPr/>
          <p:nvPr/>
        </p:nvSpPr>
        <p:spPr>
          <a:xfrm>
            <a:off x="3216401" y="2580894"/>
            <a:ext cx="5760720" cy="3134995"/>
          </a:xfrm>
          <a:custGeom>
            <a:avLst/>
            <a:gdLst/>
            <a:ahLst/>
            <a:cxnLst/>
            <a:rect l="l" t="t" r="r" b="b"/>
            <a:pathLst>
              <a:path w="5760720" h="3134995">
                <a:moveTo>
                  <a:pt x="5472683" y="0"/>
                </a:moveTo>
                <a:lnTo>
                  <a:pt x="5528726" y="1893"/>
                </a:lnTo>
                <a:lnTo>
                  <a:pt x="5574506" y="7048"/>
                </a:lnTo>
                <a:lnTo>
                  <a:pt x="5605379" y="14680"/>
                </a:lnTo>
                <a:lnTo>
                  <a:pt x="5616702" y="24002"/>
                </a:lnTo>
                <a:lnTo>
                  <a:pt x="5616702" y="502284"/>
                </a:lnTo>
                <a:lnTo>
                  <a:pt x="5628024" y="511661"/>
                </a:lnTo>
                <a:lnTo>
                  <a:pt x="5658897" y="519287"/>
                </a:lnTo>
                <a:lnTo>
                  <a:pt x="5704677" y="524412"/>
                </a:lnTo>
                <a:lnTo>
                  <a:pt x="5760720" y="526288"/>
                </a:lnTo>
                <a:lnTo>
                  <a:pt x="5704677" y="528181"/>
                </a:lnTo>
                <a:lnTo>
                  <a:pt x="5658897" y="533336"/>
                </a:lnTo>
                <a:lnTo>
                  <a:pt x="5628024" y="540968"/>
                </a:lnTo>
                <a:lnTo>
                  <a:pt x="5616702" y="550290"/>
                </a:lnTo>
                <a:lnTo>
                  <a:pt x="5616702" y="1012316"/>
                </a:lnTo>
                <a:lnTo>
                  <a:pt x="5605379" y="1021639"/>
                </a:lnTo>
                <a:lnTo>
                  <a:pt x="5574506" y="1029271"/>
                </a:lnTo>
                <a:lnTo>
                  <a:pt x="5528726" y="1034426"/>
                </a:lnTo>
                <a:lnTo>
                  <a:pt x="5472683" y="1036319"/>
                </a:lnTo>
              </a:path>
              <a:path w="5760720" h="3134995">
                <a:moveTo>
                  <a:pt x="5472683" y="1423415"/>
                </a:moveTo>
                <a:lnTo>
                  <a:pt x="5528726" y="1425309"/>
                </a:lnTo>
                <a:lnTo>
                  <a:pt x="5574506" y="1430464"/>
                </a:lnTo>
                <a:lnTo>
                  <a:pt x="5605379" y="1438096"/>
                </a:lnTo>
                <a:lnTo>
                  <a:pt x="5616702" y="1447418"/>
                </a:lnTo>
                <a:lnTo>
                  <a:pt x="5616702" y="2197354"/>
                </a:lnTo>
                <a:lnTo>
                  <a:pt x="5628024" y="2206730"/>
                </a:lnTo>
                <a:lnTo>
                  <a:pt x="5658897" y="2214356"/>
                </a:lnTo>
                <a:lnTo>
                  <a:pt x="5704677" y="2219481"/>
                </a:lnTo>
                <a:lnTo>
                  <a:pt x="5760720" y="2221356"/>
                </a:lnTo>
                <a:lnTo>
                  <a:pt x="5704677" y="2223250"/>
                </a:lnTo>
                <a:lnTo>
                  <a:pt x="5658897" y="2228405"/>
                </a:lnTo>
                <a:lnTo>
                  <a:pt x="5628024" y="2236037"/>
                </a:lnTo>
                <a:lnTo>
                  <a:pt x="5616702" y="2245360"/>
                </a:lnTo>
                <a:lnTo>
                  <a:pt x="5616702" y="2970656"/>
                </a:lnTo>
                <a:lnTo>
                  <a:pt x="5605379" y="2979979"/>
                </a:lnTo>
                <a:lnTo>
                  <a:pt x="5574506" y="2987611"/>
                </a:lnTo>
                <a:lnTo>
                  <a:pt x="5528726" y="2992766"/>
                </a:lnTo>
                <a:lnTo>
                  <a:pt x="5472683" y="2994659"/>
                </a:lnTo>
              </a:path>
              <a:path w="5760720" h="3134995">
                <a:moveTo>
                  <a:pt x="288036" y="1571243"/>
                </a:moveTo>
                <a:lnTo>
                  <a:pt x="231993" y="1571243"/>
                </a:lnTo>
                <a:lnTo>
                  <a:pt x="186213" y="1571243"/>
                </a:lnTo>
                <a:lnTo>
                  <a:pt x="155340" y="1571243"/>
                </a:lnTo>
                <a:lnTo>
                  <a:pt x="144018" y="1571243"/>
                </a:lnTo>
                <a:lnTo>
                  <a:pt x="144018" y="773302"/>
                </a:lnTo>
                <a:lnTo>
                  <a:pt x="132695" y="773302"/>
                </a:lnTo>
                <a:lnTo>
                  <a:pt x="101822" y="773302"/>
                </a:lnTo>
                <a:lnTo>
                  <a:pt x="56042" y="773302"/>
                </a:lnTo>
                <a:lnTo>
                  <a:pt x="0" y="773302"/>
                </a:lnTo>
                <a:lnTo>
                  <a:pt x="56042" y="773302"/>
                </a:lnTo>
                <a:lnTo>
                  <a:pt x="101822" y="773302"/>
                </a:lnTo>
                <a:lnTo>
                  <a:pt x="132695" y="773302"/>
                </a:lnTo>
                <a:lnTo>
                  <a:pt x="144018" y="773302"/>
                </a:lnTo>
                <a:lnTo>
                  <a:pt x="144018" y="0"/>
                </a:lnTo>
                <a:lnTo>
                  <a:pt x="155340" y="0"/>
                </a:lnTo>
                <a:lnTo>
                  <a:pt x="186213" y="0"/>
                </a:lnTo>
                <a:lnTo>
                  <a:pt x="231993" y="0"/>
                </a:lnTo>
                <a:lnTo>
                  <a:pt x="288036" y="0"/>
                </a:lnTo>
              </a:path>
              <a:path w="5760720" h="3134995">
                <a:moveTo>
                  <a:pt x="300227" y="3134867"/>
                </a:moveTo>
                <a:lnTo>
                  <a:pt x="244185" y="3134867"/>
                </a:lnTo>
                <a:lnTo>
                  <a:pt x="198405" y="3134867"/>
                </a:lnTo>
                <a:lnTo>
                  <a:pt x="167532" y="3134867"/>
                </a:lnTo>
                <a:lnTo>
                  <a:pt x="156210" y="3134867"/>
                </a:lnTo>
                <a:lnTo>
                  <a:pt x="156210" y="2527299"/>
                </a:lnTo>
                <a:lnTo>
                  <a:pt x="144887" y="2527299"/>
                </a:lnTo>
                <a:lnTo>
                  <a:pt x="114014" y="2527299"/>
                </a:lnTo>
                <a:lnTo>
                  <a:pt x="68234" y="2527299"/>
                </a:lnTo>
                <a:lnTo>
                  <a:pt x="12192" y="2527299"/>
                </a:lnTo>
                <a:lnTo>
                  <a:pt x="68234" y="2527299"/>
                </a:lnTo>
                <a:lnTo>
                  <a:pt x="114014" y="2527299"/>
                </a:lnTo>
                <a:lnTo>
                  <a:pt x="144887" y="2527299"/>
                </a:lnTo>
                <a:lnTo>
                  <a:pt x="156210" y="2527299"/>
                </a:lnTo>
                <a:lnTo>
                  <a:pt x="156210" y="1938527"/>
                </a:lnTo>
                <a:lnTo>
                  <a:pt x="167532" y="1938527"/>
                </a:lnTo>
                <a:lnTo>
                  <a:pt x="198405" y="1938527"/>
                </a:lnTo>
                <a:lnTo>
                  <a:pt x="244185" y="1938527"/>
                </a:lnTo>
                <a:lnTo>
                  <a:pt x="300227" y="1938527"/>
                </a:lnTo>
              </a:path>
            </a:pathLst>
          </a:custGeom>
          <a:ln w="38100">
            <a:solidFill>
              <a:srgbClr val="929292"/>
            </a:solidFill>
          </a:ln>
        </p:spPr>
        <p:txBody>
          <a:bodyPr wrap="square" lIns="0" tIns="0" rIns="0" bIns="0" rtlCol="0"/>
          <a:lstStyle/>
          <a:p>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513" name="Object 2">
            <a:extLst>
              <a:ext uri="{FF2B5EF4-FFF2-40B4-BE49-F238E27FC236}">
                <a16:creationId xmlns:a16="http://schemas.microsoft.com/office/drawing/2014/main" id="{B77EB03D-37FC-499B-9FB6-5EAD0C22F79E}"/>
              </a:ext>
            </a:extLst>
          </p:cNvPr>
          <p:cNvGraphicFramePr>
            <a:graphicFrameLocks/>
          </p:cNvGraphicFramePr>
          <p:nvPr/>
        </p:nvGraphicFramePr>
        <p:xfrm>
          <a:off x="1757363" y="1258888"/>
          <a:ext cx="8137525" cy="2871787"/>
        </p:xfrm>
        <a:graphic>
          <a:graphicData uri="http://schemas.openxmlformats.org/presentationml/2006/ole">
            <mc:AlternateContent xmlns:mc="http://schemas.openxmlformats.org/markup-compatibility/2006">
              <mc:Choice xmlns:v="urn:schemas-microsoft-com:vml" Requires="v">
                <p:oleObj name="Worksheet" r:id="rId3" imgW="4667324" imgH="1609725" progId="Excel.Sheet.8">
                  <p:embed/>
                </p:oleObj>
              </mc:Choice>
              <mc:Fallback>
                <p:oleObj name="Worksheet" r:id="rId3" imgW="4667324" imgH="1609725" progId="Excel.Sheet.8">
                  <p:embed/>
                  <p:pic>
                    <p:nvPicPr>
                      <p:cNvPr id="64513" name="Object 2">
                        <a:extLst>
                          <a:ext uri="{FF2B5EF4-FFF2-40B4-BE49-F238E27FC236}">
                            <a16:creationId xmlns:a16="http://schemas.microsoft.com/office/drawing/2014/main" id="{B77EB03D-37FC-499B-9FB6-5EAD0C22F79E}"/>
                          </a:ext>
                        </a:extLst>
                      </p:cNvPr>
                      <p:cNvPicPr>
                        <a:picLocks noChangeArrowheads="1"/>
                      </p:cNvPicPr>
                      <p:nvPr/>
                    </p:nvPicPr>
                    <p:blipFill>
                      <a:blip r:embed="rId4"/>
                      <a:srcRect l="2007" t="2475" r="1689" b="1355"/>
                      <a:stretch>
                        <a:fillRect/>
                      </a:stretch>
                    </p:blipFill>
                    <p:spPr bwMode="auto">
                      <a:xfrm>
                        <a:off x="1757363" y="1258888"/>
                        <a:ext cx="8137525" cy="2871787"/>
                      </a:xfrm>
                      <a:prstGeom prst="rect">
                        <a:avLst/>
                      </a:prstGeom>
                      <a:solidFill>
                        <a:srgbClr val="FFFFFF"/>
                      </a:solidFill>
                      <a:ln w="28575">
                        <a:solidFill>
                          <a:schemeClr val="tx1"/>
                        </a:solidFill>
                        <a:miter lim="800000"/>
                        <a:headEnd/>
                        <a:tailEnd/>
                      </a:ln>
                      <a:effectLst/>
                    </p:spPr>
                  </p:pic>
                </p:oleObj>
              </mc:Fallback>
            </mc:AlternateContent>
          </a:graphicData>
        </a:graphic>
      </p:graphicFrame>
      <p:sp>
        <p:nvSpPr>
          <p:cNvPr id="66562" name="Rectangle 1027">
            <a:extLst>
              <a:ext uri="{FF2B5EF4-FFF2-40B4-BE49-F238E27FC236}">
                <a16:creationId xmlns:a16="http://schemas.microsoft.com/office/drawing/2014/main" id="{597D55AF-5C2A-42C0-89D7-37069655567B}"/>
              </a:ext>
            </a:extLst>
          </p:cNvPr>
          <p:cNvSpPr>
            <a:spLocks noChangeArrowheads="1"/>
          </p:cNvSpPr>
          <p:nvPr/>
        </p:nvSpPr>
        <p:spPr bwMode="auto">
          <a:xfrm>
            <a:off x="1199456" y="4437112"/>
            <a:ext cx="8936732" cy="1727139"/>
          </a:xfrm>
          <a:prstGeom prst="rect">
            <a:avLst/>
          </a:prstGeom>
          <a:noFill/>
          <a:ln>
            <a:noFill/>
          </a:ln>
        </p:spPr>
        <p:txBody>
          <a:bodyPr wrap="square" lIns="90488" tIns="44450" rIns="90488" bIns="4445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95000"/>
              </a:lnSpc>
              <a:defRPr/>
            </a:pPr>
            <a:r>
              <a:rPr lang="en-CA" altLang="en-US" sz="2800" dirty="0">
                <a:latin typeface="Arial" panose="020B0604020202020204" pitchFamily="34" charset="0"/>
                <a:cs typeface="Arial" panose="020B0604020202020204" pitchFamily="34" charset="0"/>
              </a:rPr>
              <a:t>Accept the contract because the project has a </a:t>
            </a:r>
            <a:r>
              <a:rPr lang="en-CA" altLang="en-US" sz="2800" b="1" dirty="0">
                <a:solidFill>
                  <a:srgbClr val="ED037C"/>
                </a:solidFill>
                <a:latin typeface="Arial" panose="020B0604020202020204" pitchFamily="34" charset="0"/>
                <a:cs typeface="Arial" panose="020B0604020202020204" pitchFamily="34" charset="0"/>
              </a:rPr>
              <a:t>positive </a:t>
            </a:r>
            <a:r>
              <a:rPr lang="en-CA" altLang="en-US" sz="2800" dirty="0">
                <a:latin typeface="Arial" panose="020B0604020202020204" pitchFamily="34" charset="0"/>
                <a:cs typeface="Arial" panose="020B0604020202020204" pitchFamily="34" charset="0"/>
              </a:rPr>
              <a:t>net present value.              </a:t>
            </a:r>
          </a:p>
          <a:p>
            <a:pPr algn="ctr" eaLnBrk="1" hangingPunct="1">
              <a:lnSpc>
                <a:spcPct val="95000"/>
              </a:lnSpc>
              <a:defRPr/>
            </a:pPr>
            <a:r>
              <a:rPr lang="en-CA" altLang="en-US" sz="2800" dirty="0">
                <a:latin typeface="Arial" panose="020B0604020202020204" pitchFamily="34" charset="0"/>
                <a:cs typeface="Arial" panose="020B0604020202020204" pitchFamily="34" charset="0"/>
              </a:rPr>
              <a:t>This means that contract provides more than a 10% return.</a:t>
            </a:r>
          </a:p>
        </p:txBody>
      </p:sp>
      <p:sp>
        <p:nvSpPr>
          <p:cNvPr id="2" name="Subtitle 1"/>
          <p:cNvSpPr>
            <a:spLocks noGrp="1"/>
          </p:cNvSpPr>
          <p:nvPr>
            <p:ph type="subTitle" idx="1"/>
          </p:nvPr>
        </p:nvSpPr>
        <p:spPr>
          <a:xfrm>
            <a:off x="323385" y="0"/>
            <a:ext cx="9613043" cy="478632"/>
          </a:xfrm>
        </p:spPr>
        <p:txBody>
          <a:bodyPr/>
          <a:lstStyle/>
          <a:p>
            <a:r>
              <a:rPr lang="en-US" dirty="0"/>
              <a:t>Let’s apply…</a:t>
            </a:r>
            <a:endParaRPr lang="en-CA" dirty="0"/>
          </a:p>
        </p:txBody>
      </p:sp>
      <p:sp>
        <p:nvSpPr>
          <p:cNvPr id="3" name="Slide Number Placeholder 2">
            <a:extLst>
              <a:ext uri="{FF2B5EF4-FFF2-40B4-BE49-F238E27FC236}">
                <a16:creationId xmlns:a16="http://schemas.microsoft.com/office/drawing/2014/main" id="{BFE5136C-F86E-47E4-AEA9-FFB1E42497AA}"/>
              </a:ext>
            </a:extLst>
          </p:cNvPr>
          <p:cNvSpPr>
            <a:spLocks noGrp="1"/>
          </p:cNvSpPr>
          <p:nvPr>
            <p:ph type="sldNum" sz="quarter" idx="12"/>
          </p:nvPr>
        </p:nvSpPr>
        <p:spPr/>
        <p:txBody>
          <a:bodyPr/>
          <a:lstStyle/>
          <a:p>
            <a:fld id="{9B7CDB38-6350-4CC9-AB0E-B9078CE1CE4B}" type="slidenum">
              <a:rPr lang="en-US" smtClean="0"/>
              <a:pPr/>
              <a:t>40</a:t>
            </a:fld>
            <a:endParaRPr lang="en-US"/>
          </a:p>
        </p:txBody>
      </p:sp>
    </p:spTree>
    <p:extLst>
      <p:ext uri="{BB962C8B-B14F-4D97-AF65-F5344CB8AC3E}">
        <p14:creationId xmlns:p14="http://schemas.microsoft.com/office/powerpoint/2010/main" val="334946320"/>
      </p:ext>
    </p:extLst>
  </p:cSld>
  <p:clrMapOvr>
    <a:masterClrMapping/>
  </p:clrMapOvr>
  <p:transition>
    <p:wipe di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bject 11"/>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41</a:t>
            </a:fld>
            <a:endParaRPr spc="-25" dirty="0"/>
          </a:p>
        </p:txBody>
      </p:sp>
      <p:sp>
        <p:nvSpPr>
          <p:cNvPr id="12" name="Subtitle 11">
            <a:extLst>
              <a:ext uri="{FF2B5EF4-FFF2-40B4-BE49-F238E27FC236}">
                <a16:creationId xmlns:a16="http://schemas.microsoft.com/office/drawing/2014/main" id="{A13219BE-753D-5056-052A-73077106DAAA}"/>
              </a:ext>
            </a:extLst>
          </p:cNvPr>
          <p:cNvSpPr>
            <a:spLocks noGrp="1"/>
          </p:cNvSpPr>
          <p:nvPr>
            <p:ph type="subTitle" idx="1"/>
          </p:nvPr>
        </p:nvSpPr>
        <p:spPr/>
        <p:txBody>
          <a:bodyPr/>
          <a:lstStyle/>
          <a:p>
            <a:r>
              <a:rPr lang="en-CA" dirty="0"/>
              <a:t>Internal Rate of Return</a:t>
            </a:r>
          </a:p>
        </p:txBody>
      </p:sp>
      <p:sp>
        <p:nvSpPr>
          <p:cNvPr id="3" name="object 3"/>
          <p:cNvSpPr txBox="1"/>
          <p:nvPr/>
        </p:nvSpPr>
        <p:spPr>
          <a:xfrm>
            <a:off x="414019" y="1528317"/>
            <a:ext cx="8169909" cy="391160"/>
          </a:xfrm>
          <a:prstGeom prst="rect">
            <a:avLst/>
          </a:prstGeom>
        </p:spPr>
        <p:txBody>
          <a:bodyPr vert="horz" wrap="square" lIns="0" tIns="12700" rIns="0" bIns="0" rtlCol="0">
            <a:spAutoFit/>
          </a:bodyPr>
          <a:lstStyle/>
          <a:p>
            <a:pPr marL="469900" indent="-457200">
              <a:lnSpc>
                <a:spcPct val="100000"/>
              </a:lnSpc>
              <a:spcBef>
                <a:spcPts val="100"/>
              </a:spcBef>
              <a:buSzPct val="79166"/>
              <a:buChar char="•"/>
              <a:tabLst>
                <a:tab pos="469900" algn="l"/>
              </a:tabLst>
            </a:pPr>
            <a:r>
              <a:rPr sz="2400" dirty="0">
                <a:solidFill>
                  <a:srgbClr val="252525"/>
                </a:solidFill>
                <a:latin typeface="Arial" panose="020B0604020202020204" pitchFamily="34" charset="0"/>
                <a:cs typeface="Arial" panose="020B0604020202020204" pitchFamily="34" charset="0"/>
              </a:rPr>
              <a:t>The</a:t>
            </a:r>
            <a:r>
              <a:rPr sz="2400" spc="-5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IRR</a:t>
            </a:r>
            <a:r>
              <a:rPr sz="2400" spc="-4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is</a:t>
            </a:r>
            <a:r>
              <a:rPr sz="2400" spc="-4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that</a:t>
            </a:r>
            <a:r>
              <a:rPr sz="2400" spc="-4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discount</a:t>
            </a:r>
            <a:r>
              <a:rPr sz="2400" spc="-2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rate</a:t>
            </a:r>
            <a:r>
              <a:rPr sz="2400" spc="-4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that</a:t>
            </a:r>
            <a:r>
              <a:rPr sz="2400" spc="-5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forces</a:t>
            </a:r>
            <a:r>
              <a:rPr sz="2400" spc="-4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the</a:t>
            </a:r>
            <a:r>
              <a:rPr sz="2400" spc="-4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NPV</a:t>
            </a:r>
            <a:r>
              <a:rPr sz="2400" spc="-3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to</a:t>
            </a:r>
            <a:r>
              <a:rPr sz="2400" spc="-40" dirty="0">
                <a:solidFill>
                  <a:srgbClr val="252525"/>
                </a:solidFill>
                <a:latin typeface="Arial" panose="020B0604020202020204" pitchFamily="34" charset="0"/>
                <a:cs typeface="Arial" panose="020B0604020202020204" pitchFamily="34" charset="0"/>
              </a:rPr>
              <a:t> </a:t>
            </a:r>
            <a:r>
              <a:rPr sz="2400" spc="-10" dirty="0">
                <a:solidFill>
                  <a:srgbClr val="252525"/>
                </a:solidFill>
                <a:latin typeface="Arial" panose="020B0604020202020204" pitchFamily="34" charset="0"/>
                <a:cs typeface="Arial" panose="020B0604020202020204" pitchFamily="34" charset="0"/>
              </a:rPr>
              <a:t>zero.</a:t>
            </a:r>
            <a:endParaRPr sz="2400" dirty="0">
              <a:latin typeface="Arial" panose="020B0604020202020204" pitchFamily="34" charset="0"/>
              <a:cs typeface="Arial" panose="020B0604020202020204" pitchFamily="34" charset="0"/>
            </a:endParaRPr>
          </a:p>
        </p:txBody>
      </p:sp>
      <p:sp>
        <p:nvSpPr>
          <p:cNvPr id="4" name="object 4"/>
          <p:cNvSpPr txBox="1"/>
          <p:nvPr/>
        </p:nvSpPr>
        <p:spPr>
          <a:xfrm>
            <a:off x="414019" y="2043125"/>
            <a:ext cx="2805430" cy="391795"/>
          </a:xfrm>
          <a:prstGeom prst="rect">
            <a:avLst/>
          </a:prstGeom>
        </p:spPr>
        <p:txBody>
          <a:bodyPr vert="horz" wrap="square" lIns="0" tIns="12700" rIns="0" bIns="0" rtlCol="0">
            <a:spAutoFit/>
          </a:bodyPr>
          <a:lstStyle/>
          <a:p>
            <a:pPr marL="469900" indent="-457200">
              <a:lnSpc>
                <a:spcPct val="100000"/>
              </a:lnSpc>
              <a:spcBef>
                <a:spcPts val="100"/>
              </a:spcBef>
              <a:buSzPct val="79166"/>
              <a:buChar char="•"/>
              <a:tabLst>
                <a:tab pos="469900" algn="l"/>
              </a:tabLst>
            </a:pPr>
            <a:r>
              <a:rPr sz="2400" u="sng" dirty="0">
                <a:solidFill>
                  <a:srgbClr val="252525"/>
                </a:solidFill>
                <a:uFill>
                  <a:solidFill>
                    <a:srgbClr val="252525"/>
                  </a:solidFill>
                </a:uFill>
                <a:latin typeface="Arial" panose="020B0604020202020204" pitchFamily="34" charset="0"/>
                <a:cs typeface="Arial" panose="020B0604020202020204" pitchFamily="34" charset="0"/>
              </a:rPr>
              <a:t>Decision</a:t>
            </a:r>
            <a:r>
              <a:rPr sz="2400" u="sng" spc="-105" dirty="0">
                <a:solidFill>
                  <a:srgbClr val="252525"/>
                </a:solidFill>
                <a:uFill>
                  <a:solidFill>
                    <a:srgbClr val="252525"/>
                  </a:solidFill>
                </a:uFill>
                <a:latin typeface="Arial" panose="020B0604020202020204" pitchFamily="34" charset="0"/>
                <a:cs typeface="Arial" panose="020B0604020202020204" pitchFamily="34" charset="0"/>
              </a:rPr>
              <a:t> </a:t>
            </a:r>
            <a:r>
              <a:rPr sz="2400" u="sng" spc="-10" dirty="0">
                <a:solidFill>
                  <a:srgbClr val="252525"/>
                </a:solidFill>
                <a:uFill>
                  <a:solidFill>
                    <a:srgbClr val="252525"/>
                  </a:solidFill>
                </a:uFill>
                <a:latin typeface="Arial" panose="020B0604020202020204" pitchFamily="34" charset="0"/>
                <a:cs typeface="Arial" panose="020B0604020202020204" pitchFamily="34" charset="0"/>
              </a:rPr>
              <a:t>Criteria</a:t>
            </a:r>
            <a:r>
              <a:rPr sz="2400" spc="-10" dirty="0">
                <a:solidFill>
                  <a:srgbClr val="252525"/>
                </a:solidFill>
                <a:latin typeface="Arial" panose="020B0604020202020204" pitchFamily="34" charset="0"/>
                <a:cs typeface="Arial" panose="020B0604020202020204" pitchFamily="34" charset="0"/>
              </a:rPr>
              <a:t>:</a:t>
            </a:r>
            <a:endParaRPr sz="2400" dirty="0">
              <a:latin typeface="Arial" panose="020B0604020202020204" pitchFamily="34" charset="0"/>
              <a:cs typeface="Arial" panose="020B0604020202020204" pitchFamily="34" charset="0"/>
            </a:endParaRPr>
          </a:p>
        </p:txBody>
      </p:sp>
      <p:sp>
        <p:nvSpPr>
          <p:cNvPr id="5" name="object 5"/>
          <p:cNvSpPr txBox="1"/>
          <p:nvPr/>
        </p:nvSpPr>
        <p:spPr>
          <a:xfrm>
            <a:off x="863904" y="2558922"/>
            <a:ext cx="4616450" cy="391160"/>
          </a:xfrm>
          <a:prstGeom prst="rect">
            <a:avLst/>
          </a:prstGeom>
        </p:spPr>
        <p:txBody>
          <a:bodyPr vert="horz" wrap="square" lIns="0" tIns="12700" rIns="0" bIns="0" rtlCol="0">
            <a:spAutoFit/>
          </a:bodyPr>
          <a:lstStyle/>
          <a:p>
            <a:pPr marL="469265" indent="-456565">
              <a:lnSpc>
                <a:spcPct val="100000"/>
              </a:lnSpc>
              <a:spcBef>
                <a:spcPts val="100"/>
              </a:spcBef>
              <a:buSzPct val="79166"/>
              <a:buChar char="•"/>
              <a:tabLst>
                <a:tab pos="469265" algn="l"/>
              </a:tabLst>
            </a:pPr>
            <a:r>
              <a:rPr sz="2400" dirty="0">
                <a:solidFill>
                  <a:srgbClr val="252525"/>
                </a:solidFill>
                <a:latin typeface="Arial" panose="020B0604020202020204" pitchFamily="34" charset="0"/>
                <a:cs typeface="Arial" panose="020B0604020202020204" pitchFamily="34" charset="0"/>
              </a:rPr>
              <a:t>Investment</a:t>
            </a:r>
            <a:r>
              <a:rPr sz="2400" spc="-8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projects</a:t>
            </a:r>
            <a:r>
              <a:rPr sz="2400" spc="-6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should</a:t>
            </a:r>
            <a:r>
              <a:rPr sz="2400" spc="-50" dirty="0">
                <a:solidFill>
                  <a:srgbClr val="252525"/>
                </a:solidFill>
                <a:latin typeface="Arial" panose="020B0604020202020204" pitchFamily="34" charset="0"/>
                <a:cs typeface="Arial" panose="020B0604020202020204" pitchFamily="34" charset="0"/>
              </a:rPr>
              <a:t> </a:t>
            </a:r>
            <a:r>
              <a:rPr sz="2400" spc="-25" dirty="0">
                <a:solidFill>
                  <a:srgbClr val="252525"/>
                </a:solidFill>
                <a:latin typeface="Arial" panose="020B0604020202020204" pitchFamily="34" charset="0"/>
                <a:cs typeface="Arial" panose="020B0604020202020204" pitchFamily="34" charset="0"/>
              </a:rPr>
              <a:t>be:</a:t>
            </a:r>
            <a:endParaRPr sz="2400" dirty="0">
              <a:latin typeface="Arial" panose="020B0604020202020204" pitchFamily="34" charset="0"/>
              <a:cs typeface="Arial" panose="020B0604020202020204" pitchFamily="34" charset="0"/>
            </a:endParaRPr>
          </a:p>
        </p:txBody>
      </p:sp>
      <p:sp>
        <p:nvSpPr>
          <p:cNvPr id="6" name="object 6"/>
          <p:cNvSpPr txBox="1"/>
          <p:nvPr/>
        </p:nvSpPr>
        <p:spPr>
          <a:xfrm>
            <a:off x="1311910" y="2925136"/>
            <a:ext cx="4591050" cy="1055370"/>
          </a:xfrm>
          <a:prstGeom prst="rect">
            <a:avLst/>
          </a:prstGeom>
        </p:spPr>
        <p:txBody>
          <a:bodyPr vert="horz" wrap="square" lIns="0" tIns="161290" rIns="0" bIns="0" rtlCol="0">
            <a:spAutoFit/>
          </a:bodyPr>
          <a:lstStyle/>
          <a:p>
            <a:pPr marL="469265" indent="-456565">
              <a:lnSpc>
                <a:spcPct val="100000"/>
              </a:lnSpc>
              <a:spcBef>
                <a:spcPts val="1270"/>
              </a:spcBef>
              <a:buSzPct val="79166"/>
              <a:buChar char="•"/>
              <a:tabLst>
                <a:tab pos="469265" algn="l"/>
              </a:tabLst>
            </a:pPr>
            <a:r>
              <a:rPr sz="2400" dirty="0">
                <a:solidFill>
                  <a:srgbClr val="252525"/>
                </a:solidFill>
                <a:latin typeface="Arial" panose="020B0604020202020204" pitchFamily="34" charset="0"/>
                <a:cs typeface="Arial" panose="020B0604020202020204" pitchFamily="34" charset="0"/>
              </a:rPr>
              <a:t>Accepted</a:t>
            </a:r>
            <a:r>
              <a:rPr sz="2400" spc="-5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if</a:t>
            </a:r>
            <a:r>
              <a:rPr sz="2400" spc="-6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IRR</a:t>
            </a:r>
            <a:r>
              <a:rPr sz="2400" spc="-5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&gt;</a:t>
            </a:r>
            <a:r>
              <a:rPr sz="2400" spc="-55"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Hurdle</a:t>
            </a:r>
            <a:r>
              <a:rPr sz="2400" spc="-45" dirty="0">
                <a:solidFill>
                  <a:srgbClr val="252525"/>
                </a:solidFill>
                <a:latin typeface="Arial" panose="020B0604020202020204" pitchFamily="34" charset="0"/>
                <a:cs typeface="Arial" panose="020B0604020202020204" pitchFamily="34" charset="0"/>
              </a:rPr>
              <a:t> </a:t>
            </a:r>
            <a:r>
              <a:rPr sz="2400" spc="-20" dirty="0">
                <a:solidFill>
                  <a:srgbClr val="252525"/>
                </a:solidFill>
                <a:latin typeface="Arial" panose="020B0604020202020204" pitchFamily="34" charset="0"/>
                <a:cs typeface="Arial" panose="020B0604020202020204" pitchFamily="34" charset="0"/>
              </a:rPr>
              <a:t>Rate</a:t>
            </a:r>
            <a:endParaRPr sz="2400" dirty="0">
              <a:latin typeface="Arial" panose="020B0604020202020204" pitchFamily="34" charset="0"/>
              <a:cs typeface="Arial" panose="020B0604020202020204" pitchFamily="34" charset="0"/>
            </a:endParaRPr>
          </a:p>
          <a:p>
            <a:pPr marL="469265" indent="-456565">
              <a:lnSpc>
                <a:spcPct val="100000"/>
              </a:lnSpc>
              <a:spcBef>
                <a:spcPts val="1175"/>
              </a:spcBef>
              <a:buSzPct val="79166"/>
              <a:buChar char="•"/>
              <a:tabLst>
                <a:tab pos="469265" algn="l"/>
                <a:tab pos="2688590" algn="l"/>
              </a:tabLst>
            </a:pPr>
            <a:r>
              <a:rPr sz="2400" dirty="0">
                <a:solidFill>
                  <a:srgbClr val="252525"/>
                </a:solidFill>
                <a:latin typeface="Arial" panose="020B0604020202020204" pitchFamily="34" charset="0"/>
                <a:cs typeface="Arial" panose="020B0604020202020204" pitchFamily="34" charset="0"/>
              </a:rPr>
              <a:t>Rejected</a:t>
            </a:r>
            <a:r>
              <a:rPr sz="2400" spc="-6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if</a:t>
            </a:r>
            <a:r>
              <a:rPr sz="2400" spc="-75" dirty="0">
                <a:solidFill>
                  <a:srgbClr val="252525"/>
                </a:solidFill>
                <a:latin typeface="Arial" panose="020B0604020202020204" pitchFamily="34" charset="0"/>
                <a:cs typeface="Arial" panose="020B0604020202020204" pitchFamily="34" charset="0"/>
              </a:rPr>
              <a:t> </a:t>
            </a:r>
            <a:r>
              <a:rPr sz="2400" spc="-25" dirty="0">
                <a:solidFill>
                  <a:srgbClr val="252525"/>
                </a:solidFill>
                <a:latin typeface="Arial" panose="020B0604020202020204" pitchFamily="34" charset="0"/>
                <a:cs typeface="Arial" panose="020B0604020202020204" pitchFamily="34" charset="0"/>
              </a:rPr>
              <a:t>IRR</a:t>
            </a:r>
            <a:r>
              <a:rPr sz="2400" dirty="0">
                <a:solidFill>
                  <a:srgbClr val="252525"/>
                </a:solidFill>
                <a:latin typeface="Arial" panose="020B0604020202020204" pitchFamily="34" charset="0"/>
                <a:cs typeface="Arial" panose="020B0604020202020204" pitchFamily="34" charset="0"/>
              </a:rPr>
              <a:t>	&lt;</a:t>
            </a:r>
            <a:r>
              <a:rPr sz="2400" spc="-60" dirty="0">
                <a:solidFill>
                  <a:srgbClr val="252525"/>
                </a:solidFill>
                <a:latin typeface="Arial" panose="020B0604020202020204" pitchFamily="34" charset="0"/>
                <a:cs typeface="Arial" panose="020B0604020202020204" pitchFamily="34" charset="0"/>
              </a:rPr>
              <a:t> </a:t>
            </a:r>
            <a:r>
              <a:rPr sz="2400" dirty="0">
                <a:solidFill>
                  <a:srgbClr val="252525"/>
                </a:solidFill>
                <a:latin typeface="Arial" panose="020B0604020202020204" pitchFamily="34" charset="0"/>
                <a:cs typeface="Arial" panose="020B0604020202020204" pitchFamily="34" charset="0"/>
              </a:rPr>
              <a:t>Hurdle</a:t>
            </a:r>
            <a:r>
              <a:rPr sz="2400" spc="-40" dirty="0">
                <a:solidFill>
                  <a:srgbClr val="252525"/>
                </a:solidFill>
                <a:latin typeface="Arial" panose="020B0604020202020204" pitchFamily="34" charset="0"/>
                <a:cs typeface="Arial" panose="020B0604020202020204" pitchFamily="34" charset="0"/>
              </a:rPr>
              <a:t> </a:t>
            </a:r>
            <a:r>
              <a:rPr sz="2400" spc="-20" dirty="0">
                <a:solidFill>
                  <a:srgbClr val="252525"/>
                </a:solidFill>
                <a:latin typeface="Arial" panose="020B0604020202020204" pitchFamily="34" charset="0"/>
                <a:cs typeface="Arial" panose="020B0604020202020204" pitchFamily="34" charset="0"/>
              </a:rPr>
              <a:t>Rate</a:t>
            </a:r>
            <a:endParaRPr sz="2400" dirty="0">
              <a:latin typeface="Arial" panose="020B0604020202020204" pitchFamily="34" charset="0"/>
              <a:cs typeface="Arial" panose="020B0604020202020204" pitchFamily="34" charset="0"/>
            </a:endParaRPr>
          </a:p>
        </p:txBody>
      </p:sp>
      <p:sp>
        <p:nvSpPr>
          <p:cNvPr id="7" name="object 7"/>
          <p:cNvSpPr txBox="1"/>
          <p:nvPr/>
        </p:nvSpPr>
        <p:spPr>
          <a:xfrm>
            <a:off x="8239379" y="2199640"/>
            <a:ext cx="2681605" cy="391160"/>
          </a:xfrm>
          <a:prstGeom prst="rect">
            <a:avLst/>
          </a:prstGeom>
        </p:spPr>
        <p:txBody>
          <a:bodyPr vert="horz" wrap="square" lIns="0" tIns="12700" rIns="0" bIns="0" rtlCol="0">
            <a:spAutoFit/>
          </a:bodyPr>
          <a:lstStyle/>
          <a:p>
            <a:pPr marL="38100">
              <a:lnSpc>
                <a:spcPct val="100000"/>
              </a:lnSpc>
              <a:spcBef>
                <a:spcPts val="100"/>
              </a:spcBef>
            </a:pPr>
            <a:r>
              <a:rPr sz="2400" dirty="0">
                <a:latin typeface="Cambria Math"/>
                <a:cs typeface="Cambria Math"/>
              </a:rPr>
              <a:t>𝑃𝑉</a:t>
            </a:r>
            <a:r>
              <a:rPr sz="2400" spc="190" dirty="0">
                <a:latin typeface="Cambria Math"/>
                <a:cs typeface="Cambria Math"/>
              </a:rPr>
              <a:t> </a:t>
            </a:r>
            <a:r>
              <a:rPr sz="2400" dirty="0">
                <a:latin typeface="Cambria Math"/>
                <a:cs typeface="Cambria Math"/>
              </a:rPr>
              <a:t>=</a:t>
            </a:r>
            <a:r>
              <a:rPr sz="2400" spc="130" dirty="0">
                <a:latin typeface="Cambria Math"/>
                <a:cs typeface="Cambria Math"/>
              </a:rPr>
              <a:t> </a:t>
            </a:r>
            <a:r>
              <a:rPr sz="2400" dirty="0">
                <a:latin typeface="Cambria Math"/>
                <a:cs typeface="Cambria Math"/>
              </a:rPr>
              <a:t>𝐹𝑉</a:t>
            </a:r>
            <a:r>
              <a:rPr sz="2400" spc="75" dirty="0">
                <a:latin typeface="Cambria Math"/>
                <a:cs typeface="Cambria Math"/>
              </a:rPr>
              <a:t> </a:t>
            </a:r>
            <a:r>
              <a:rPr sz="2400" dirty="0">
                <a:latin typeface="Cambria Math"/>
                <a:cs typeface="Cambria Math"/>
              </a:rPr>
              <a:t>∗</a:t>
            </a:r>
            <a:r>
              <a:rPr sz="2400" spc="-5" dirty="0">
                <a:latin typeface="Cambria Math"/>
                <a:cs typeface="Cambria Math"/>
              </a:rPr>
              <a:t> </a:t>
            </a:r>
            <a:r>
              <a:rPr sz="2400" dirty="0">
                <a:latin typeface="Cambria Math"/>
                <a:cs typeface="Cambria Math"/>
              </a:rPr>
              <a:t>(1</a:t>
            </a:r>
            <a:r>
              <a:rPr sz="2400" spc="-5" dirty="0">
                <a:latin typeface="Cambria Math"/>
                <a:cs typeface="Cambria Math"/>
              </a:rPr>
              <a:t> </a:t>
            </a:r>
            <a:r>
              <a:rPr sz="2400" dirty="0">
                <a:latin typeface="Cambria Math"/>
                <a:cs typeface="Cambria Math"/>
              </a:rPr>
              <a:t>+</a:t>
            </a:r>
            <a:r>
              <a:rPr sz="2400" spc="-15" dirty="0">
                <a:latin typeface="Cambria Math"/>
                <a:cs typeface="Cambria Math"/>
              </a:rPr>
              <a:t> </a:t>
            </a:r>
            <a:r>
              <a:rPr sz="2400" spc="-20" dirty="0">
                <a:latin typeface="Cambria Math"/>
                <a:cs typeface="Cambria Math"/>
              </a:rPr>
              <a:t>𝑖)</a:t>
            </a:r>
            <a:r>
              <a:rPr sz="2625" spc="-30" baseline="28571" dirty="0">
                <a:latin typeface="Cambria Math"/>
                <a:cs typeface="Cambria Math"/>
              </a:rPr>
              <a:t>−𝑡</a:t>
            </a:r>
            <a:endParaRPr sz="2625" baseline="28571">
              <a:latin typeface="Cambria Math"/>
              <a:cs typeface="Cambria Math"/>
            </a:endParaRPr>
          </a:p>
        </p:txBody>
      </p:sp>
      <p:sp>
        <p:nvSpPr>
          <p:cNvPr id="8" name="object 8"/>
          <p:cNvSpPr txBox="1"/>
          <p:nvPr/>
        </p:nvSpPr>
        <p:spPr>
          <a:xfrm>
            <a:off x="6745985" y="3269741"/>
            <a:ext cx="3671570" cy="407163"/>
          </a:xfrm>
          <a:prstGeom prst="rect">
            <a:avLst/>
          </a:prstGeom>
          <a:ln w="25400">
            <a:solidFill>
              <a:srgbClr val="ED037C"/>
            </a:solidFill>
          </a:ln>
        </p:spPr>
        <p:txBody>
          <a:bodyPr vert="horz" wrap="square" lIns="0" tIns="37465" rIns="0" bIns="0" rtlCol="0">
            <a:spAutoFit/>
          </a:bodyPr>
          <a:lstStyle/>
          <a:p>
            <a:pPr algn="ctr">
              <a:lnSpc>
                <a:spcPct val="100000"/>
              </a:lnSpc>
              <a:spcBef>
                <a:spcPts val="295"/>
              </a:spcBef>
            </a:pPr>
            <a:r>
              <a:rPr sz="2400" dirty="0">
                <a:latin typeface="Arial" panose="020B0604020202020204" pitchFamily="34" charset="0"/>
                <a:cs typeface="Arial" panose="020B0604020202020204" pitchFamily="34" charset="0"/>
              </a:rPr>
              <a:t>Isolate</a:t>
            </a:r>
            <a:r>
              <a:rPr sz="2400" spc="-55" dirty="0">
                <a:latin typeface="Arial" panose="020B0604020202020204" pitchFamily="34" charset="0"/>
                <a:cs typeface="Arial" panose="020B0604020202020204" pitchFamily="34" charset="0"/>
              </a:rPr>
              <a:t> </a:t>
            </a:r>
            <a:r>
              <a:rPr sz="2400" dirty="0">
                <a:latin typeface="Arial" panose="020B0604020202020204" pitchFamily="34" charset="0"/>
                <a:cs typeface="Arial" panose="020B0604020202020204" pitchFamily="34" charset="0"/>
              </a:rPr>
              <a:t>for</a:t>
            </a:r>
            <a:r>
              <a:rPr sz="2400" spc="-75" dirty="0">
                <a:latin typeface="Arial" panose="020B0604020202020204" pitchFamily="34" charset="0"/>
                <a:cs typeface="Arial" panose="020B0604020202020204" pitchFamily="34" charset="0"/>
              </a:rPr>
              <a:t> </a:t>
            </a:r>
            <a:r>
              <a:rPr sz="2400" dirty="0">
                <a:latin typeface="Arial" panose="020B0604020202020204" pitchFamily="34" charset="0"/>
                <a:cs typeface="Arial" panose="020B0604020202020204" pitchFamily="34" charset="0"/>
              </a:rPr>
              <a:t>the</a:t>
            </a:r>
            <a:r>
              <a:rPr sz="2400" spc="-55" dirty="0">
                <a:latin typeface="Arial" panose="020B0604020202020204" pitchFamily="34" charset="0"/>
                <a:cs typeface="Arial" panose="020B0604020202020204" pitchFamily="34" charset="0"/>
              </a:rPr>
              <a:t> </a:t>
            </a:r>
            <a:r>
              <a:rPr sz="2400" spc="-20" dirty="0">
                <a:latin typeface="Arial" panose="020B0604020202020204" pitchFamily="34" charset="0"/>
                <a:cs typeface="Arial" panose="020B0604020202020204" pitchFamily="34" charset="0"/>
              </a:rPr>
              <a:t>Rate</a:t>
            </a:r>
            <a:endParaRPr sz="2400" dirty="0">
              <a:latin typeface="Arial" panose="020B0604020202020204" pitchFamily="34" charset="0"/>
              <a:cs typeface="Arial" panose="020B0604020202020204" pitchFamily="34" charset="0"/>
            </a:endParaRPr>
          </a:p>
        </p:txBody>
      </p:sp>
      <p:sp>
        <p:nvSpPr>
          <p:cNvPr id="9" name="object 9"/>
          <p:cNvSpPr/>
          <p:nvPr/>
        </p:nvSpPr>
        <p:spPr>
          <a:xfrm>
            <a:off x="10360152" y="2567177"/>
            <a:ext cx="114300" cy="646430"/>
          </a:xfrm>
          <a:custGeom>
            <a:avLst/>
            <a:gdLst/>
            <a:ahLst/>
            <a:cxnLst/>
            <a:rect l="l" t="t" r="r" b="b"/>
            <a:pathLst>
              <a:path w="114300" h="646430">
                <a:moveTo>
                  <a:pt x="38100" y="531749"/>
                </a:moveTo>
                <a:lnTo>
                  <a:pt x="0" y="531749"/>
                </a:lnTo>
                <a:lnTo>
                  <a:pt x="57150" y="646049"/>
                </a:lnTo>
                <a:lnTo>
                  <a:pt x="104775" y="550799"/>
                </a:lnTo>
                <a:lnTo>
                  <a:pt x="38100" y="550799"/>
                </a:lnTo>
                <a:lnTo>
                  <a:pt x="38100" y="531749"/>
                </a:lnTo>
                <a:close/>
              </a:path>
              <a:path w="114300" h="646430">
                <a:moveTo>
                  <a:pt x="76200" y="0"/>
                </a:moveTo>
                <a:lnTo>
                  <a:pt x="38100" y="0"/>
                </a:lnTo>
                <a:lnTo>
                  <a:pt x="38100" y="550799"/>
                </a:lnTo>
                <a:lnTo>
                  <a:pt x="76200" y="550799"/>
                </a:lnTo>
                <a:lnTo>
                  <a:pt x="76200" y="0"/>
                </a:lnTo>
                <a:close/>
              </a:path>
              <a:path w="114300" h="646430">
                <a:moveTo>
                  <a:pt x="114300" y="531749"/>
                </a:moveTo>
                <a:lnTo>
                  <a:pt x="76200" y="531749"/>
                </a:lnTo>
                <a:lnTo>
                  <a:pt x="76200" y="550799"/>
                </a:lnTo>
                <a:lnTo>
                  <a:pt x="104775" y="550799"/>
                </a:lnTo>
                <a:lnTo>
                  <a:pt x="114300" y="531749"/>
                </a:lnTo>
                <a:close/>
              </a:path>
            </a:pathLst>
          </a:custGeom>
          <a:solidFill>
            <a:srgbClr val="929292"/>
          </a:solidFill>
        </p:spPr>
        <p:txBody>
          <a:bodyPr wrap="square" lIns="0" tIns="0" rIns="0" bIns="0" rtlCol="0"/>
          <a:lstStyle/>
          <a:p>
            <a:endParaRPr/>
          </a:p>
        </p:txBody>
      </p:sp>
      <p:sp>
        <p:nvSpPr>
          <p:cNvPr id="10" name="object 10"/>
          <p:cNvSpPr txBox="1"/>
          <p:nvPr/>
        </p:nvSpPr>
        <p:spPr>
          <a:xfrm>
            <a:off x="534162" y="4548378"/>
            <a:ext cx="10972800" cy="715581"/>
          </a:xfrm>
          <a:prstGeom prst="rect">
            <a:avLst/>
          </a:prstGeom>
          <a:ln w="38100">
            <a:solidFill>
              <a:srgbClr val="0070C0"/>
            </a:solidFill>
          </a:ln>
        </p:spPr>
        <p:txBody>
          <a:bodyPr vert="horz" wrap="square" lIns="0" tIns="38100" rIns="0" bIns="0" rtlCol="0">
            <a:spAutoFit/>
          </a:bodyPr>
          <a:lstStyle/>
          <a:p>
            <a:pPr marR="1905" algn="ctr">
              <a:lnSpc>
                <a:spcPct val="100000"/>
              </a:lnSpc>
              <a:spcBef>
                <a:spcPts val="300"/>
              </a:spcBef>
            </a:pPr>
            <a:r>
              <a:rPr sz="2200" dirty="0">
                <a:latin typeface="Arial" panose="020B0604020202020204" pitchFamily="34" charset="0"/>
                <a:cs typeface="Arial" panose="020B0604020202020204" pitchFamily="34" charset="0"/>
              </a:rPr>
              <a:t>Project</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with</a:t>
            </a:r>
            <a:r>
              <a:rPr sz="2200" spc="-5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the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highest</a:t>
            </a:r>
            <a:r>
              <a:rPr sz="2200" spc="-5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IRR</a:t>
            </a:r>
            <a:r>
              <a:rPr sz="2200" spc="-5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should</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be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selected.</a:t>
            </a:r>
            <a:r>
              <a:rPr sz="2200" spc="-9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The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higher</a:t>
            </a:r>
            <a:r>
              <a:rPr sz="2200" spc="-4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the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internal</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rate</a:t>
            </a:r>
            <a:r>
              <a:rPr sz="2200" spc="-4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of</a:t>
            </a:r>
            <a:r>
              <a:rPr sz="2200" spc="-55" dirty="0">
                <a:latin typeface="Arial" panose="020B0604020202020204" pitchFamily="34" charset="0"/>
                <a:cs typeface="Arial" panose="020B0604020202020204" pitchFamily="34" charset="0"/>
              </a:rPr>
              <a:t> </a:t>
            </a:r>
            <a:r>
              <a:rPr sz="2200" spc="-10" dirty="0">
                <a:latin typeface="Arial" panose="020B0604020202020204" pitchFamily="34" charset="0"/>
                <a:cs typeface="Arial" panose="020B0604020202020204" pitchFamily="34" charset="0"/>
              </a:rPr>
              <a:t>return,</a:t>
            </a:r>
            <a:endParaRPr sz="2200" dirty="0">
              <a:latin typeface="Arial" panose="020B0604020202020204" pitchFamily="34" charset="0"/>
              <a:cs typeface="Arial" panose="020B0604020202020204" pitchFamily="34" charset="0"/>
            </a:endParaRPr>
          </a:p>
          <a:p>
            <a:pPr algn="ctr">
              <a:lnSpc>
                <a:spcPct val="100000"/>
              </a:lnSpc>
              <a:spcBef>
                <a:spcPts val="5"/>
              </a:spcBef>
            </a:pPr>
            <a:r>
              <a:rPr sz="2200" dirty="0">
                <a:latin typeface="Arial" panose="020B0604020202020204" pitchFamily="34" charset="0"/>
                <a:cs typeface="Arial" panose="020B0604020202020204" pitchFamily="34" charset="0"/>
              </a:rPr>
              <a:t>the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more</a:t>
            </a:r>
            <a:r>
              <a:rPr sz="2200" spc="-35"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desirable</a:t>
            </a:r>
            <a:r>
              <a:rPr sz="2200" spc="-60" dirty="0">
                <a:latin typeface="Arial" panose="020B0604020202020204" pitchFamily="34" charset="0"/>
                <a:cs typeface="Arial" panose="020B0604020202020204" pitchFamily="34" charset="0"/>
              </a:rPr>
              <a:t> </a:t>
            </a:r>
            <a:r>
              <a:rPr sz="2200" dirty="0">
                <a:latin typeface="Arial" panose="020B0604020202020204" pitchFamily="34" charset="0"/>
                <a:cs typeface="Arial" panose="020B0604020202020204" pitchFamily="34" charset="0"/>
              </a:rPr>
              <a:t>the</a:t>
            </a:r>
            <a:r>
              <a:rPr sz="2200" spc="-65" dirty="0">
                <a:latin typeface="Arial" panose="020B0604020202020204" pitchFamily="34" charset="0"/>
                <a:cs typeface="Arial" panose="020B0604020202020204" pitchFamily="34" charset="0"/>
              </a:rPr>
              <a:t> </a:t>
            </a:r>
            <a:r>
              <a:rPr sz="2200" spc="-10" dirty="0">
                <a:latin typeface="Arial" panose="020B0604020202020204" pitchFamily="34" charset="0"/>
                <a:cs typeface="Arial" panose="020B0604020202020204" pitchFamily="34" charset="0"/>
              </a:rPr>
              <a:t>project.</a:t>
            </a:r>
            <a:endParaRPr sz="2200" dirty="0">
              <a:latin typeface="Arial" panose="020B0604020202020204" pitchFamily="34" charset="0"/>
              <a:cs typeface="Arial" panose="020B0604020202020204" pitchFamily="34"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10"/>
          <p:cNvSpPr>
            <a:spLocks noGrp="1"/>
          </p:cNvSpPr>
          <p:nvPr>
            <p:ph type="subTitle" idx="1"/>
          </p:nvPr>
        </p:nvSpPr>
        <p:spPr/>
        <p:txBody>
          <a:bodyPr/>
          <a:lstStyle/>
          <a:p>
            <a:r>
              <a:rPr lang="en-US" dirty="0"/>
              <a:t>Project Profitability Index</a:t>
            </a:r>
            <a:endParaRPr lang="en-CA" dirty="0"/>
          </a:p>
        </p:txBody>
      </p:sp>
      <p:sp>
        <p:nvSpPr>
          <p:cNvPr id="10" name="object 10"/>
          <p:cNvSpPr txBox="1">
            <a:spLocks noGrp="1"/>
          </p:cNvSpPr>
          <p:nvPr>
            <p:ph type="sldNum" sz="quarter" idx="4294967295"/>
          </p:nvPr>
        </p:nvSpPr>
        <p:spPr>
          <a:xfrm>
            <a:off x="0" y="6524625"/>
            <a:ext cx="479425" cy="217488"/>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42</a:t>
            </a:fld>
            <a:endParaRPr spc="-25" dirty="0"/>
          </a:p>
        </p:txBody>
      </p:sp>
      <p:pic>
        <p:nvPicPr>
          <p:cNvPr id="3" name="object 3"/>
          <p:cNvPicPr/>
          <p:nvPr/>
        </p:nvPicPr>
        <p:blipFill>
          <a:blip r:embed="rId3" cstate="print"/>
          <a:stretch>
            <a:fillRect/>
          </a:stretch>
        </p:blipFill>
        <p:spPr>
          <a:xfrm>
            <a:off x="565404" y="2034539"/>
            <a:ext cx="4530090" cy="1169669"/>
          </a:xfrm>
          <a:prstGeom prst="rect">
            <a:avLst/>
          </a:prstGeom>
          <a:ln w="25400">
            <a:solidFill>
              <a:srgbClr val="0070C0"/>
            </a:solidFill>
          </a:ln>
        </p:spPr>
      </p:pic>
      <p:sp>
        <p:nvSpPr>
          <p:cNvPr id="4" name="object 4"/>
          <p:cNvSpPr txBox="1"/>
          <p:nvPr/>
        </p:nvSpPr>
        <p:spPr>
          <a:xfrm>
            <a:off x="1253134" y="2417521"/>
            <a:ext cx="3157855"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PV</a:t>
            </a:r>
            <a:r>
              <a:rPr sz="2400" spc="-40" dirty="0">
                <a:latin typeface="Arial MT"/>
                <a:cs typeface="Arial MT"/>
              </a:rPr>
              <a:t> </a:t>
            </a:r>
            <a:r>
              <a:rPr sz="2400" dirty="0">
                <a:latin typeface="Arial MT"/>
                <a:cs typeface="Arial MT"/>
              </a:rPr>
              <a:t>of</a:t>
            </a:r>
            <a:r>
              <a:rPr sz="2400" spc="-25" dirty="0">
                <a:latin typeface="Arial MT"/>
                <a:cs typeface="Arial MT"/>
              </a:rPr>
              <a:t> </a:t>
            </a:r>
            <a:r>
              <a:rPr sz="2400" dirty="0">
                <a:latin typeface="Arial MT"/>
                <a:cs typeface="Arial MT"/>
              </a:rPr>
              <a:t>Net</a:t>
            </a:r>
            <a:r>
              <a:rPr sz="2400" spc="-35" dirty="0">
                <a:latin typeface="Arial MT"/>
                <a:cs typeface="Arial MT"/>
              </a:rPr>
              <a:t> </a:t>
            </a:r>
            <a:r>
              <a:rPr sz="2400" dirty="0">
                <a:latin typeface="Arial MT"/>
                <a:cs typeface="Arial MT"/>
              </a:rPr>
              <a:t>Cash</a:t>
            </a:r>
            <a:r>
              <a:rPr sz="2400" spc="-30" dirty="0">
                <a:latin typeface="Arial MT"/>
                <a:cs typeface="Arial MT"/>
              </a:rPr>
              <a:t> </a:t>
            </a:r>
            <a:r>
              <a:rPr sz="2400" spc="-10" dirty="0">
                <a:latin typeface="Arial MT"/>
                <a:cs typeface="Arial MT"/>
              </a:rPr>
              <a:t>Inflows</a:t>
            </a:r>
            <a:endParaRPr sz="2400">
              <a:latin typeface="Arial MT"/>
              <a:cs typeface="Arial MT"/>
            </a:endParaRPr>
          </a:p>
        </p:txBody>
      </p:sp>
      <p:pic>
        <p:nvPicPr>
          <p:cNvPr id="5" name="object 5"/>
          <p:cNvPicPr/>
          <p:nvPr/>
        </p:nvPicPr>
        <p:blipFill>
          <a:blip r:embed="rId4" cstate="print"/>
          <a:stretch>
            <a:fillRect/>
          </a:stretch>
        </p:blipFill>
        <p:spPr>
          <a:xfrm>
            <a:off x="574548" y="3770376"/>
            <a:ext cx="4531614" cy="1169670"/>
          </a:xfrm>
          <a:prstGeom prst="rect">
            <a:avLst/>
          </a:prstGeom>
          <a:noFill/>
          <a:ln w="25400">
            <a:solidFill>
              <a:srgbClr val="0070C0"/>
            </a:solidFill>
          </a:ln>
        </p:spPr>
      </p:pic>
      <p:sp>
        <p:nvSpPr>
          <p:cNvPr id="6" name="object 6"/>
          <p:cNvSpPr txBox="1"/>
          <p:nvPr/>
        </p:nvSpPr>
        <p:spPr>
          <a:xfrm>
            <a:off x="2083054" y="3970782"/>
            <a:ext cx="1517650" cy="756920"/>
          </a:xfrm>
          <a:prstGeom prst="rect">
            <a:avLst/>
          </a:prstGeom>
        </p:spPr>
        <p:txBody>
          <a:bodyPr vert="horz" wrap="square" lIns="0" tIns="12700" rIns="0" bIns="0" rtlCol="0">
            <a:spAutoFit/>
          </a:bodyPr>
          <a:lstStyle/>
          <a:p>
            <a:pPr marL="200025" marR="5080" indent="-187960">
              <a:lnSpc>
                <a:spcPct val="100000"/>
              </a:lnSpc>
              <a:spcBef>
                <a:spcPts val="100"/>
              </a:spcBef>
            </a:pPr>
            <a:r>
              <a:rPr sz="2400" spc="-10" dirty="0">
                <a:latin typeface="Arial MT"/>
                <a:cs typeface="Arial MT"/>
              </a:rPr>
              <a:t>Investment required</a:t>
            </a:r>
            <a:endParaRPr sz="2400">
              <a:latin typeface="Arial MT"/>
              <a:cs typeface="Arial MT"/>
            </a:endParaRPr>
          </a:p>
        </p:txBody>
      </p:sp>
      <p:sp>
        <p:nvSpPr>
          <p:cNvPr id="7" name="object 7"/>
          <p:cNvSpPr/>
          <p:nvPr/>
        </p:nvSpPr>
        <p:spPr>
          <a:xfrm>
            <a:off x="336041" y="3501390"/>
            <a:ext cx="5040630" cy="0"/>
          </a:xfrm>
          <a:custGeom>
            <a:avLst/>
            <a:gdLst/>
            <a:ahLst/>
            <a:cxnLst/>
            <a:rect l="l" t="t" r="r" b="b"/>
            <a:pathLst>
              <a:path w="5040630">
                <a:moveTo>
                  <a:pt x="0" y="0"/>
                </a:moveTo>
                <a:lnTo>
                  <a:pt x="5040503" y="0"/>
                </a:lnTo>
              </a:path>
            </a:pathLst>
          </a:custGeom>
          <a:ln w="38100">
            <a:solidFill>
              <a:schemeClr val="tx1"/>
            </a:solidFill>
          </a:ln>
        </p:spPr>
        <p:txBody>
          <a:bodyPr wrap="square" lIns="0" tIns="0" rIns="0" bIns="0" rtlCol="0"/>
          <a:lstStyle/>
          <a:p>
            <a:endParaRPr/>
          </a:p>
        </p:txBody>
      </p:sp>
      <p:sp>
        <p:nvSpPr>
          <p:cNvPr id="8" name="object 8"/>
          <p:cNvSpPr txBox="1"/>
          <p:nvPr/>
        </p:nvSpPr>
        <p:spPr>
          <a:xfrm>
            <a:off x="5815329" y="1879219"/>
            <a:ext cx="5749925" cy="3476625"/>
          </a:xfrm>
          <a:prstGeom prst="rect">
            <a:avLst/>
          </a:prstGeom>
        </p:spPr>
        <p:txBody>
          <a:bodyPr vert="horz" wrap="square" lIns="0" tIns="12700" rIns="0" bIns="0" rtlCol="0">
            <a:spAutoFit/>
          </a:bodyPr>
          <a:lstStyle/>
          <a:p>
            <a:pPr marL="469900" marR="5080" indent="-457200">
              <a:lnSpc>
                <a:spcPct val="100000"/>
              </a:lnSpc>
              <a:spcBef>
                <a:spcPts val="100"/>
              </a:spcBef>
              <a:buSzPct val="79166"/>
              <a:buChar char="•"/>
              <a:tabLst>
                <a:tab pos="469900" algn="l"/>
              </a:tabLst>
            </a:pPr>
            <a:r>
              <a:rPr sz="2400" dirty="0">
                <a:solidFill>
                  <a:srgbClr val="252525"/>
                </a:solidFill>
                <a:latin typeface="Arial MT"/>
                <a:cs typeface="Arial MT"/>
              </a:rPr>
              <a:t>Is</a:t>
            </a:r>
            <a:r>
              <a:rPr sz="2400" spc="-55" dirty="0">
                <a:solidFill>
                  <a:srgbClr val="252525"/>
                </a:solidFill>
                <a:latin typeface="Arial MT"/>
                <a:cs typeface="Arial MT"/>
              </a:rPr>
              <a:t> </a:t>
            </a:r>
            <a:r>
              <a:rPr sz="2400" dirty="0">
                <a:solidFill>
                  <a:srgbClr val="252525"/>
                </a:solidFill>
                <a:latin typeface="Arial MT"/>
                <a:cs typeface="Arial MT"/>
              </a:rPr>
              <a:t>a</a:t>
            </a:r>
            <a:r>
              <a:rPr sz="2400" spc="-35" dirty="0">
                <a:solidFill>
                  <a:srgbClr val="252525"/>
                </a:solidFill>
                <a:latin typeface="Arial MT"/>
                <a:cs typeface="Arial MT"/>
              </a:rPr>
              <a:t> </a:t>
            </a:r>
            <a:r>
              <a:rPr sz="2400" dirty="0">
                <a:solidFill>
                  <a:srgbClr val="252525"/>
                </a:solidFill>
                <a:latin typeface="Arial MT"/>
                <a:cs typeface="Arial MT"/>
              </a:rPr>
              <a:t>measure</a:t>
            </a:r>
            <a:r>
              <a:rPr sz="2400" spc="-35" dirty="0">
                <a:solidFill>
                  <a:srgbClr val="252525"/>
                </a:solidFill>
                <a:latin typeface="Arial MT"/>
                <a:cs typeface="Arial MT"/>
              </a:rPr>
              <a:t> </a:t>
            </a:r>
            <a:r>
              <a:rPr sz="2400" dirty="0">
                <a:solidFill>
                  <a:srgbClr val="252525"/>
                </a:solidFill>
                <a:latin typeface="Arial MT"/>
                <a:cs typeface="Arial MT"/>
              </a:rPr>
              <a:t>of</a:t>
            </a:r>
            <a:r>
              <a:rPr sz="2400" spc="-30" dirty="0">
                <a:solidFill>
                  <a:srgbClr val="252525"/>
                </a:solidFill>
                <a:latin typeface="Arial MT"/>
                <a:cs typeface="Arial MT"/>
              </a:rPr>
              <a:t> </a:t>
            </a:r>
            <a:r>
              <a:rPr sz="2400" dirty="0">
                <a:solidFill>
                  <a:srgbClr val="252525"/>
                </a:solidFill>
                <a:latin typeface="Arial MT"/>
                <a:cs typeface="Arial MT"/>
              </a:rPr>
              <a:t>a</a:t>
            </a:r>
            <a:r>
              <a:rPr sz="2400" spc="-50" dirty="0">
                <a:solidFill>
                  <a:srgbClr val="252525"/>
                </a:solidFill>
                <a:latin typeface="Arial MT"/>
                <a:cs typeface="Arial MT"/>
              </a:rPr>
              <a:t> </a:t>
            </a:r>
            <a:r>
              <a:rPr sz="2400" dirty="0">
                <a:solidFill>
                  <a:srgbClr val="252525"/>
                </a:solidFill>
                <a:latin typeface="Arial MT"/>
                <a:cs typeface="Arial MT"/>
              </a:rPr>
              <a:t>project</a:t>
            </a:r>
            <a:r>
              <a:rPr sz="2400" spc="-30" dirty="0">
                <a:solidFill>
                  <a:srgbClr val="252525"/>
                </a:solidFill>
                <a:latin typeface="Arial MT"/>
                <a:cs typeface="Arial MT"/>
              </a:rPr>
              <a:t> </a:t>
            </a:r>
            <a:r>
              <a:rPr sz="2400" dirty="0">
                <a:solidFill>
                  <a:srgbClr val="252525"/>
                </a:solidFill>
                <a:latin typeface="Arial MT"/>
                <a:cs typeface="Arial MT"/>
              </a:rPr>
              <a:t>or</a:t>
            </a:r>
            <a:r>
              <a:rPr sz="2400" spc="-30" dirty="0">
                <a:solidFill>
                  <a:srgbClr val="252525"/>
                </a:solidFill>
                <a:latin typeface="Arial MT"/>
                <a:cs typeface="Arial MT"/>
              </a:rPr>
              <a:t> </a:t>
            </a:r>
            <a:r>
              <a:rPr sz="2400" spc="-10" dirty="0">
                <a:solidFill>
                  <a:srgbClr val="252525"/>
                </a:solidFill>
                <a:latin typeface="Arial MT"/>
                <a:cs typeface="Arial MT"/>
              </a:rPr>
              <a:t>investment attractiveness.</a:t>
            </a:r>
            <a:endParaRPr sz="2400">
              <a:latin typeface="Arial MT"/>
              <a:cs typeface="Arial MT"/>
            </a:endParaRPr>
          </a:p>
          <a:p>
            <a:pPr marL="918844" lvl="1" indent="-456565">
              <a:lnSpc>
                <a:spcPct val="100000"/>
              </a:lnSpc>
              <a:spcBef>
                <a:spcPts val="1125"/>
              </a:spcBef>
              <a:buSzPct val="79545"/>
              <a:buChar char="•"/>
              <a:tabLst>
                <a:tab pos="918844" algn="l"/>
              </a:tabLst>
            </a:pPr>
            <a:r>
              <a:rPr sz="2200" dirty="0">
                <a:solidFill>
                  <a:srgbClr val="252525"/>
                </a:solidFill>
                <a:latin typeface="Arial MT"/>
                <a:cs typeface="Arial MT"/>
              </a:rPr>
              <a:t>Profitability</a:t>
            </a:r>
            <a:r>
              <a:rPr sz="2200" spc="-125" dirty="0">
                <a:solidFill>
                  <a:srgbClr val="252525"/>
                </a:solidFill>
                <a:latin typeface="Arial MT"/>
                <a:cs typeface="Arial MT"/>
              </a:rPr>
              <a:t> </a:t>
            </a:r>
            <a:r>
              <a:rPr sz="2200" dirty="0">
                <a:solidFill>
                  <a:srgbClr val="252525"/>
                </a:solidFill>
                <a:latin typeface="Arial MT"/>
                <a:cs typeface="Arial MT"/>
              </a:rPr>
              <a:t>Index</a:t>
            </a:r>
            <a:r>
              <a:rPr sz="2200" spc="-80" dirty="0">
                <a:solidFill>
                  <a:srgbClr val="252525"/>
                </a:solidFill>
                <a:latin typeface="Arial MT"/>
                <a:cs typeface="Arial MT"/>
              </a:rPr>
              <a:t> </a:t>
            </a:r>
            <a:r>
              <a:rPr sz="2200" dirty="0">
                <a:solidFill>
                  <a:srgbClr val="252525"/>
                </a:solidFill>
                <a:latin typeface="Arial MT"/>
                <a:cs typeface="Arial MT"/>
              </a:rPr>
              <a:t>&gt;1:</a:t>
            </a:r>
            <a:r>
              <a:rPr sz="2200" spc="-155" dirty="0">
                <a:solidFill>
                  <a:srgbClr val="252525"/>
                </a:solidFill>
                <a:latin typeface="Arial MT"/>
                <a:cs typeface="Arial MT"/>
              </a:rPr>
              <a:t> </a:t>
            </a:r>
            <a:r>
              <a:rPr sz="2200" dirty="0">
                <a:solidFill>
                  <a:srgbClr val="252525"/>
                </a:solidFill>
                <a:latin typeface="Arial MT"/>
                <a:cs typeface="Arial MT"/>
              </a:rPr>
              <a:t>Approve</a:t>
            </a:r>
            <a:r>
              <a:rPr sz="2200" spc="-65" dirty="0">
                <a:solidFill>
                  <a:srgbClr val="252525"/>
                </a:solidFill>
                <a:latin typeface="Arial MT"/>
                <a:cs typeface="Arial MT"/>
              </a:rPr>
              <a:t> </a:t>
            </a:r>
            <a:r>
              <a:rPr sz="2200" spc="-10" dirty="0">
                <a:solidFill>
                  <a:srgbClr val="252525"/>
                </a:solidFill>
                <a:latin typeface="Arial MT"/>
                <a:cs typeface="Arial MT"/>
              </a:rPr>
              <a:t>Project</a:t>
            </a:r>
            <a:endParaRPr sz="2200">
              <a:latin typeface="Arial MT"/>
              <a:cs typeface="Arial MT"/>
            </a:endParaRPr>
          </a:p>
          <a:p>
            <a:pPr marL="918844" lvl="1" indent="-456565">
              <a:lnSpc>
                <a:spcPct val="100000"/>
              </a:lnSpc>
              <a:spcBef>
                <a:spcPts val="1130"/>
              </a:spcBef>
              <a:buSzPct val="79545"/>
              <a:buChar char="•"/>
              <a:tabLst>
                <a:tab pos="918844" algn="l"/>
              </a:tabLst>
            </a:pPr>
            <a:r>
              <a:rPr sz="2200" dirty="0">
                <a:solidFill>
                  <a:srgbClr val="252525"/>
                </a:solidFill>
                <a:latin typeface="Arial MT"/>
                <a:cs typeface="Arial MT"/>
              </a:rPr>
              <a:t>Profitability</a:t>
            </a:r>
            <a:r>
              <a:rPr sz="2200" spc="-80" dirty="0">
                <a:solidFill>
                  <a:srgbClr val="252525"/>
                </a:solidFill>
                <a:latin typeface="Arial MT"/>
                <a:cs typeface="Arial MT"/>
              </a:rPr>
              <a:t> </a:t>
            </a:r>
            <a:r>
              <a:rPr sz="2200" dirty="0">
                <a:solidFill>
                  <a:srgbClr val="252525"/>
                </a:solidFill>
                <a:latin typeface="Arial MT"/>
                <a:cs typeface="Arial MT"/>
              </a:rPr>
              <a:t>Index</a:t>
            </a:r>
            <a:r>
              <a:rPr sz="2200" spc="-65" dirty="0">
                <a:solidFill>
                  <a:srgbClr val="252525"/>
                </a:solidFill>
                <a:latin typeface="Arial MT"/>
                <a:cs typeface="Arial MT"/>
              </a:rPr>
              <a:t> </a:t>
            </a:r>
            <a:r>
              <a:rPr sz="2200" dirty="0">
                <a:solidFill>
                  <a:srgbClr val="252525"/>
                </a:solidFill>
                <a:latin typeface="Arial MT"/>
                <a:cs typeface="Arial MT"/>
              </a:rPr>
              <a:t>&lt;1:</a:t>
            </a:r>
            <a:r>
              <a:rPr sz="2200" spc="-70" dirty="0">
                <a:solidFill>
                  <a:srgbClr val="252525"/>
                </a:solidFill>
                <a:latin typeface="Arial MT"/>
                <a:cs typeface="Arial MT"/>
              </a:rPr>
              <a:t> </a:t>
            </a:r>
            <a:r>
              <a:rPr sz="2200" dirty="0">
                <a:solidFill>
                  <a:srgbClr val="252525"/>
                </a:solidFill>
                <a:latin typeface="Arial MT"/>
                <a:cs typeface="Arial MT"/>
              </a:rPr>
              <a:t>Reject</a:t>
            </a:r>
            <a:r>
              <a:rPr sz="2200" spc="-75" dirty="0">
                <a:solidFill>
                  <a:srgbClr val="252525"/>
                </a:solidFill>
                <a:latin typeface="Arial MT"/>
                <a:cs typeface="Arial MT"/>
              </a:rPr>
              <a:t> </a:t>
            </a:r>
            <a:r>
              <a:rPr sz="2200" spc="-10" dirty="0">
                <a:solidFill>
                  <a:srgbClr val="252525"/>
                </a:solidFill>
                <a:latin typeface="Arial MT"/>
                <a:cs typeface="Arial MT"/>
              </a:rPr>
              <a:t>Project</a:t>
            </a:r>
            <a:endParaRPr sz="2200">
              <a:latin typeface="Arial MT"/>
              <a:cs typeface="Arial MT"/>
            </a:endParaRPr>
          </a:p>
          <a:p>
            <a:pPr marL="469900" marR="186690" indent="-457200">
              <a:lnSpc>
                <a:spcPct val="100000"/>
              </a:lnSpc>
              <a:spcBef>
                <a:spcPts val="1180"/>
              </a:spcBef>
              <a:buSzPct val="79166"/>
              <a:buChar char="•"/>
              <a:tabLst>
                <a:tab pos="469900" algn="l"/>
              </a:tabLst>
            </a:pPr>
            <a:r>
              <a:rPr sz="2400" dirty="0">
                <a:solidFill>
                  <a:srgbClr val="252525"/>
                </a:solidFill>
                <a:latin typeface="Arial MT"/>
                <a:cs typeface="Arial MT"/>
              </a:rPr>
              <a:t>Profitability</a:t>
            </a:r>
            <a:r>
              <a:rPr sz="2400" spc="-65" dirty="0">
                <a:solidFill>
                  <a:srgbClr val="252525"/>
                </a:solidFill>
                <a:latin typeface="Arial MT"/>
                <a:cs typeface="Arial MT"/>
              </a:rPr>
              <a:t> </a:t>
            </a:r>
            <a:r>
              <a:rPr sz="2400" dirty="0">
                <a:solidFill>
                  <a:srgbClr val="252525"/>
                </a:solidFill>
                <a:latin typeface="Arial MT"/>
                <a:cs typeface="Arial MT"/>
              </a:rPr>
              <a:t>index</a:t>
            </a:r>
            <a:r>
              <a:rPr sz="2400" spc="-60" dirty="0">
                <a:solidFill>
                  <a:srgbClr val="252525"/>
                </a:solidFill>
                <a:latin typeface="Arial MT"/>
                <a:cs typeface="Arial MT"/>
              </a:rPr>
              <a:t> </a:t>
            </a:r>
            <a:r>
              <a:rPr sz="2400" dirty="0">
                <a:solidFill>
                  <a:srgbClr val="252525"/>
                </a:solidFill>
                <a:latin typeface="Arial MT"/>
                <a:cs typeface="Arial MT"/>
              </a:rPr>
              <a:t>depicts</a:t>
            </a:r>
            <a:r>
              <a:rPr sz="2400" spc="-75" dirty="0">
                <a:solidFill>
                  <a:srgbClr val="252525"/>
                </a:solidFill>
                <a:latin typeface="Arial MT"/>
                <a:cs typeface="Arial MT"/>
              </a:rPr>
              <a:t> </a:t>
            </a:r>
            <a:r>
              <a:rPr sz="2400" dirty="0">
                <a:solidFill>
                  <a:srgbClr val="252525"/>
                </a:solidFill>
                <a:latin typeface="Arial MT"/>
                <a:cs typeface="Arial MT"/>
              </a:rPr>
              <a:t>a</a:t>
            </a:r>
            <a:r>
              <a:rPr sz="2400" spc="-80" dirty="0">
                <a:solidFill>
                  <a:srgbClr val="252525"/>
                </a:solidFill>
                <a:latin typeface="Arial MT"/>
                <a:cs typeface="Arial MT"/>
              </a:rPr>
              <a:t> </a:t>
            </a:r>
            <a:r>
              <a:rPr sz="2400" spc="-10" dirty="0">
                <a:solidFill>
                  <a:srgbClr val="252525"/>
                </a:solidFill>
                <a:latin typeface="Arial MT"/>
                <a:cs typeface="Arial MT"/>
              </a:rPr>
              <a:t>“relative” </a:t>
            </a:r>
            <a:r>
              <a:rPr sz="2400" dirty="0">
                <a:solidFill>
                  <a:srgbClr val="252525"/>
                </a:solidFill>
                <a:latin typeface="Arial MT"/>
                <a:cs typeface="Arial MT"/>
              </a:rPr>
              <a:t>measure</a:t>
            </a:r>
            <a:r>
              <a:rPr sz="2400" spc="-95" dirty="0">
                <a:solidFill>
                  <a:srgbClr val="252525"/>
                </a:solidFill>
                <a:latin typeface="Arial MT"/>
                <a:cs typeface="Arial MT"/>
              </a:rPr>
              <a:t> </a:t>
            </a:r>
            <a:r>
              <a:rPr sz="2400" dirty="0">
                <a:solidFill>
                  <a:srgbClr val="252525"/>
                </a:solidFill>
                <a:latin typeface="Arial MT"/>
                <a:cs typeface="Arial MT"/>
              </a:rPr>
              <a:t>whereas</a:t>
            </a:r>
            <a:r>
              <a:rPr sz="2400" spc="-75" dirty="0">
                <a:solidFill>
                  <a:srgbClr val="252525"/>
                </a:solidFill>
                <a:latin typeface="Arial MT"/>
                <a:cs typeface="Arial MT"/>
              </a:rPr>
              <a:t> </a:t>
            </a:r>
            <a:r>
              <a:rPr sz="2400" dirty="0">
                <a:solidFill>
                  <a:srgbClr val="252525"/>
                </a:solidFill>
                <a:latin typeface="Arial MT"/>
                <a:cs typeface="Arial MT"/>
              </a:rPr>
              <a:t>NPV</a:t>
            </a:r>
            <a:r>
              <a:rPr sz="2400" spc="-80" dirty="0">
                <a:solidFill>
                  <a:srgbClr val="252525"/>
                </a:solidFill>
                <a:latin typeface="Arial MT"/>
                <a:cs typeface="Arial MT"/>
              </a:rPr>
              <a:t> </a:t>
            </a:r>
            <a:r>
              <a:rPr sz="2400" dirty="0">
                <a:solidFill>
                  <a:srgbClr val="252525"/>
                </a:solidFill>
                <a:latin typeface="Arial MT"/>
                <a:cs typeface="Arial MT"/>
              </a:rPr>
              <a:t>represents</a:t>
            </a:r>
            <a:r>
              <a:rPr sz="2400" spc="-90" dirty="0">
                <a:solidFill>
                  <a:srgbClr val="252525"/>
                </a:solidFill>
                <a:latin typeface="Arial MT"/>
                <a:cs typeface="Arial MT"/>
              </a:rPr>
              <a:t> </a:t>
            </a:r>
            <a:r>
              <a:rPr sz="2400" spc="-25" dirty="0">
                <a:solidFill>
                  <a:srgbClr val="252525"/>
                </a:solidFill>
                <a:latin typeface="Arial MT"/>
                <a:cs typeface="Arial MT"/>
              </a:rPr>
              <a:t>an </a:t>
            </a:r>
            <a:r>
              <a:rPr sz="2400" dirty="0">
                <a:solidFill>
                  <a:srgbClr val="252525"/>
                </a:solidFill>
                <a:latin typeface="Arial MT"/>
                <a:cs typeface="Arial MT"/>
              </a:rPr>
              <a:t>“absolute”</a:t>
            </a:r>
            <a:r>
              <a:rPr sz="2400" spc="-75" dirty="0">
                <a:solidFill>
                  <a:srgbClr val="252525"/>
                </a:solidFill>
                <a:latin typeface="Arial MT"/>
                <a:cs typeface="Arial MT"/>
              </a:rPr>
              <a:t> </a:t>
            </a:r>
            <a:r>
              <a:rPr sz="2400" dirty="0">
                <a:solidFill>
                  <a:srgbClr val="252525"/>
                </a:solidFill>
                <a:latin typeface="Arial MT"/>
                <a:cs typeface="Arial MT"/>
              </a:rPr>
              <a:t>measure</a:t>
            </a:r>
            <a:r>
              <a:rPr sz="2400" spc="-90" dirty="0">
                <a:solidFill>
                  <a:srgbClr val="252525"/>
                </a:solidFill>
                <a:latin typeface="Arial MT"/>
                <a:cs typeface="Arial MT"/>
              </a:rPr>
              <a:t> </a:t>
            </a:r>
            <a:r>
              <a:rPr sz="2400" dirty="0">
                <a:solidFill>
                  <a:srgbClr val="252525"/>
                </a:solidFill>
                <a:latin typeface="Arial MT"/>
                <a:cs typeface="Arial MT"/>
              </a:rPr>
              <a:t>of</a:t>
            </a:r>
            <a:r>
              <a:rPr sz="2400" spc="-85" dirty="0">
                <a:solidFill>
                  <a:srgbClr val="252525"/>
                </a:solidFill>
                <a:latin typeface="Arial MT"/>
                <a:cs typeface="Arial MT"/>
              </a:rPr>
              <a:t> </a:t>
            </a:r>
            <a:r>
              <a:rPr sz="2400" spc="-10" dirty="0">
                <a:solidFill>
                  <a:srgbClr val="252525"/>
                </a:solidFill>
                <a:latin typeface="Arial MT"/>
                <a:cs typeface="Arial MT"/>
              </a:rPr>
              <a:t>value.</a:t>
            </a:r>
            <a:endParaRPr sz="2400">
              <a:latin typeface="Arial MT"/>
              <a:cs typeface="Arial MT"/>
            </a:endParaRPr>
          </a:p>
          <a:p>
            <a:pPr marL="469265" indent="-456565">
              <a:lnSpc>
                <a:spcPct val="100000"/>
              </a:lnSpc>
              <a:spcBef>
                <a:spcPts val="1175"/>
              </a:spcBef>
              <a:buSzPct val="79166"/>
              <a:buChar char="•"/>
              <a:tabLst>
                <a:tab pos="469265" algn="l"/>
              </a:tabLst>
            </a:pPr>
            <a:r>
              <a:rPr sz="2400" dirty="0">
                <a:solidFill>
                  <a:srgbClr val="252525"/>
                </a:solidFill>
                <a:latin typeface="Arial MT"/>
                <a:cs typeface="Arial MT"/>
              </a:rPr>
              <a:t>Select</a:t>
            </a:r>
            <a:r>
              <a:rPr sz="2400" spc="-65" dirty="0">
                <a:solidFill>
                  <a:srgbClr val="252525"/>
                </a:solidFill>
                <a:latin typeface="Arial MT"/>
                <a:cs typeface="Arial MT"/>
              </a:rPr>
              <a:t> </a:t>
            </a:r>
            <a:r>
              <a:rPr sz="2400" dirty="0">
                <a:solidFill>
                  <a:srgbClr val="252525"/>
                </a:solidFill>
                <a:latin typeface="Arial MT"/>
                <a:cs typeface="Arial MT"/>
              </a:rPr>
              <a:t>project</a:t>
            </a:r>
            <a:r>
              <a:rPr sz="2400" spc="-60" dirty="0">
                <a:solidFill>
                  <a:srgbClr val="252525"/>
                </a:solidFill>
                <a:latin typeface="Arial MT"/>
                <a:cs typeface="Arial MT"/>
              </a:rPr>
              <a:t> </a:t>
            </a:r>
            <a:r>
              <a:rPr sz="2400" dirty="0">
                <a:solidFill>
                  <a:srgbClr val="252525"/>
                </a:solidFill>
                <a:latin typeface="Arial MT"/>
                <a:cs typeface="Arial MT"/>
              </a:rPr>
              <a:t>with</a:t>
            </a:r>
            <a:r>
              <a:rPr sz="2400" spc="-70" dirty="0">
                <a:solidFill>
                  <a:srgbClr val="252525"/>
                </a:solidFill>
                <a:latin typeface="Arial MT"/>
                <a:cs typeface="Arial MT"/>
              </a:rPr>
              <a:t> </a:t>
            </a:r>
            <a:r>
              <a:rPr sz="2400" dirty="0">
                <a:solidFill>
                  <a:srgbClr val="252525"/>
                </a:solidFill>
                <a:latin typeface="Arial MT"/>
                <a:cs typeface="Arial MT"/>
              </a:rPr>
              <a:t>highest</a:t>
            </a:r>
            <a:r>
              <a:rPr sz="2400" spc="-45" dirty="0">
                <a:solidFill>
                  <a:srgbClr val="252525"/>
                </a:solidFill>
                <a:latin typeface="Arial MT"/>
                <a:cs typeface="Arial MT"/>
              </a:rPr>
              <a:t> </a:t>
            </a:r>
            <a:r>
              <a:rPr sz="2400" spc="-25" dirty="0">
                <a:solidFill>
                  <a:srgbClr val="252525"/>
                </a:solidFill>
                <a:latin typeface="Arial MT"/>
                <a:cs typeface="Arial MT"/>
              </a:rPr>
              <a:t>PPI</a:t>
            </a:r>
            <a:endParaRPr sz="2400">
              <a:latin typeface="Arial MT"/>
              <a:cs typeface="Arial MT"/>
            </a:endParaRPr>
          </a:p>
        </p:txBody>
      </p:sp>
      <p:sp>
        <p:nvSpPr>
          <p:cNvPr id="9" name="object 9"/>
          <p:cNvSpPr txBox="1"/>
          <p:nvPr/>
        </p:nvSpPr>
        <p:spPr>
          <a:xfrm>
            <a:off x="345186" y="5328665"/>
            <a:ext cx="5032375" cy="830580"/>
          </a:xfrm>
          <a:prstGeom prst="rect">
            <a:avLst/>
          </a:prstGeom>
          <a:ln w="25400">
            <a:solidFill>
              <a:srgbClr val="ED037C"/>
            </a:solidFill>
          </a:ln>
        </p:spPr>
        <p:txBody>
          <a:bodyPr vert="horz" wrap="square" lIns="0" tIns="37465" rIns="0" bIns="0" rtlCol="0">
            <a:spAutoFit/>
          </a:bodyPr>
          <a:lstStyle/>
          <a:p>
            <a:pPr marL="90170">
              <a:lnSpc>
                <a:spcPct val="100000"/>
              </a:lnSpc>
              <a:spcBef>
                <a:spcPts val="295"/>
              </a:spcBef>
            </a:pPr>
            <a:r>
              <a:rPr sz="2400" dirty="0">
                <a:solidFill>
                  <a:srgbClr val="333333"/>
                </a:solidFill>
                <a:latin typeface="Arial MT"/>
                <a:cs typeface="Arial MT"/>
              </a:rPr>
              <a:t>“The</a:t>
            </a:r>
            <a:r>
              <a:rPr sz="2400" spc="-70" dirty="0">
                <a:solidFill>
                  <a:srgbClr val="333333"/>
                </a:solidFill>
                <a:latin typeface="Arial MT"/>
                <a:cs typeface="Arial MT"/>
              </a:rPr>
              <a:t> </a:t>
            </a:r>
            <a:r>
              <a:rPr sz="2400" dirty="0">
                <a:solidFill>
                  <a:srgbClr val="333333"/>
                </a:solidFill>
                <a:latin typeface="Arial MT"/>
                <a:cs typeface="Arial MT"/>
              </a:rPr>
              <a:t>discounted</a:t>
            </a:r>
            <a:r>
              <a:rPr sz="2400" spc="-45" dirty="0">
                <a:solidFill>
                  <a:srgbClr val="333333"/>
                </a:solidFill>
                <a:latin typeface="Arial MT"/>
                <a:cs typeface="Arial MT"/>
              </a:rPr>
              <a:t> </a:t>
            </a:r>
            <a:r>
              <a:rPr sz="2400" dirty="0">
                <a:solidFill>
                  <a:srgbClr val="333333"/>
                </a:solidFill>
                <a:latin typeface="Arial MT"/>
                <a:cs typeface="Arial MT"/>
              </a:rPr>
              <a:t>cash</a:t>
            </a:r>
            <a:r>
              <a:rPr sz="2400" spc="-70" dirty="0">
                <a:solidFill>
                  <a:srgbClr val="333333"/>
                </a:solidFill>
                <a:latin typeface="Arial MT"/>
                <a:cs typeface="Arial MT"/>
              </a:rPr>
              <a:t> </a:t>
            </a:r>
            <a:r>
              <a:rPr sz="2400" dirty="0">
                <a:solidFill>
                  <a:srgbClr val="333333"/>
                </a:solidFill>
                <a:latin typeface="Arial MT"/>
                <a:cs typeface="Arial MT"/>
              </a:rPr>
              <a:t>inflow</a:t>
            </a:r>
            <a:r>
              <a:rPr sz="2400" spc="-60" dirty="0">
                <a:solidFill>
                  <a:srgbClr val="333333"/>
                </a:solidFill>
                <a:latin typeface="Arial MT"/>
                <a:cs typeface="Arial MT"/>
              </a:rPr>
              <a:t> </a:t>
            </a:r>
            <a:r>
              <a:rPr sz="2400" spc="-25" dirty="0">
                <a:solidFill>
                  <a:srgbClr val="333333"/>
                </a:solidFill>
                <a:latin typeface="Arial MT"/>
                <a:cs typeface="Arial MT"/>
              </a:rPr>
              <a:t>per</a:t>
            </a:r>
            <a:endParaRPr sz="2400">
              <a:latin typeface="Arial MT"/>
              <a:cs typeface="Arial MT"/>
            </a:endParaRPr>
          </a:p>
          <a:p>
            <a:pPr marL="90170">
              <a:lnSpc>
                <a:spcPct val="100000"/>
              </a:lnSpc>
              <a:spcBef>
                <a:spcPts val="5"/>
              </a:spcBef>
            </a:pPr>
            <a:r>
              <a:rPr sz="2400" dirty="0">
                <a:solidFill>
                  <a:srgbClr val="333333"/>
                </a:solidFill>
                <a:latin typeface="Arial MT"/>
                <a:cs typeface="Arial MT"/>
              </a:rPr>
              <a:t>dollar</a:t>
            </a:r>
            <a:r>
              <a:rPr sz="2400" spc="-55" dirty="0">
                <a:solidFill>
                  <a:srgbClr val="333333"/>
                </a:solidFill>
                <a:latin typeface="Arial MT"/>
                <a:cs typeface="Arial MT"/>
              </a:rPr>
              <a:t> </a:t>
            </a:r>
            <a:r>
              <a:rPr sz="2400" dirty="0">
                <a:solidFill>
                  <a:srgbClr val="333333"/>
                </a:solidFill>
                <a:latin typeface="Arial MT"/>
                <a:cs typeface="Arial MT"/>
              </a:rPr>
              <a:t>of</a:t>
            </a:r>
            <a:r>
              <a:rPr sz="2400" spc="-85" dirty="0">
                <a:solidFill>
                  <a:srgbClr val="333333"/>
                </a:solidFill>
                <a:latin typeface="Arial MT"/>
                <a:cs typeface="Arial MT"/>
              </a:rPr>
              <a:t> </a:t>
            </a:r>
            <a:r>
              <a:rPr sz="2400" dirty="0">
                <a:solidFill>
                  <a:srgbClr val="333333"/>
                </a:solidFill>
                <a:latin typeface="Arial MT"/>
                <a:cs typeface="Arial MT"/>
              </a:rPr>
              <a:t>discounted</a:t>
            </a:r>
            <a:r>
              <a:rPr sz="2400" spc="-60" dirty="0">
                <a:solidFill>
                  <a:srgbClr val="333333"/>
                </a:solidFill>
                <a:latin typeface="Arial MT"/>
                <a:cs typeface="Arial MT"/>
              </a:rPr>
              <a:t> </a:t>
            </a:r>
            <a:r>
              <a:rPr sz="2400" dirty="0">
                <a:solidFill>
                  <a:srgbClr val="333333"/>
                </a:solidFill>
                <a:latin typeface="Arial MT"/>
                <a:cs typeface="Arial MT"/>
              </a:rPr>
              <a:t>cash</a:t>
            </a:r>
            <a:r>
              <a:rPr sz="2400" spc="-80" dirty="0">
                <a:solidFill>
                  <a:srgbClr val="333333"/>
                </a:solidFill>
                <a:latin typeface="Arial MT"/>
                <a:cs typeface="Arial MT"/>
              </a:rPr>
              <a:t> </a:t>
            </a:r>
            <a:r>
              <a:rPr sz="2400" spc="-10" dirty="0">
                <a:solidFill>
                  <a:srgbClr val="333333"/>
                </a:solidFill>
                <a:latin typeface="Arial MT"/>
                <a:cs typeface="Arial MT"/>
              </a:rPr>
              <a:t>outflow”</a:t>
            </a:r>
            <a:endParaRPr sz="2400">
              <a:latin typeface="Arial MT"/>
              <a:cs typeface="Arial MT"/>
            </a:endParaRPr>
          </a:p>
        </p:txBody>
      </p:sp>
    </p:spTree>
    <p:extLst>
      <p:ext uri="{BB962C8B-B14F-4D97-AF65-F5344CB8AC3E}">
        <p14:creationId xmlns:p14="http://schemas.microsoft.com/office/powerpoint/2010/main" val="11014257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Payback Method</a:t>
            </a:r>
            <a:endParaRPr lang="en-CA" dirty="0"/>
          </a:p>
        </p:txBody>
      </p:sp>
      <p:sp>
        <p:nvSpPr>
          <p:cNvPr id="4" name="Rectangle 3">
            <a:extLst>
              <a:ext uri="{FF2B5EF4-FFF2-40B4-BE49-F238E27FC236}">
                <a16:creationId xmlns:a16="http://schemas.microsoft.com/office/drawing/2014/main" id="{68CA1395-8E07-48B5-82EE-84913880840F}"/>
              </a:ext>
            </a:extLst>
          </p:cNvPr>
          <p:cNvSpPr txBox="1">
            <a:spLocks/>
          </p:cNvSpPr>
          <p:nvPr/>
        </p:nvSpPr>
        <p:spPr bwMode="auto">
          <a:xfrm>
            <a:off x="1729004" y="836712"/>
            <a:ext cx="8229600" cy="3136900"/>
          </a:xfrm>
          <a:prstGeom prst="rect">
            <a:avLst/>
          </a:prstGeom>
          <a:solidFill>
            <a:schemeClr val="bg1">
              <a:lumMod val="95000"/>
            </a:schemeClr>
          </a:solidFill>
          <a:ln w="12700">
            <a:solidFill>
              <a:srgbClr val="000000"/>
            </a:solidFill>
            <a:miter lim="800000"/>
            <a:headEnd/>
            <a:tailEnd/>
          </a:ln>
          <a:effectLst>
            <a:outerShdw blurRad="63500" dist="38099" dir="2700000" algn="ctr" rotWithShape="0">
              <a:srgbClr val="000000">
                <a:alpha val="74997"/>
              </a:srgbClr>
            </a:outerShdw>
          </a:effectLst>
        </p:spPr>
        <p:txBody>
          <a:bodyPr vert="horz" wrap="square" lIns="90488" tIns="44450" rIns="90488" bIns="44450" numCol="1" rtlCol="0" anchor="t" anchorCtr="0" compatLnSpc="1">
            <a:prstTxWarp prst="textNoShape">
              <a:avLst/>
            </a:prstTxWarp>
            <a:normAutofit/>
          </a:bodyPr>
          <a:lstStyle>
            <a:lvl1pPr marL="0" indent="0" algn="l" defTabSz="914400" rtl="0" eaLnBrk="1" latinLnBrk="0" hangingPunct="1">
              <a:spcBef>
                <a:spcPct val="20000"/>
              </a:spcBef>
              <a:spcAft>
                <a:spcPts val="600"/>
              </a:spcAft>
              <a:buSzPct val="80000"/>
              <a:buFont typeface="Arial" pitchFamily="34" charset="0"/>
              <a:buNone/>
              <a:defRPr sz="1800" b="1" kern="1200">
                <a:solidFill>
                  <a:schemeClr val="bg1"/>
                </a:solidFill>
                <a:latin typeface="Arial" panose="020B0604020202020204" pitchFamily="34" charset="0"/>
                <a:ea typeface="+mn-ea"/>
                <a:cs typeface="Arial" panose="020B0604020202020204" pitchFamily="34" charset="0"/>
              </a:defRPr>
            </a:lvl1pPr>
            <a:lvl2pPr marL="4572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6pPr>
            <a:lvl7pPr marL="2743200" indent="0" algn="ctr" defTabSz="914400" rtl="0" eaLnBrk="1" latinLnBrk="0" hangingPunct="1">
              <a:spcBef>
                <a:spcPct val="20000"/>
              </a:spcBef>
              <a:spcAft>
                <a:spcPts val="600"/>
              </a:spcAft>
              <a:buSzPct val="80000"/>
              <a:buFont typeface="Arial" pitchFamily="34" charset="0"/>
              <a:buNone/>
              <a:tabLst/>
              <a:defRPr sz="1300" kern="1200">
                <a:solidFill>
                  <a:schemeClr val="tx1">
                    <a:tint val="75000"/>
                  </a:schemeClr>
                </a:solidFill>
                <a:latin typeface="Arial" panose="020B0604020202020204" pitchFamily="34" charset="0"/>
                <a:ea typeface="+mn-ea"/>
                <a:cs typeface="Arial" panose="020B0604020202020204" pitchFamily="34" charset="0"/>
              </a:defRPr>
            </a:lvl7pPr>
            <a:lvl8pPr marL="3200400" indent="0" algn="ctr" defTabSz="914400" rtl="0" eaLnBrk="1" latinLnBrk="0" hangingPunct="1">
              <a:spcBef>
                <a:spcPct val="20000"/>
              </a:spcBef>
              <a:spcAft>
                <a:spcPts val="600"/>
              </a:spcAft>
              <a:buSzPct val="80000"/>
              <a:buFont typeface="Arial" pitchFamily="34" charset="0"/>
              <a:buNone/>
              <a:defRPr sz="1300" kern="1200" baseline="0">
                <a:solidFill>
                  <a:schemeClr val="tx1">
                    <a:tint val="75000"/>
                  </a:schemeClr>
                </a:solidFill>
                <a:latin typeface="Arial" panose="020B0604020202020204" pitchFamily="34" charset="0"/>
                <a:ea typeface="+mn-ea"/>
                <a:cs typeface="Arial" panose="020B0604020202020204" pitchFamily="34" charset="0"/>
              </a:defRPr>
            </a:lvl8pPr>
            <a:lvl9pPr marL="36576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9pPr>
          </a:lstStyle>
          <a:p>
            <a:pPr algn="ctr">
              <a:buFont typeface="Wingdings 3" pitchFamily="18" charset="2"/>
              <a:buNone/>
              <a:defRPr/>
            </a:pPr>
            <a:r>
              <a:rPr lang="en-CA" altLang="en-US" sz="3000" dirty="0">
                <a:solidFill>
                  <a:schemeClr val="tx1"/>
                </a:solidFill>
                <a:cs typeface="Arial" charset="0"/>
              </a:rPr>
              <a:t>The </a:t>
            </a:r>
            <a:r>
              <a:rPr lang="en-CA" altLang="en-US" sz="3000" u="sng" dirty="0">
                <a:solidFill>
                  <a:schemeClr val="tx1"/>
                </a:solidFill>
                <a:cs typeface="Arial" charset="0"/>
              </a:rPr>
              <a:t>payback period</a:t>
            </a:r>
            <a:r>
              <a:rPr lang="en-CA" altLang="en-US" sz="3000" dirty="0">
                <a:solidFill>
                  <a:schemeClr val="tx1"/>
                </a:solidFill>
                <a:cs typeface="Arial" charset="0"/>
              </a:rPr>
              <a:t> is the length of time that it takes for a project to recover its initial cost from the cash receipts that it generates.</a:t>
            </a:r>
          </a:p>
          <a:p>
            <a:pPr algn="ctr">
              <a:buFont typeface="Wingdings 3" pitchFamily="18" charset="2"/>
              <a:buNone/>
              <a:defRPr/>
            </a:pPr>
            <a:r>
              <a:rPr lang="en-CA" altLang="en-US" sz="2200" dirty="0">
                <a:solidFill>
                  <a:schemeClr val="tx1"/>
                </a:solidFill>
                <a:cs typeface="Arial" charset="0"/>
              </a:rPr>
              <a:t>  </a:t>
            </a:r>
            <a:r>
              <a:rPr lang="en-CA" altLang="en-US" dirty="0">
                <a:solidFill>
                  <a:schemeClr val="tx1"/>
                </a:solidFill>
                <a:cs typeface="Arial" charset="0"/>
              </a:rPr>
              <a:t>When the net annual cash inflow is the same each year, this formula can be used to compute the payback period:</a:t>
            </a:r>
          </a:p>
          <a:p>
            <a:pPr algn="ctr">
              <a:buFont typeface="Wingdings 3" pitchFamily="18" charset="2"/>
              <a:buNone/>
              <a:defRPr/>
            </a:pPr>
            <a:endParaRPr lang="en-CA" altLang="en-US" dirty="0">
              <a:cs typeface="Arial" charset="0"/>
            </a:endParaRPr>
          </a:p>
        </p:txBody>
      </p:sp>
      <p:grpSp>
        <p:nvGrpSpPr>
          <p:cNvPr id="5" name="Group 4">
            <a:extLst>
              <a:ext uri="{FF2B5EF4-FFF2-40B4-BE49-F238E27FC236}">
                <a16:creationId xmlns:a16="http://schemas.microsoft.com/office/drawing/2014/main" id="{EB67F8B6-E18F-496B-89DA-C964313BDDDC}"/>
              </a:ext>
            </a:extLst>
          </p:cNvPr>
          <p:cNvGrpSpPr>
            <a:grpSpLocks/>
          </p:cNvGrpSpPr>
          <p:nvPr/>
        </p:nvGrpSpPr>
        <p:grpSpPr bwMode="auto">
          <a:xfrm>
            <a:off x="2423592" y="4725144"/>
            <a:ext cx="6427788" cy="828675"/>
            <a:chOff x="785" y="3228"/>
            <a:chExt cx="4049" cy="522"/>
          </a:xfrm>
        </p:grpSpPr>
        <p:grpSp>
          <p:nvGrpSpPr>
            <p:cNvPr id="6" name="Group 5">
              <a:extLst>
                <a:ext uri="{FF2B5EF4-FFF2-40B4-BE49-F238E27FC236}">
                  <a16:creationId xmlns:a16="http://schemas.microsoft.com/office/drawing/2014/main" id="{8995EFA2-BC17-4592-B4F5-6A07AC2FCE0E}"/>
                </a:ext>
              </a:extLst>
            </p:cNvPr>
            <p:cNvGrpSpPr>
              <a:grpSpLocks/>
            </p:cNvGrpSpPr>
            <p:nvPr/>
          </p:nvGrpSpPr>
          <p:grpSpPr bwMode="auto">
            <a:xfrm>
              <a:off x="785" y="3228"/>
              <a:ext cx="4024" cy="522"/>
              <a:chOff x="759" y="2487"/>
              <a:chExt cx="4024" cy="522"/>
            </a:xfrm>
          </p:grpSpPr>
          <p:sp>
            <p:nvSpPr>
              <p:cNvPr id="8" name="Rectangle 6">
                <a:extLst>
                  <a:ext uri="{FF2B5EF4-FFF2-40B4-BE49-F238E27FC236}">
                    <a16:creationId xmlns:a16="http://schemas.microsoft.com/office/drawing/2014/main" id="{6DBED176-6636-4569-8D90-6CC19E226E5D}"/>
                  </a:ext>
                </a:extLst>
              </p:cNvPr>
              <p:cNvSpPr>
                <a:spLocks noChangeArrowheads="1"/>
              </p:cNvSpPr>
              <p:nvPr/>
            </p:nvSpPr>
            <p:spPr bwMode="auto">
              <a:xfrm>
                <a:off x="759" y="2602"/>
                <a:ext cx="1924"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b="1" dirty="0">
                    <a:cs typeface="Arial" panose="020B0604020202020204" pitchFamily="34" charset="0"/>
                  </a:rPr>
                  <a:t>Payback period  =  </a:t>
                </a:r>
              </a:p>
            </p:txBody>
          </p:sp>
          <p:sp>
            <p:nvSpPr>
              <p:cNvPr id="9" name="Rectangle 7">
                <a:extLst>
                  <a:ext uri="{FF2B5EF4-FFF2-40B4-BE49-F238E27FC236}">
                    <a16:creationId xmlns:a16="http://schemas.microsoft.com/office/drawing/2014/main" id="{2BF81F42-133D-4DA5-9852-1B8AB3D05395}"/>
                  </a:ext>
                </a:extLst>
              </p:cNvPr>
              <p:cNvSpPr>
                <a:spLocks noChangeArrowheads="1"/>
              </p:cNvSpPr>
              <p:nvPr/>
            </p:nvSpPr>
            <p:spPr bwMode="auto">
              <a:xfrm>
                <a:off x="2439" y="2487"/>
                <a:ext cx="2344" cy="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b="1" dirty="0"/>
                  <a:t>     </a:t>
                </a:r>
                <a:r>
                  <a:rPr lang="en-CA" altLang="en-US" sz="2400" b="1" dirty="0">
                    <a:cs typeface="Arial" panose="020B0604020202020204" pitchFamily="34" charset="0"/>
                  </a:rPr>
                  <a:t>Investment required</a:t>
                </a:r>
              </a:p>
              <a:p>
                <a:pPr eaLnBrk="1" hangingPunct="1"/>
                <a:r>
                  <a:rPr lang="en-CA" altLang="en-US" sz="2400" b="1" dirty="0">
                    <a:latin typeface="+mj-lt"/>
                  </a:rPr>
                  <a:t>   </a:t>
                </a:r>
                <a:r>
                  <a:rPr lang="en-CA" altLang="en-US" sz="2400" b="1" dirty="0">
                    <a:cs typeface="Arial" panose="020B0604020202020204" pitchFamily="34" charset="0"/>
                  </a:rPr>
                  <a:t>Net annual cash inflow</a:t>
                </a:r>
              </a:p>
            </p:txBody>
          </p:sp>
        </p:grpSp>
        <p:sp>
          <p:nvSpPr>
            <p:cNvPr id="7" name="Line 8">
              <a:extLst>
                <a:ext uri="{FF2B5EF4-FFF2-40B4-BE49-F238E27FC236}">
                  <a16:creationId xmlns:a16="http://schemas.microsoft.com/office/drawing/2014/main" id="{574C34BB-28EA-45FC-8524-66CD7AC39154}"/>
                </a:ext>
              </a:extLst>
            </p:cNvPr>
            <p:cNvSpPr>
              <a:spLocks noChangeShapeType="1"/>
            </p:cNvSpPr>
            <p:nvPr/>
          </p:nvSpPr>
          <p:spPr bwMode="auto">
            <a:xfrm>
              <a:off x="2626" y="3497"/>
              <a:ext cx="2208" cy="0"/>
            </a:xfrm>
            <a:prstGeom prst="line">
              <a:avLst/>
            </a:prstGeom>
            <a:noFill/>
            <a:ln w="38100">
              <a:solidFill>
                <a:schemeClr val="tx2"/>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sp>
        <p:nvSpPr>
          <p:cNvPr id="3" name="Slide Number Placeholder 2">
            <a:extLst>
              <a:ext uri="{FF2B5EF4-FFF2-40B4-BE49-F238E27FC236}">
                <a16:creationId xmlns:a16="http://schemas.microsoft.com/office/drawing/2014/main" id="{EC9D8012-0733-F930-7E38-6E08B787C757}"/>
              </a:ext>
            </a:extLst>
          </p:cNvPr>
          <p:cNvSpPr>
            <a:spLocks noGrp="1"/>
          </p:cNvSpPr>
          <p:nvPr>
            <p:ph type="sldNum" sz="quarter" idx="12"/>
          </p:nvPr>
        </p:nvSpPr>
        <p:spPr/>
        <p:txBody>
          <a:bodyPr/>
          <a:lstStyle/>
          <a:p>
            <a:fld id="{9B7CDB38-6350-4CC9-AB0E-B9078CE1CE4B}" type="slidenum">
              <a:rPr lang="en-US" smtClean="0"/>
              <a:pPr/>
              <a:t>43</a:t>
            </a:fld>
            <a:endParaRPr lang="en-US"/>
          </a:p>
        </p:txBody>
      </p:sp>
    </p:spTree>
    <p:extLst>
      <p:ext uri="{BB962C8B-B14F-4D97-AF65-F5344CB8AC3E}">
        <p14:creationId xmlns:p14="http://schemas.microsoft.com/office/powerpoint/2010/main" val="89535600"/>
      </p:ext>
    </p:extLst>
  </p:cSld>
  <p:clrMapOvr>
    <a:masterClrMapping/>
  </p:clrMapOvr>
  <p:transition>
    <p:blinds dir="ver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7" name="Text Box 9">
            <a:extLst>
              <a:ext uri="{FF2B5EF4-FFF2-40B4-BE49-F238E27FC236}">
                <a16:creationId xmlns:a16="http://schemas.microsoft.com/office/drawing/2014/main" id="{54558BEF-6DA9-460E-BD57-95D815BCA23D}"/>
              </a:ext>
            </a:extLst>
          </p:cNvPr>
          <p:cNvSpPr txBox="1">
            <a:spLocks noChangeArrowheads="1"/>
          </p:cNvSpPr>
          <p:nvPr/>
        </p:nvSpPr>
        <p:spPr bwMode="auto">
          <a:xfrm>
            <a:off x="1828800" y="5181601"/>
            <a:ext cx="8726488" cy="830263"/>
          </a:xfrm>
          <a:prstGeom prst="rect">
            <a:avLst/>
          </a:prstGeom>
          <a:noFill/>
          <a:ln w="9525">
            <a:noFill/>
            <a:miter lim="800000"/>
            <a:headEnd/>
            <a:tailEnd/>
          </a:ln>
          <a:effectLst/>
        </p:spPr>
        <p:txBody>
          <a:bodyPr>
            <a:spAutoFit/>
          </a:bodyPr>
          <a:lstStyle/>
          <a:p>
            <a:pPr algn="ctr" eaLnBrk="1" hangingPunct="1">
              <a:spcBef>
                <a:spcPct val="50000"/>
              </a:spcBef>
              <a:defRPr/>
            </a:pPr>
            <a:r>
              <a:rPr lang="en-CA" sz="2400" dirty="0">
                <a:solidFill>
                  <a:srgbClr val="ED037C"/>
                </a:solidFill>
                <a:effectLst>
                  <a:outerShdw blurRad="38100" dist="38100" dir="2700000" algn="tl">
                    <a:srgbClr val="C0C0C0"/>
                  </a:outerShdw>
                </a:effectLst>
                <a:latin typeface="Arial" panose="020B0604020202020204" pitchFamily="34" charset="0"/>
                <a:cs typeface="Arial" panose="020B0604020202020204" pitchFamily="34" charset="0"/>
              </a:rPr>
              <a:t>*</a:t>
            </a:r>
            <a:r>
              <a:rPr lang="en-CA" sz="2400" dirty="0">
                <a:latin typeface="Arial" panose="020B0604020202020204" pitchFamily="34" charset="0"/>
                <a:cs typeface="Arial" panose="020B0604020202020204" pitchFamily="34" charset="0"/>
              </a:rPr>
              <a:t>Should be reduced by any salvage from the sale of old equipment at the beginning of the project</a:t>
            </a:r>
          </a:p>
        </p:txBody>
      </p:sp>
      <p:grpSp>
        <p:nvGrpSpPr>
          <p:cNvPr id="157700" name="Group 12">
            <a:extLst>
              <a:ext uri="{FF2B5EF4-FFF2-40B4-BE49-F238E27FC236}">
                <a16:creationId xmlns:a16="http://schemas.microsoft.com/office/drawing/2014/main" id="{6441F586-1C17-4CAB-B159-3F486D43F140}"/>
              </a:ext>
            </a:extLst>
          </p:cNvPr>
          <p:cNvGrpSpPr>
            <a:grpSpLocks/>
          </p:cNvGrpSpPr>
          <p:nvPr/>
        </p:nvGrpSpPr>
        <p:grpSpPr bwMode="auto">
          <a:xfrm>
            <a:off x="2209801" y="3505200"/>
            <a:ext cx="7961313" cy="1373188"/>
            <a:chOff x="480" y="2304"/>
            <a:chExt cx="5015" cy="865"/>
          </a:xfrm>
        </p:grpSpPr>
        <p:sp>
          <p:nvSpPr>
            <p:cNvPr id="157703" name="Rectangle 4">
              <a:extLst>
                <a:ext uri="{FF2B5EF4-FFF2-40B4-BE49-F238E27FC236}">
                  <a16:creationId xmlns:a16="http://schemas.microsoft.com/office/drawing/2014/main" id="{2A85ECC8-2AAD-4F27-A63E-71470066E0AF}"/>
                </a:ext>
              </a:extLst>
            </p:cNvPr>
            <p:cNvSpPr>
              <a:spLocks noChangeArrowheads="1"/>
            </p:cNvSpPr>
            <p:nvPr/>
          </p:nvSpPr>
          <p:spPr bwMode="auto">
            <a:xfrm>
              <a:off x="480" y="2544"/>
              <a:ext cx="1097" cy="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dirty="0">
                  <a:cs typeface="Arial" panose="020B0604020202020204" pitchFamily="34" charset="0"/>
                </a:rPr>
                <a:t>Simple rate</a:t>
              </a:r>
            </a:p>
            <a:p>
              <a:pPr eaLnBrk="1" hangingPunct="1"/>
              <a:r>
                <a:rPr lang="en-CA" altLang="en-US" sz="2400" dirty="0">
                  <a:cs typeface="Arial" panose="020B0604020202020204" pitchFamily="34" charset="0"/>
                </a:rPr>
                <a:t>of return</a:t>
              </a:r>
            </a:p>
          </p:txBody>
        </p:sp>
        <p:sp>
          <p:nvSpPr>
            <p:cNvPr id="157704" name="Rectangle 5">
              <a:extLst>
                <a:ext uri="{FF2B5EF4-FFF2-40B4-BE49-F238E27FC236}">
                  <a16:creationId xmlns:a16="http://schemas.microsoft.com/office/drawing/2014/main" id="{EF629547-CAEE-4BA5-A625-B8C93E8913E7}"/>
                </a:ext>
              </a:extLst>
            </p:cNvPr>
            <p:cNvSpPr>
              <a:spLocks noChangeArrowheads="1"/>
            </p:cNvSpPr>
            <p:nvPr/>
          </p:nvSpPr>
          <p:spPr bwMode="auto">
            <a:xfrm>
              <a:off x="1632" y="2721"/>
              <a:ext cx="210"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b="1" dirty="0">
                  <a:latin typeface="+mn-lt"/>
                </a:rPr>
                <a:t>=</a:t>
              </a:r>
            </a:p>
          </p:txBody>
        </p:sp>
        <p:sp>
          <p:nvSpPr>
            <p:cNvPr id="157705" name="Rectangle 6">
              <a:extLst>
                <a:ext uri="{FF2B5EF4-FFF2-40B4-BE49-F238E27FC236}">
                  <a16:creationId xmlns:a16="http://schemas.microsoft.com/office/drawing/2014/main" id="{6F769612-3CC5-4F84-BDAC-EBC8BB7494E7}"/>
                </a:ext>
              </a:extLst>
            </p:cNvPr>
            <p:cNvSpPr>
              <a:spLocks noChangeArrowheads="1"/>
            </p:cNvSpPr>
            <p:nvPr/>
          </p:nvSpPr>
          <p:spPr bwMode="auto">
            <a:xfrm>
              <a:off x="3120" y="2433"/>
              <a:ext cx="223"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b="1"/>
                <a:t>–</a:t>
              </a:r>
            </a:p>
          </p:txBody>
        </p:sp>
        <p:sp>
          <p:nvSpPr>
            <p:cNvPr id="157706" name="Rectangle 7">
              <a:extLst>
                <a:ext uri="{FF2B5EF4-FFF2-40B4-BE49-F238E27FC236}">
                  <a16:creationId xmlns:a16="http://schemas.microsoft.com/office/drawing/2014/main" id="{CAB19F10-0CA3-47FC-8312-829DF03C3CD3}"/>
                </a:ext>
              </a:extLst>
            </p:cNvPr>
            <p:cNvSpPr>
              <a:spLocks noChangeArrowheads="1"/>
            </p:cNvSpPr>
            <p:nvPr/>
          </p:nvSpPr>
          <p:spPr bwMode="auto">
            <a:xfrm>
              <a:off x="2790" y="2880"/>
              <a:ext cx="1709"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dirty="0">
                  <a:cs typeface="Arial" panose="020B0604020202020204" pitchFamily="34" charset="0"/>
                </a:rPr>
                <a:t>Initial investment </a:t>
              </a:r>
              <a:r>
                <a:rPr lang="en-CA" altLang="en-US" sz="2400" b="1" dirty="0">
                  <a:solidFill>
                    <a:srgbClr val="ED037C"/>
                  </a:solidFill>
                  <a:latin typeface="+mn-lt"/>
                </a:rPr>
                <a:t>*</a:t>
              </a:r>
            </a:p>
          </p:txBody>
        </p:sp>
        <p:sp>
          <p:nvSpPr>
            <p:cNvPr id="157707" name="Line 8">
              <a:extLst>
                <a:ext uri="{FF2B5EF4-FFF2-40B4-BE49-F238E27FC236}">
                  <a16:creationId xmlns:a16="http://schemas.microsoft.com/office/drawing/2014/main" id="{BD5A2D80-EA95-413E-AB37-B83414AFF69E}"/>
                </a:ext>
              </a:extLst>
            </p:cNvPr>
            <p:cNvSpPr>
              <a:spLocks noChangeShapeType="1"/>
            </p:cNvSpPr>
            <p:nvPr/>
          </p:nvSpPr>
          <p:spPr bwMode="auto">
            <a:xfrm>
              <a:off x="1981" y="2841"/>
              <a:ext cx="351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57708" name="Rectangle 10">
              <a:extLst>
                <a:ext uri="{FF2B5EF4-FFF2-40B4-BE49-F238E27FC236}">
                  <a16:creationId xmlns:a16="http://schemas.microsoft.com/office/drawing/2014/main" id="{23C31634-527F-410F-8745-B77CA931273E}"/>
                </a:ext>
              </a:extLst>
            </p:cNvPr>
            <p:cNvSpPr>
              <a:spLocks noChangeArrowheads="1"/>
            </p:cNvSpPr>
            <p:nvPr/>
          </p:nvSpPr>
          <p:spPr bwMode="auto">
            <a:xfrm>
              <a:off x="1824" y="2304"/>
              <a:ext cx="3509" cy="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2400" b="1" dirty="0">
                  <a:cs typeface="Arial" panose="020B0604020202020204" pitchFamily="34" charset="0"/>
                </a:rPr>
                <a:t>   </a:t>
              </a:r>
              <a:r>
                <a:rPr lang="en-CA" altLang="en-US" sz="2400" dirty="0">
                  <a:cs typeface="Arial" panose="020B0604020202020204" pitchFamily="34" charset="0"/>
                </a:rPr>
                <a:t>Incremental     Incremental expenses,</a:t>
              </a:r>
            </a:p>
            <a:p>
              <a:pPr eaLnBrk="1" hangingPunct="1"/>
              <a:r>
                <a:rPr lang="en-CA" altLang="en-US" sz="2400" dirty="0">
                  <a:cs typeface="Arial" panose="020B0604020202020204" pitchFamily="34" charset="0"/>
                </a:rPr>
                <a:t>     revenues        including depreciation</a:t>
              </a:r>
            </a:p>
          </p:txBody>
        </p:sp>
      </p:grpSp>
      <p:sp>
        <p:nvSpPr>
          <p:cNvPr id="4" name="Rectangle 3"/>
          <p:cNvSpPr/>
          <p:nvPr/>
        </p:nvSpPr>
        <p:spPr>
          <a:xfrm>
            <a:off x="1331504" y="881172"/>
            <a:ext cx="9721080" cy="1569660"/>
          </a:xfrm>
          <a:prstGeom prst="rect">
            <a:avLst/>
          </a:prstGeom>
        </p:spPr>
        <p:txBody>
          <a:bodyPr wrap="square">
            <a:spAutoFit/>
          </a:bodyPr>
          <a:lstStyle/>
          <a:p>
            <a:pPr>
              <a:defRPr/>
            </a:pPr>
            <a:r>
              <a:rPr lang="en-CA" sz="2400" dirty="0">
                <a:latin typeface="Arial" panose="020B0604020202020204" pitchFamily="34" charset="0"/>
                <a:cs typeface="Arial" panose="020B0604020202020204" pitchFamily="34" charset="0"/>
              </a:rPr>
              <a:t>Does not focus on cash flows – rather it focuses on accounting net operating income.</a:t>
            </a:r>
          </a:p>
          <a:p>
            <a:pPr>
              <a:defRPr/>
            </a:pPr>
            <a:endParaRPr lang="en-CA" sz="2400" dirty="0">
              <a:latin typeface="Arial" panose="020B0604020202020204" pitchFamily="34" charset="0"/>
              <a:cs typeface="Arial" panose="020B0604020202020204" pitchFamily="34" charset="0"/>
            </a:endParaRPr>
          </a:p>
          <a:p>
            <a:pPr>
              <a:defRPr/>
            </a:pPr>
            <a:r>
              <a:rPr lang="en-CA" sz="2400" dirty="0">
                <a:latin typeface="Arial" panose="020B0604020202020204" pitchFamily="34" charset="0"/>
                <a:cs typeface="Arial" panose="020B0604020202020204" pitchFamily="34" charset="0"/>
              </a:rPr>
              <a:t>The following formula is used to calculate the simple rate of return:</a:t>
            </a:r>
          </a:p>
        </p:txBody>
      </p:sp>
      <p:sp>
        <p:nvSpPr>
          <p:cNvPr id="17" name="Subtitle 1"/>
          <p:cNvSpPr txBox="1">
            <a:spLocks/>
          </p:cNvSpPr>
          <p:nvPr/>
        </p:nvSpPr>
        <p:spPr>
          <a:xfrm>
            <a:off x="381133" y="-18132"/>
            <a:ext cx="9601067" cy="506016"/>
          </a:xfrm>
          <a:prstGeom prst="rect">
            <a:avLst/>
          </a:prstGeom>
        </p:spPr>
        <p:txBody>
          <a:bodyPr vert="horz" lIns="91440" tIns="45720" rIns="91440" bIns="45720" numCol="1" rtlCol="0" anchor="ctr">
            <a:normAutofit/>
          </a:bodyPr>
          <a:lstStyle>
            <a:lvl1pPr marL="0" indent="0" algn="l" defTabSz="914400" rtl="0" eaLnBrk="1" latinLnBrk="0" hangingPunct="1">
              <a:spcBef>
                <a:spcPct val="20000"/>
              </a:spcBef>
              <a:spcAft>
                <a:spcPts val="600"/>
              </a:spcAft>
              <a:buSzPct val="80000"/>
              <a:buFont typeface="Arial" pitchFamily="34" charset="0"/>
              <a:buNone/>
              <a:defRPr sz="1800" b="1" kern="1200">
                <a:solidFill>
                  <a:schemeClr val="bg1"/>
                </a:solidFill>
                <a:latin typeface="Arial" panose="020B0604020202020204" pitchFamily="34" charset="0"/>
                <a:ea typeface="+mn-ea"/>
                <a:cs typeface="Arial" panose="020B0604020202020204" pitchFamily="34" charset="0"/>
              </a:defRPr>
            </a:lvl1pPr>
            <a:lvl2pPr marL="4572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6pPr>
            <a:lvl7pPr marL="2743200" indent="0" algn="ctr" defTabSz="914400" rtl="0" eaLnBrk="1" latinLnBrk="0" hangingPunct="1">
              <a:spcBef>
                <a:spcPct val="20000"/>
              </a:spcBef>
              <a:spcAft>
                <a:spcPts val="600"/>
              </a:spcAft>
              <a:buSzPct val="80000"/>
              <a:buFont typeface="Arial" pitchFamily="34" charset="0"/>
              <a:buNone/>
              <a:tabLst/>
              <a:defRPr sz="1300" kern="1200">
                <a:solidFill>
                  <a:schemeClr val="tx1">
                    <a:tint val="75000"/>
                  </a:schemeClr>
                </a:solidFill>
                <a:latin typeface="Arial" panose="020B0604020202020204" pitchFamily="34" charset="0"/>
                <a:ea typeface="+mn-ea"/>
                <a:cs typeface="Arial" panose="020B0604020202020204" pitchFamily="34" charset="0"/>
              </a:defRPr>
            </a:lvl7pPr>
            <a:lvl8pPr marL="3200400" indent="0" algn="ctr" defTabSz="914400" rtl="0" eaLnBrk="1" latinLnBrk="0" hangingPunct="1">
              <a:spcBef>
                <a:spcPct val="20000"/>
              </a:spcBef>
              <a:spcAft>
                <a:spcPts val="600"/>
              </a:spcAft>
              <a:buSzPct val="80000"/>
              <a:buFont typeface="Arial" pitchFamily="34" charset="0"/>
              <a:buNone/>
              <a:defRPr sz="1300" kern="1200" baseline="0">
                <a:solidFill>
                  <a:schemeClr val="tx1">
                    <a:tint val="75000"/>
                  </a:schemeClr>
                </a:solidFill>
                <a:latin typeface="Arial" panose="020B0604020202020204" pitchFamily="34" charset="0"/>
                <a:ea typeface="+mn-ea"/>
                <a:cs typeface="Arial" panose="020B0604020202020204" pitchFamily="34" charset="0"/>
              </a:defRPr>
            </a:lvl8pPr>
            <a:lvl9pPr marL="3657600" indent="0" algn="ctr" defTabSz="914400" rtl="0" eaLnBrk="1" latinLnBrk="0" hangingPunct="1">
              <a:spcBef>
                <a:spcPct val="20000"/>
              </a:spcBef>
              <a:spcAft>
                <a:spcPts val="600"/>
              </a:spcAft>
              <a:buSzPct val="80000"/>
              <a:buFont typeface="Arial" pitchFamily="34" charset="0"/>
              <a:buNone/>
              <a:defRPr sz="1300" kern="1200">
                <a:solidFill>
                  <a:schemeClr val="tx1">
                    <a:tint val="75000"/>
                  </a:schemeClr>
                </a:solidFill>
                <a:latin typeface="Arial" panose="020B0604020202020204" pitchFamily="34" charset="0"/>
                <a:ea typeface="+mn-ea"/>
                <a:cs typeface="Arial" panose="020B0604020202020204" pitchFamily="34" charset="0"/>
              </a:defRPr>
            </a:lvl9pPr>
          </a:lstStyle>
          <a:p>
            <a:r>
              <a:rPr lang="en-US" dirty="0"/>
              <a:t>Simple Rate of Return</a:t>
            </a:r>
            <a:endParaRPr lang="en-CA" dirty="0"/>
          </a:p>
        </p:txBody>
      </p:sp>
      <p:sp>
        <p:nvSpPr>
          <p:cNvPr id="2" name="Slide Number Placeholder 1">
            <a:extLst>
              <a:ext uri="{FF2B5EF4-FFF2-40B4-BE49-F238E27FC236}">
                <a16:creationId xmlns:a16="http://schemas.microsoft.com/office/drawing/2014/main" id="{507C0FC7-3974-C7F5-BDDC-7132A0E515A4}"/>
              </a:ext>
            </a:extLst>
          </p:cNvPr>
          <p:cNvSpPr>
            <a:spLocks noGrp="1"/>
          </p:cNvSpPr>
          <p:nvPr>
            <p:ph type="sldNum" sz="quarter" idx="12"/>
          </p:nvPr>
        </p:nvSpPr>
        <p:spPr/>
        <p:txBody>
          <a:bodyPr/>
          <a:lstStyle/>
          <a:p>
            <a:fld id="{9B7CDB38-6350-4CC9-AB0E-B9078CE1CE4B}" type="slidenum">
              <a:rPr lang="en-US" smtClean="0"/>
              <a:pPr/>
              <a:t>44</a:t>
            </a:fld>
            <a:endParaRPr lang="en-US"/>
          </a:p>
        </p:txBody>
      </p:sp>
    </p:spTree>
    <p:extLst>
      <p:ext uri="{BB962C8B-B14F-4D97-AF65-F5344CB8AC3E}">
        <p14:creationId xmlns:p14="http://schemas.microsoft.com/office/powerpoint/2010/main" val="3439195217"/>
      </p:ext>
    </p:extLst>
  </p:cSld>
  <p:clrMapOvr>
    <a:masterClrMapping/>
  </p:clrMapOvr>
  <p:transition>
    <p:wipe dir="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subTitle" idx="1"/>
          </p:nvPr>
        </p:nvSpPr>
        <p:spPr/>
        <p:txBody>
          <a:bodyPr/>
          <a:lstStyle/>
          <a:p>
            <a:r>
              <a:rPr lang="en-US" dirty="0"/>
              <a:t>Why do we Need Control?</a:t>
            </a:r>
            <a:endParaRPr lang="en-CA" dirty="0"/>
          </a:p>
        </p:txBody>
      </p:sp>
      <p:sp>
        <p:nvSpPr>
          <p:cNvPr id="7" name="object 7"/>
          <p:cNvSpPr txBox="1">
            <a:spLocks noGrp="1"/>
          </p:cNvSpPr>
          <p:nvPr>
            <p:ph type="sldNum" sz="quarter" idx="4294967295"/>
          </p:nvPr>
        </p:nvSpPr>
        <p:spPr>
          <a:xfrm>
            <a:off x="0" y="6524625"/>
            <a:ext cx="479425" cy="217488"/>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45</a:t>
            </a:fld>
            <a:endParaRPr spc="-25" dirty="0"/>
          </a:p>
        </p:txBody>
      </p:sp>
      <p:sp>
        <p:nvSpPr>
          <p:cNvPr id="3" name="object 3"/>
          <p:cNvSpPr txBox="1"/>
          <p:nvPr/>
        </p:nvSpPr>
        <p:spPr>
          <a:xfrm>
            <a:off x="407368" y="1124744"/>
            <a:ext cx="6330053" cy="4980851"/>
          </a:xfrm>
          <a:prstGeom prst="rect">
            <a:avLst/>
          </a:prstGeom>
        </p:spPr>
        <p:txBody>
          <a:bodyPr vert="horz" wrap="square" lIns="0" tIns="12700" rIns="0" bIns="0" rtlCol="0">
            <a:spAutoFit/>
          </a:bodyPr>
          <a:lstStyle/>
          <a:p>
            <a:endParaRPr lang="en-CA" dirty="0"/>
          </a:p>
          <a:p>
            <a:r>
              <a:rPr lang="en-CA" sz="2800" dirty="0">
                <a:latin typeface="Arial" panose="020B0604020202020204" pitchFamily="34" charset="0"/>
                <a:cs typeface="Arial" panose="020B0604020202020204" pitchFamily="34" charset="0"/>
              </a:rPr>
              <a:t>A principal-agent problem arises when there is a conflict of interest between the agent and the principal.</a:t>
            </a:r>
          </a:p>
          <a:p>
            <a:endParaRPr lang="en-CA" sz="2800" dirty="0">
              <a:latin typeface="Arial" panose="020B0604020202020204" pitchFamily="34" charset="0"/>
              <a:cs typeface="Arial" panose="020B0604020202020204" pitchFamily="34" charset="0"/>
            </a:endParaRPr>
          </a:p>
          <a:p>
            <a:r>
              <a:rPr lang="en-CA" sz="2800" dirty="0">
                <a:latin typeface="Arial" panose="020B0604020202020204" pitchFamily="34" charset="0"/>
                <a:cs typeface="Arial" panose="020B0604020202020204" pitchFamily="34" charset="0"/>
              </a:rPr>
              <a:t>•The problem exists when the agent optimizes for themselves, as opposed to what’s best for the firm</a:t>
            </a:r>
          </a:p>
          <a:p>
            <a:endParaRPr lang="en-CA" sz="2800" dirty="0">
              <a:latin typeface="Arial" panose="020B0604020202020204" pitchFamily="34" charset="0"/>
              <a:cs typeface="Arial" panose="020B0604020202020204" pitchFamily="34" charset="0"/>
            </a:endParaRPr>
          </a:p>
          <a:p>
            <a:pPr lvl="1"/>
            <a:r>
              <a:rPr lang="en-CA" sz="2800" dirty="0">
                <a:latin typeface="Arial" panose="020B0604020202020204" pitchFamily="34" charset="0"/>
                <a:cs typeface="Arial" panose="020B0604020202020204" pitchFamily="34" charset="0"/>
              </a:rPr>
              <a:t>•Shareholders vs. Employees</a:t>
            </a:r>
          </a:p>
          <a:p>
            <a:pPr lvl="1"/>
            <a:r>
              <a:rPr lang="en-CA" sz="2800" dirty="0">
                <a:latin typeface="Arial" panose="020B0604020202020204" pitchFamily="34" charset="0"/>
                <a:cs typeface="Arial" panose="020B0604020202020204" pitchFamily="34" charset="0"/>
              </a:rPr>
              <a:t>•Superiors and Subordinates</a:t>
            </a:r>
          </a:p>
          <a:p>
            <a:pPr marL="469900" indent="-457200">
              <a:lnSpc>
                <a:spcPct val="100000"/>
              </a:lnSpc>
              <a:spcBef>
                <a:spcPts val="100"/>
              </a:spcBef>
              <a:buSzPct val="79166"/>
              <a:buChar char="•"/>
              <a:tabLst>
                <a:tab pos="469900" algn="l"/>
              </a:tabLst>
            </a:pPr>
            <a:endParaRPr sz="2400" dirty="0">
              <a:latin typeface="Arial MT"/>
              <a:cs typeface="Arial MT"/>
            </a:endParaRPr>
          </a:p>
        </p:txBody>
      </p:sp>
      <p:pic>
        <p:nvPicPr>
          <p:cNvPr id="11" name="Picture 10" descr="A diagram of a company&#10;&#10;AI-generated content may be incorrect.">
            <a:extLst>
              <a:ext uri="{FF2B5EF4-FFF2-40B4-BE49-F238E27FC236}">
                <a16:creationId xmlns:a16="http://schemas.microsoft.com/office/drawing/2014/main" id="{EDCD99F4-963D-2BBC-E35B-2590D9318F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160" y="1068281"/>
            <a:ext cx="3789688" cy="4880999"/>
          </a:xfrm>
          <a:prstGeom prst="rect">
            <a:avLst/>
          </a:prstGeom>
        </p:spPr>
      </p:pic>
    </p:spTree>
    <p:extLst>
      <p:ext uri="{BB962C8B-B14F-4D97-AF65-F5344CB8AC3E}">
        <p14:creationId xmlns:p14="http://schemas.microsoft.com/office/powerpoint/2010/main" val="2419188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Arrow Connector 31">
            <a:extLst>
              <a:ext uri="{FF2B5EF4-FFF2-40B4-BE49-F238E27FC236}">
                <a16:creationId xmlns:a16="http://schemas.microsoft.com/office/drawing/2014/main" id="{E6B11B68-80A7-2D88-28CE-B7D70DFD7D70}"/>
              </a:ext>
            </a:extLst>
          </p:cNvPr>
          <p:cNvCxnSpPr/>
          <p:nvPr/>
        </p:nvCxnSpPr>
        <p:spPr>
          <a:xfrm>
            <a:off x="3451703" y="6149855"/>
            <a:ext cx="28803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CCDFDD2-1DC3-AE13-1CEA-23A4473DB3E9}"/>
              </a:ext>
            </a:extLst>
          </p:cNvPr>
          <p:cNvCxnSpPr/>
          <p:nvPr/>
        </p:nvCxnSpPr>
        <p:spPr>
          <a:xfrm>
            <a:off x="3575720" y="2586622"/>
            <a:ext cx="28803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D1F7F1FD-6656-24C1-58C2-E9B904C37386}"/>
              </a:ext>
            </a:extLst>
          </p:cNvPr>
          <p:cNvCxnSpPr/>
          <p:nvPr/>
        </p:nvCxnSpPr>
        <p:spPr>
          <a:xfrm>
            <a:off x="3451703" y="3836942"/>
            <a:ext cx="28803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4FD51DB-7566-D97E-4243-DD21A1F214A6}"/>
              </a:ext>
            </a:extLst>
          </p:cNvPr>
          <p:cNvCxnSpPr/>
          <p:nvPr/>
        </p:nvCxnSpPr>
        <p:spPr>
          <a:xfrm>
            <a:off x="3469012" y="5123045"/>
            <a:ext cx="28803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object 5"/>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46</a:t>
            </a:fld>
            <a:endParaRPr spc="-25" dirty="0"/>
          </a:p>
        </p:txBody>
      </p:sp>
      <p:sp>
        <p:nvSpPr>
          <p:cNvPr id="6" name="Subtitle 5">
            <a:extLst>
              <a:ext uri="{FF2B5EF4-FFF2-40B4-BE49-F238E27FC236}">
                <a16:creationId xmlns:a16="http://schemas.microsoft.com/office/drawing/2014/main" id="{C07E1CF0-FEC2-E18C-D26B-2AAA10B5F46A}"/>
              </a:ext>
            </a:extLst>
          </p:cNvPr>
          <p:cNvSpPr>
            <a:spLocks noGrp="1"/>
          </p:cNvSpPr>
          <p:nvPr>
            <p:ph type="subTitle" idx="1"/>
          </p:nvPr>
        </p:nvSpPr>
        <p:spPr/>
        <p:txBody>
          <a:bodyPr/>
          <a:lstStyle/>
          <a:p>
            <a:r>
              <a:rPr lang="en-CA" dirty="0"/>
              <a:t>Responsibility Centres</a:t>
            </a:r>
          </a:p>
        </p:txBody>
      </p:sp>
      <p:sp>
        <p:nvSpPr>
          <p:cNvPr id="3" name="AutoShape 2" descr="Time Value of Money - How to Calculate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7" name="TextBox 6">
            <a:extLst>
              <a:ext uri="{FF2B5EF4-FFF2-40B4-BE49-F238E27FC236}">
                <a16:creationId xmlns:a16="http://schemas.microsoft.com/office/drawing/2014/main" id="{BD2D7A6D-5911-A40A-0116-4FD90DBE7F00}"/>
              </a:ext>
            </a:extLst>
          </p:cNvPr>
          <p:cNvSpPr txBox="1"/>
          <p:nvPr/>
        </p:nvSpPr>
        <p:spPr>
          <a:xfrm>
            <a:off x="551383" y="908720"/>
            <a:ext cx="10225137" cy="830997"/>
          </a:xfrm>
          <a:prstGeom prst="rect">
            <a:avLst/>
          </a:prstGeom>
          <a:noFill/>
          <a:ln w="41275">
            <a:solidFill>
              <a:schemeClr val="accent1"/>
            </a:solidFill>
          </a:ln>
        </p:spPr>
        <p:txBody>
          <a:bodyPr wrap="square">
            <a:spAutoFit/>
          </a:bodyPr>
          <a:lstStyle/>
          <a:p>
            <a:pPr algn="l"/>
            <a:r>
              <a:rPr lang="en-CA" sz="2400" b="0" i="0" u="none" strike="noStrike" baseline="0" dirty="0">
                <a:solidFill>
                  <a:srgbClr val="000000"/>
                </a:solidFill>
                <a:latin typeface="Arial" panose="020B0604020202020204" pitchFamily="34" charset="0"/>
              </a:rPr>
              <a:t>Managers should be held responsible for those items </a:t>
            </a:r>
            <a:r>
              <a:rPr lang="en-CA" sz="2400" b="0" i="0" u="none" strike="noStrike" baseline="0" dirty="0">
                <a:latin typeface="Arial" panose="020B0604020202020204" pitchFamily="34" charset="0"/>
              </a:rPr>
              <a:t>— and only those items — that the manager can actually control to a significant extent. </a:t>
            </a:r>
            <a:endParaRPr lang="en-CA" sz="2400" dirty="0"/>
          </a:p>
        </p:txBody>
      </p:sp>
      <p:sp>
        <p:nvSpPr>
          <p:cNvPr id="9" name="Rectangle: Rounded Corners 8">
            <a:extLst>
              <a:ext uri="{FF2B5EF4-FFF2-40B4-BE49-F238E27FC236}">
                <a16:creationId xmlns:a16="http://schemas.microsoft.com/office/drawing/2014/main" id="{A5CA3A6C-46DA-E04B-6D77-7C1BFA93CF9C}"/>
              </a:ext>
            </a:extLst>
          </p:cNvPr>
          <p:cNvSpPr/>
          <p:nvPr/>
        </p:nvSpPr>
        <p:spPr>
          <a:xfrm>
            <a:off x="258011" y="2130390"/>
            <a:ext cx="3168352" cy="914400"/>
          </a:xfrm>
          <a:prstGeom prst="round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D2651DC2-3C9E-5108-190E-32107FA5EF57}"/>
              </a:ext>
            </a:extLst>
          </p:cNvPr>
          <p:cNvSpPr txBox="1"/>
          <p:nvPr/>
        </p:nvSpPr>
        <p:spPr>
          <a:xfrm>
            <a:off x="726164" y="2355790"/>
            <a:ext cx="2393604"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Expense Center</a:t>
            </a:r>
          </a:p>
        </p:txBody>
      </p:sp>
      <p:sp>
        <p:nvSpPr>
          <p:cNvPr id="11" name="Rectangle: Rounded Corners 10">
            <a:extLst>
              <a:ext uri="{FF2B5EF4-FFF2-40B4-BE49-F238E27FC236}">
                <a16:creationId xmlns:a16="http://schemas.microsoft.com/office/drawing/2014/main" id="{6EE679A6-C61E-ECE6-43F6-0862BAD19F2D}"/>
              </a:ext>
            </a:extLst>
          </p:cNvPr>
          <p:cNvSpPr/>
          <p:nvPr/>
        </p:nvSpPr>
        <p:spPr>
          <a:xfrm>
            <a:off x="239351" y="3356011"/>
            <a:ext cx="3168352" cy="914400"/>
          </a:xfrm>
          <a:prstGeom prst="round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Rounded Corners 11">
            <a:extLst>
              <a:ext uri="{FF2B5EF4-FFF2-40B4-BE49-F238E27FC236}">
                <a16:creationId xmlns:a16="http://schemas.microsoft.com/office/drawing/2014/main" id="{77D84D72-8107-8462-9F67-0328731C3644}"/>
              </a:ext>
            </a:extLst>
          </p:cNvPr>
          <p:cNvSpPr/>
          <p:nvPr/>
        </p:nvSpPr>
        <p:spPr>
          <a:xfrm>
            <a:off x="258011" y="4512467"/>
            <a:ext cx="3168352" cy="914400"/>
          </a:xfrm>
          <a:prstGeom prst="round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Rounded Corners 12">
            <a:extLst>
              <a:ext uri="{FF2B5EF4-FFF2-40B4-BE49-F238E27FC236}">
                <a16:creationId xmlns:a16="http://schemas.microsoft.com/office/drawing/2014/main" id="{5150F0C2-44CB-C382-2A41-DCF331BD432E}"/>
              </a:ext>
            </a:extLst>
          </p:cNvPr>
          <p:cNvSpPr/>
          <p:nvPr/>
        </p:nvSpPr>
        <p:spPr>
          <a:xfrm>
            <a:off x="235832" y="5650955"/>
            <a:ext cx="3168352" cy="914400"/>
          </a:xfrm>
          <a:prstGeom prst="round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xtBox 13">
            <a:extLst>
              <a:ext uri="{FF2B5EF4-FFF2-40B4-BE49-F238E27FC236}">
                <a16:creationId xmlns:a16="http://schemas.microsoft.com/office/drawing/2014/main" id="{3FAE72BE-162D-C2FE-3B89-BF4810D1F8C6}"/>
              </a:ext>
            </a:extLst>
          </p:cNvPr>
          <p:cNvSpPr txBox="1"/>
          <p:nvPr/>
        </p:nvSpPr>
        <p:spPr>
          <a:xfrm>
            <a:off x="721247" y="3606110"/>
            <a:ext cx="2428870"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Revenue Center</a:t>
            </a:r>
          </a:p>
        </p:txBody>
      </p:sp>
      <p:sp>
        <p:nvSpPr>
          <p:cNvPr id="15" name="TextBox 14">
            <a:extLst>
              <a:ext uri="{FF2B5EF4-FFF2-40B4-BE49-F238E27FC236}">
                <a16:creationId xmlns:a16="http://schemas.microsoft.com/office/drawing/2014/main" id="{92AE7245-4024-BBC4-A8C0-FF47C26F1C15}"/>
              </a:ext>
            </a:extLst>
          </p:cNvPr>
          <p:cNvSpPr txBox="1"/>
          <p:nvPr/>
        </p:nvSpPr>
        <p:spPr>
          <a:xfrm>
            <a:off x="849925" y="4739218"/>
            <a:ext cx="1912703"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Profit Center</a:t>
            </a:r>
          </a:p>
        </p:txBody>
      </p:sp>
      <p:sp>
        <p:nvSpPr>
          <p:cNvPr id="16" name="TextBox 15">
            <a:extLst>
              <a:ext uri="{FF2B5EF4-FFF2-40B4-BE49-F238E27FC236}">
                <a16:creationId xmlns:a16="http://schemas.microsoft.com/office/drawing/2014/main" id="{90DD155E-4437-3A0A-C1A0-0C2882848F9E}"/>
              </a:ext>
            </a:extLst>
          </p:cNvPr>
          <p:cNvSpPr txBox="1"/>
          <p:nvPr/>
        </p:nvSpPr>
        <p:spPr>
          <a:xfrm>
            <a:off x="551383" y="5919023"/>
            <a:ext cx="2699778"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Investment Center</a:t>
            </a:r>
          </a:p>
        </p:txBody>
      </p:sp>
      <p:sp>
        <p:nvSpPr>
          <p:cNvPr id="17" name="TextBox 16">
            <a:extLst>
              <a:ext uri="{FF2B5EF4-FFF2-40B4-BE49-F238E27FC236}">
                <a16:creationId xmlns:a16="http://schemas.microsoft.com/office/drawing/2014/main" id="{80BCC5D9-EBB2-91E5-FF0A-D91D9B0E1083}"/>
              </a:ext>
            </a:extLst>
          </p:cNvPr>
          <p:cNvSpPr txBox="1"/>
          <p:nvPr/>
        </p:nvSpPr>
        <p:spPr>
          <a:xfrm>
            <a:off x="6766348" y="2288374"/>
            <a:ext cx="971741"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Costs</a:t>
            </a:r>
          </a:p>
        </p:txBody>
      </p:sp>
      <p:sp>
        <p:nvSpPr>
          <p:cNvPr id="18" name="TextBox 17">
            <a:extLst>
              <a:ext uri="{FF2B5EF4-FFF2-40B4-BE49-F238E27FC236}">
                <a16:creationId xmlns:a16="http://schemas.microsoft.com/office/drawing/2014/main" id="{3FE0E165-F99C-1097-D87E-696A41E55D11}"/>
              </a:ext>
            </a:extLst>
          </p:cNvPr>
          <p:cNvSpPr txBox="1"/>
          <p:nvPr/>
        </p:nvSpPr>
        <p:spPr>
          <a:xfrm>
            <a:off x="6760022" y="3515844"/>
            <a:ext cx="1418978"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Revenue</a:t>
            </a:r>
          </a:p>
        </p:txBody>
      </p:sp>
      <p:sp>
        <p:nvSpPr>
          <p:cNvPr id="19" name="TextBox 18">
            <a:extLst>
              <a:ext uri="{FF2B5EF4-FFF2-40B4-BE49-F238E27FC236}">
                <a16:creationId xmlns:a16="http://schemas.microsoft.com/office/drawing/2014/main" id="{6E266810-A714-ECDF-7F36-DB950EB969D5}"/>
              </a:ext>
            </a:extLst>
          </p:cNvPr>
          <p:cNvSpPr txBox="1"/>
          <p:nvPr/>
        </p:nvSpPr>
        <p:spPr>
          <a:xfrm>
            <a:off x="6766348" y="4776929"/>
            <a:ext cx="2470548" cy="461665"/>
          </a:xfrm>
          <a:prstGeom prst="rect">
            <a:avLst/>
          </a:prstGeom>
          <a:noFill/>
        </p:spPr>
        <p:txBody>
          <a:bodyPr wrap="none" rtlCol="0">
            <a:spAutoFit/>
          </a:bodyPr>
          <a:lstStyle/>
          <a:p>
            <a:r>
              <a:rPr lang="en-CA" sz="2400" dirty="0">
                <a:latin typeface="Arial" panose="020B0604020202020204" pitchFamily="34" charset="0"/>
                <a:cs typeface="Arial" panose="020B0604020202020204" pitchFamily="34" charset="0"/>
              </a:rPr>
              <a:t>Revenue +Costs</a:t>
            </a:r>
          </a:p>
        </p:txBody>
      </p:sp>
      <p:sp>
        <p:nvSpPr>
          <p:cNvPr id="20" name="TextBox 19">
            <a:extLst>
              <a:ext uri="{FF2B5EF4-FFF2-40B4-BE49-F238E27FC236}">
                <a16:creationId xmlns:a16="http://schemas.microsoft.com/office/drawing/2014/main" id="{D07C2660-ABF8-41AC-A298-273BABFAFF10}"/>
              </a:ext>
            </a:extLst>
          </p:cNvPr>
          <p:cNvSpPr txBox="1"/>
          <p:nvPr/>
        </p:nvSpPr>
        <p:spPr>
          <a:xfrm>
            <a:off x="6766348" y="5692656"/>
            <a:ext cx="2736304" cy="830997"/>
          </a:xfrm>
          <a:prstGeom prst="rect">
            <a:avLst/>
          </a:prstGeom>
          <a:noFill/>
        </p:spPr>
        <p:txBody>
          <a:bodyPr wrap="square" rtlCol="0">
            <a:spAutoFit/>
          </a:bodyPr>
          <a:lstStyle/>
          <a:p>
            <a:r>
              <a:rPr lang="en-CA" sz="2400" dirty="0">
                <a:latin typeface="Arial" panose="020B0604020202020204" pitchFamily="34" charset="0"/>
                <a:cs typeface="Arial" panose="020B0604020202020204" pitchFamily="34" charset="0"/>
              </a:rPr>
              <a:t>Revenue + Costs + Investment</a:t>
            </a:r>
          </a:p>
        </p:txBody>
      </p:sp>
      <p:sp>
        <p:nvSpPr>
          <p:cNvPr id="21" name="TextBox 20">
            <a:extLst>
              <a:ext uri="{FF2B5EF4-FFF2-40B4-BE49-F238E27FC236}">
                <a16:creationId xmlns:a16="http://schemas.microsoft.com/office/drawing/2014/main" id="{672357B8-8AD6-A390-37AE-3FBDD0A7FF6D}"/>
              </a:ext>
            </a:extLst>
          </p:cNvPr>
          <p:cNvSpPr txBox="1"/>
          <p:nvPr/>
        </p:nvSpPr>
        <p:spPr>
          <a:xfrm>
            <a:off x="10011753" y="3945932"/>
            <a:ext cx="1968217" cy="830997"/>
          </a:xfrm>
          <a:prstGeom prst="rect">
            <a:avLst/>
          </a:prstGeom>
          <a:noFill/>
          <a:ln w="38100">
            <a:solidFill>
              <a:srgbClr val="0070C0"/>
            </a:solidFill>
          </a:ln>
        </p:spPr>
        <p:txBody>
          <a:bodyPr wrap="square" rtlCol="0">
            <a:spAutoFit/>
          </a:bodyPr>
          <a:lstStyle/>
          <a:p>
            <a:r>
              <a:rPr lang="en-CA" sz="2400" dirty="0">
                <a:latin typeface="Arial" panose="020B0604020202020204" pitchFamily="34" charset="0"/>
                <a:cs typeface="Arial" panose="020B0604020202020204" pitchFamily="34" charset="0"/>
              </a:rPr>
              <a:t>How do we evaluate?</a:t>
            </a:r>
          </a:p>
        </p:txBody>
      </p:sp>
      <p:sp>
        <p:nvSpPr>
          <p:cNvPr id="22" name="Right Brace 21">
            <a:extLst>
              <a:ext uri="{FF2B5EF4-FFF2-40B4-BE49-F238E27FC236}">
                <a16:creationId xmlns:a16="http://schemas.microsoft.com/office/drawing/2014/main" id="{A58D4F53-2E87-8FC0-B4CD-A7BA1FB2CFA0}"/>
              </a:ext>
            </a:extLst>
          </p:cNvPr>
          <p:cNvSpPr/>
          <p:nvPr/>
        </p:nvSpPr>
        <p:spPr>
          <a:xfrm>
            <a:off x="8976320" y="2355790"/>
            <a:ext cx="864096" cy="4097546"/>
          </a:xfrm>
          <a:prstGeom prst="rightBrace">
            <a:avLst/>
          </a:prstGeom>
          <a:ln w="38100">
            <a:solidFill>
              <a:srgbClr val="ED03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24" name="Picture 23">
            <a:extLst>
              <a:ext uri="{FF2B5EF4-FFF2-40B4-BE49-F238E27FC236}">
                <a16:creationId xmlns:a16="http://schemas.microsoft.com/office/drawing/2014/main" id="{E828170D-438B-F7AC-74A6-86E375784F75}"/>
              </a:ext>
            </a:extLst>
          </p:cNvPr>
          <p:cNvPicPr>
            <a:picLocks noChangeAspect="1"/>
          </p:cNvPicPr>
          <p:nvPr/>
        </p:nvPicPr>
        <p:blipFill>
          <a:blip r:embed="rId3"/>
          <a:stretch>
            <a:fillRect/>
          </a:stretch>
        </p:blipFill>
        <p:spPr>
          <a:xfrm>
            <a:off x="4097167" y="2107498"/>
            <a:ext cx="794696" cy="883166"/>
          </a:xfrm>
          <a:prstGeom prst="rect">
            <a:avLst/>
          </a:prstGeom>
        </p:spPr>
      </p:pic>
      <p:pic>
        <p:nvPicPr>
          <p:cNvPr id="25" name="Picture 24">
            <a:extLst>
              <a:ext uri="{FF2B5EF4-FFF2-40B4-BE49-F238E27FC236}">
                <a16:creationId xmlns:a16="http://schemas.microsoft.com/office/drawing/2014/main" id="{0E75BEB5-25D6-14B8-58A4-F200996FC0AD}"/>
              </a:ext>
            </a:extLst>
          </p:cNvPr>
          <p:cNvPicPr>
            <a:picLocks noChangeAspect="1"/>
          </p:cNvPicPr>
          <p:nvPr/>
        </p:nvPicPr>
        <p:blipFill>
          <a:blip r:embed="rId3"/>
          <a:stretch>
            <a:fillRect/>
          </a:stretch>
        </p:blipFill>
        <p:spPr>
          <a:xfrm>
            <a:off x="4121995" y="3363701"/>
            <a:ext cx="794696" cy="883166"/>
          </a:xfrm>
          <a:prstGeom prst="rect">
            <a:avLst/>
          </a:prstGeom>
        </p:spPr>
      </p:pic>
      <p:pic>
        <p:nvPicPr>
          <p:cNvPr id="26" name="Picture 25">
            <a:extLst>
              <a:ext uri="{FF2B5EF4-FFF2-40B4-BE49-F238E27FC236}">
                <a16:creationId xmlns:a16="http://schemas.microsoft.com/office/drawing/2014/main" id="{EE9F8ED4-07D7-479C-E408-7F185462091D}"/>
              </a:ext>
            </a:extLst>
          </p:cNvPr>
          <p:cNvPicPr>
            <a:picLocks noChangeAspect="1"/>
          </p:cNvPicPr>
          <p:nvPr/>
        </p:nvPicPr>
        <p:blipFill>
          <a:blip r:embed="rId3"/>
          <a:stretch>
            <a:fillRect/>
          </a:stretch>
        </p:blipFill>
        <p:spPr>
          <a:xfrm>
            <a:off x="4114476" y="4613673"/>
            <a:ext cx="794696" cy="883166"/>
          </a:xfrm>
          <a:prstGeom prst="rect">
            <a:avLst/>
          </a:prstGeom>
        </p:spPr>
      </p:pic>
      <p:pic>
        <p:nvPicPr>
          <p:cNvPr id="27" name="Picture 26">
            <a:extLst>
              <a:ext uri="{FF2B5EF4-FFF2-40B4-BE49-F238E27FC236}">
                <a16:creationId xmlns:a16="http://schemas.microsoft.com/office/drawing/2014/main" id="{568289AE-E3CF-B805-4577-D298109F6AC0}"/>
              </a:ext>
            </a:extLst>
          </p:cNvPr>
          <p:cNvPicPr>
            <a:picLocks noChangeAspect="1"/>
          </p:cNvPicPr>
          <p:nvPr/>
        </p:nvPicPr>
        <p:blipFill>
          <a:blip r:embed="rId3"/>
          <a:stretch>
            <a:fillRect/>
          </a:stretch>
        </p:blipFill>
        <p:spPr>
          <a:xfrm>
            <a:off x="4114476" y="5682189"/>
            <a:ext cx="794696" cy="883166"/>
          </a:xfrm>
          <a:prstGeom prst="rect">
            <a:avLst/>
          </a:prstGeom>
        </p:spPr>
      </p:pic>
      <p:sp>
        <p:nvSpPr>
          <p:cNvPr id="33" name="TextBox 32">
            <a:extLst>
              <a:ext uri="{FF2B5EF4-FFF2-40B4-BE49-F238E27FC236}">
                <a16:creationId xmlns:a16="http://schemas.microsoft.com/office/drawing/2014/main" id="{69367FEF-00A8-38B3-1B22-B1BB9A0A1262}"/>
              </a:ext>
            </a:extLst>
          </p:cNvPr>
          <p:cNvSpPr txBox="1"/>
          <p:nvPr/>
        </p:nvSpPr>
        <p:spPr>
          <a:xfrm>
            <a:off x="4872661" y="2195852"/>
            <a:ext cx="1518364" cy="369332"/>
          </a:xfrm>
          <a:prstGeom prst="rect">
            <a:avLst/>
          </a:prstGeom>
          <a:noFill/>
        </p:spPr>
        <p:txBody>
          <a:bodyPr wrap="none" rtlCol="0">
            <a:spAutoFit/>
          </a:bodyPr>
          <a:lstStyle/>
          <a:p>
            <a:r>
              <a:rPr lang="en-CA" dirty="0">
                <a:latin typeface="Arial" panose="020B0604020202020204" pitchFamily="34" charset="0"/>
                <a:cs typeface="Arial" panose="020B0604020202020204" pitchFamily="34" charset="0"/>
              </a:rPr>
              <a:t>responsibility</a:t>
            </a:r>
          </a:p>
        </p:txBody>
      </p:sp>
      <p:sp>
        <p:nvSpPr>
          <p:cNvPr id="34" name="TextBox 33">
            <a:extLst>
              <a:ext uri="{FF2B5EF4-FFF2-40B4-BE49-F238E27FC236}">
                <a16:creationId xmlns:a16="http://schemas.microsoft.com/office/drawing/2014/main" id="{09882CE5-324F-6B02-98B9-DBB3A92E4C66}"/>
              </a:ext>
            </a:extLst>
          </p:cNvPr>
          <p:cNvSpPr txBox="1"/>
          <p:nvPr/>
        </p:nvSpPr>
        <p:spPr>
          <a:xfrm>
            <a:off x="4953668" y="3449574"/>
            <a:ext cx="1518364" cy="369332"/>
          </a:xfrm>
          <a:prstGeom prst="rect">
            <a:avLst/>
          </a:prstGeom>
          <a:noFill/>
        </p:spPr>
        <p:txBody>
          <a:bodyPr wrap="none" rtlCol="0">
            <a:spAutoFit/>
          </a:bodyPr>
          <a:lstStyle/>
          <a:p>
            <a:r>
              <a:rPr lang="en-CA" dirty="0">
                <a:latin typeface="Arial" panose="020B0604020202020204" pitchFamily="34" charset="0"/>
                <a:cs typeface="Arial" panose="020B0604020202020204" pitchFamily="34" charset="0"/>
              </a:rPr>
              <a:t>responsibility</a:t>
            </a:r>
          </a:p>
        </p:txBody>
      </p:sp>
      <p:sp>
        <p:nvSpPr>
          <p:cNvPr id="35" name="TextBox 34">
            <a:extLst>
              <a:ext uri="{FF2B5EF4-FFF2-40B4-BE49-F238E27FC236}">
                <a16:creationId xmlns:a16="http://schemas.microsoft.com/office/drawing/2014/main" id="{8B940CB8-B185-CFAD-24BE-61C4AE927387}"/>
              </a:ext>
            </a:extLst>
          </p:cNvPr>
          <p:cNvSpPr txBox="1"/>
          <p:nvPr/>
        </p:nvSpPr>
        <p:spPr>
          <a:xfrm>
            <a:off x="4909096" y="4681581"/>
            <a:ext cx="1518364" cy="369332"/>
          </a:xfrm>
          <a:prstGeom prst="rect">
            <a:avLst/>
          </a:prstGeom>
          <a:noFill/>
        </p:spPr>
        <p:txBody>
          <a:bodyPr wrap="none" rtlCol="0">
            <a:spAutoFit/>
          </a:bodyPr>
          <a:lstStyle/>
          <a:p>
            <a:r>
              <a:rPr lang="en-CA" dirty="0">
                <a:latin typeface="Arial" panose="020B0604020202020204" pitchFamily="34" charset="0"/>
                <a:cs typeface="Arial" panose="020B0604020202020204" pitchFamily="34" charset="0"/>
              </a:rPr>
              <a:t>responsibility</a:t>
            </a:r>
          </a:p>
        </p:txBody>
      </p:sp>
      <p:sp>
        <p:nvSpPr>
          <p:cNvPr id="36" name="TextBox 35">
            <a:extLst>
              <a:ext uri="{FF2B5EF4-FFF2-40B4-BE49-F238E27FC236}">
                <a16:creationId xmlns:a16="http://schemas.microsoft.com/office/drawing/2014/main" id="{B6B45902-32D5-F87C-1971-9EBC424825F2}"/>
              </a:ext>
            </a:extLst>
          </p:cNvPr>
          <p:cNvSpPr txBox="1"/>
          <p:nvPr/>
        </p:nvSpPr>
        <p:spPr>
          <a:xfrm>
            <a:off x="4915654" y="5708058"/>
            <a:ext cx="1518364" cy="369332"/>
          </a:xfrm>
          <a:prstGeom prst="rect">
            <a:avLst/>
          </a:prstGeom>
          <a:noFill/>
        </p:spPr>
        <p:txBody>
          <a:bodyPr wrap="none" rtlCol="0">
            <a:spAutoFit/>
          </a:bodyPr>
          <a:lstStyle/>
          <a:p>
            <a:r>
              <a:rPr lang="en-CA" dirty="0">
                <a:latin typeface="Arial" panose="020B0604020202020204" pitchFamily="34" charset="0"/>
                <a:cs typeface="Arial" panose="020B0604020202020204" pitchFamily="34" charset="0"/>
              </a:rPr>
              <a:t>responsibility</a:t>
            </a:r>
          </a:p>
        </p:txBody>
      </p:sp>
    </p:spTree>
    <p:extLst>
      <p:ext uri="{BB962C8B-B14F-4D97-AF65-F5344CB8AC3E}">
        <p14:creationId xmlns:p14="http://schemas.microsoft.com/office/powerpoint/2010/main" val="18609526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95681" y="1652015"/>
            <a:ext cx="8480425" cy="3164205"/>
            <a:chOff x="859536" y="1936950"/>
            <a:chExt cx="8480425" cy="3164205"/>
          </a:xfrm>
        </p:grpSpPr>
        <p:pic>
          <p:nvPicPr>
            <p:cNvPr id="3" name="object 3"/>
            <p:cNvPicPr/>
            <p:nvPr/>
          </p:nvPicPr>
          <p:blipFill>
            <a:blip r:embed="rId2" cstate="print"/>
            <a:stretch>
              <a:fillRect/>
            </a:stretch>
          </p:blipFill>
          <p:spPr>
            <a:xfrm>
              <a:off x="2761469" y="1936950"/>
              <a:ext cx="6578382" cy="2283835"/>
            </a:xfrm>
            <a:prstGeom prst="rect">
              <a:avLst/>
            </a:prstGeom>
          </p:spPr>
        </p:pic>
        <p:pic>
          <p:nvPicPr>
            <p:cNvPr id="4" name="object 4"/>
            <p:cNvPicPr/>
            <p:nvPr/>
          </p:nvPicPr>
          <p:blipFill>
            <a:blip r:embed="rId3" cstate="print"/>
            <a:stretch>
              <a:fillRect/>
            </a:stretch>
          </p:blipFill>
          <p:spPr>
            <a:xfrm>
              <a:off x="1290827" y="2519171"/>
              <a:ext cx="1638300" cy="1638300"/>
            </a:xfrm>
            <a:prstGeom prst="rect">
              <a:avLst/>
            </a:prstGeom>
          </p:spPr>
        </p:pic>
        <p:pic>
          <p:nvPicPr>
            <p:cNvPr id="5" name="object 5"/>
            <p:cNvPicPr/>
            <p:nvPr/>
          </p:nvPicPr>
          <p:blipFill>
            <a:blip r:embed="rId4" cstate="print"/>
            <a:stretch>
              <a:fillRect/>
            </a:stretch>
          </p:blipFill>
          <p:spPr>
            <a:xfrm>
              <a:off x="859536" y="3488436"/>
              <a:ext cx="1612391" cy="1612391"/>
            </a:xfrm>
            <a:prstGeom prst="rect">
              <a:avLst/>
            </a:prstGeom>
          </p:spPr>
        </p:pic>
        <p:pic>
          <p:nvPicPr>
            <p:cNvPr id="6" name="object 6"/>
            <p:cNvPicPr/>
            <p:nvPr/>
          </p:nvPicPr>
          <p:blipFill>
            <a:blip r:embed="rId5" cstate="print"/>
            <a:stretch>
              <a:fillRect/>
            </a:stretch>
          </p:blipFill>
          <p:spPr>
            <a:xfrm>
              <a:off x="2090927" y="3067811"/>
              <a:ext cx="1537715" cy="1537715"/>
            </a:xfrm>
            <a:prstGeom prst="rect">
              <a:avLst/>
            </a:prstGeom>
          </p:spPr>
        </p:pic>
      </p:grpSp>
      <p:sp>
        <p:nvSpPr>
          <p:cNvPr id="7" name="object 7"/>
          <p:cNvSpPr txBox="1"/>
          <p:nvPr/>
        </p:nvSpPr>
        <p:spPr>
          <a:xfrm>
            <a:off x="2450083" y="4514850"/>
            <a:ext cx="1699895" cy="351155"/>
          </a:xfrm>
          <a:prstGeom prst="rect">
            <a:avLst/>
          </a:prstGeom>
        </p:spPr>
        <p:txBody>
          <a:bodyPr vert="horz" wrap="square" lIns="0" tIns="17145" rIns="0" bIns="0" rtlCol="0">
            <a:spAutoFit/>
          </a:bodyPr>
          <a:lstStyle/>
          <a:p>
            <a:pPr marL="12700">
              <a:lnSpc>
                <a:spcPct val="100000"/>
              </a:lnSpc>
              <a:spcBef>
                <a:spcPts val="135"/>
              </a:spcBef>
            </a:pPr>
            <a:r>
              <a:rPr sz="2100" spc="20" dirty="0">
                <a:latin typeface="Arial MT"/>
                <a:cs typeface="Arial MT"/>
              </a:rPr>
              <a:t>EMPLOYE</a:t>
            </a:r>
            <a:r>
              <a:rPr sz="2100" spc="25" dirty="0">
                <a:latin typeface="Arial MT"/>
                <a:cs typeface="Arial MT"/>
              </a:rPr>
              <a:t>E</a:t>
            </a:r>
            <a:r>
              <a:rPr sz="2100" spc="20" dirty="0">
                <a:latin typeface="Arial MT"/>
                <a:cs typeface="Arial MT"/>
              </a:rPr>
              <a:t>S</a:t>
            </a:r>
            <a:endParaRPr sz="2100">
              <a:latin typeface="Arial MT"/>
              <a:cs typeface="Arial MT"/>
            </a:endParaRPr>
          </a:p>
        </p:txBody>
      </p:sp>
      <p:sp>
        <p:nvSpPr>
          <p:cNvPr id="8" name="object 8"/>
          <p:cNvSpPr txBox="1"/>
          <p:nvPr/>
        </p:nvSpPr>
        <p:spPr>
          <a:xfrm>
            <a:off x="825689" y="1082031"/>
            <a:ext cx="2530475" cy="757555"/>
          </a:xfrm>
          <a:prstGeom prst="rect">
            <a:avLst/>
          </a:prstGeom>
        </p:spPr>
        <p:txBody>
          <a:bodyPr vert="horz" wrap="square" lIns="0" tIns="12700" rIns="0" bIns="0" rtlCol="0">
            <a:spAutoFit/>
          </a:bodyPr>
          <a:lstStyle/>
          <a:p>
            <a:pPr marL="635635" marR="5080" indent="-623570">
              <a:lnSpc>
                <a:spcPct val="100000"/>
              </a:lnSpc>
              <a:spcBef>
                <a:spcPts val="100"/>
              </a:spcBef>
            </a:pPr>
            <a:r>
              <a:rPr sz="2400" spc="-5" dirty="0">
                <a:latin typeface="Arial MT"/>
                <a:cs typeface="Arial MT"/>
              </a:rPr>
              <a:t>R</a:t>
            </a:r>
            <a:r>
              <a:rPr sz="2400" spc="-15" dirty="0">
                <a:latin typeface="Arial MT"/>
                <a:cs typeface="Arial MT"/>
              </a:rPr>
              <a:t>E</a:t>
            </a:r>
            <a:r>
              <a:rPr sz="2400" dirty="0">
                <a:latin typeface="Arial MT"/>
                <a:cs typeface="Arial MT"/>
              </a:rPr>
              <a:t>S</a:t>
            </a:r>
            <a:r>
              <a:rPr sz="2400" spc="-10" dirty="0">
                <a:latin typeface="Arial MT"/>
                <a:cs typeface="Arial MT"/>
              </a:rPr>
              <a:t>P</a:t>
            </a:r>
            <a:r>
              <a:rPr sz="2400" dirty="0">
                <a:latin typeface="Arial MT"/>
                <a:cs typeface="Arial MT"/>
              </a:rPr>
              <a:t>ONSIBILITY  </a:t>
            </a:r>
            <a:r>
              <a:rPr sz="2400" spc="-5" dirty="0">
                <a:latin typeface="Arial MT"/>
                <a:cs typeface="Arial MT"/>
              </a:rPr>
              <a:t>CENTER</a:t>
            </a:r>
            <a:endParaRPr sz="2400" dirty="0">
              <a:latin typeface="Arial MT"/>
              <a:cs typeface="Arial MT"/>
            </a:endParaRPr>
          </a:p>
        </p:txBody>
      </p:sp>
      <p:grpSp>
        <p:nvGrpSpPr>
          <p:cNvPr id="9" name="object 9"/>
          <p:cNvGrpSpPr/>
          <p:nvPr/>
        </p:nvGrpSpPr>
        <p:grpSpPr>
          <a:xfrm>
            <a:off x="8243569" y="1658366"/>
            <a:ext cx="2814320" cy="2432050"/>
            <a:chOff x="8243569" y="1658366"/>
            <a:chExt cx="2814320" cy="2432050"/>
          </a:xfrm>
        </p:grpSpPr>
        <p:sp>
          <p:nvSpPr>
            <p:cNvPr id="10" name="object 10"/>
            <p:cNvSpPr/>
            <p:nvPr/>
          </p:nvSpPr>
          <p:spPr>
            <a:xfrm>
              <a:off x="8256269" y="1671066"/>
              <a:ext cx="2788920" cy="2406650"/>
            </a:xfrm>
            <a:custGeom>
              <a:avLst/>
              <a:gdLst/>
              <a:ahLst/>
              <a:cxnLst/>
              <a:rect l="l" t="t" r="r" b="b"/>
              <a:pathLst>
                <a:path w="2788920" h="2406650">
                  <a:moveTo>
                    <a:pt x="1394459" y="0"/>
                  </a:moveTo>
                  <a:lnTo>
                    <a:pt x="1190371" y="318135"/>
                  </a:lnTo>
                  <a:lnTo>
                    <a:pt x="860805" y="91567"/>
                  </a:lnTo>
                  <a:lnTo>
                    <a:pt x="813434" y="452882"/>
                  </a:lnTo>
                  <a:lnTo>
                    <a:pt x="408431" y="352425"/>
                  </a:lnTo>
                  <a:lnTo>
                    <a:pt x="524890" y="701801"/>
                  </a:lnTo>
                  <a:lnTo>
                    <a:pt x="106172" y="742696"/>
                  </a:lnTo>
                  <a:lnTo>
                    <a:pt x="368680" y="1027176"/>
                  </a:lnTo>
                  <a:lnTo>
                    <a:pt x="0" y="1203198"/>
                  </a:lnTo>
                  <a:lnTo>
                    <a:pt x="368680" y="1379220"/>
                  </a:lnTo>
                  <a:lnTo>
                    <a:pt x="106172" y="1663700"/>
                  </a:lnTo>
                  <a:lnTo>
                    <a:pt x="524890" y="1704594"/>
                  </a:lnTo>
                  <a:lnTo>
                    <a:pt x="408431" y="2053971"/>
                  </a:lnTo>
                  <a:lnTo>
                    <a:pt x="813434" y="1953514"/>
                  </a:lnTo>
                  <a:lnTo>
                    <a:pt x="860805" y="2314829"/>
                  </a:lnTo>
                  <a:lnTo>
                    <a:pt x="1190371" y="2088261"/>
                  </a:lnTo>
                  <a:lnTo>
                    <a:pt x="1394459" y="2406396"/>
                  </a:lnTo>
                  <a:lnTo>
                    <a:pt x="1598549" y="2088261"/>
                  </a:lnTo>
                  <a:lnTo>
                    <a:pt x="1928113" y="2314829"/>
                  </a:lnTo>
                  <a:lnTo>
                    <a:pt x="1975484" y="1953514"/>
                  </a:lnTo>
                  <a:lnTo>
                    <a:pt x="2380487" y="2053971"/>
                  </a:lnTo>
                  <a:lnTo>
                    <a:pt x="2264029" y="1704594"/>
                  </a:lnTo>
                  <a:lnTo>
                    <a:pt x="2682748" y="1663700"/>
                  </a:lnTo>
                  <a:lnTo>
                    <a:pt x="2420238" y="1379220"/>
                  </a:lnTo>
                  <a:lnTo>
                    <a:pt x="2788920" y="1203198"/>
                  </a:lnTo>
                  <a:lnTo>
                    <a:pt x="2420238" y="1027176"/>
                  </a:lnTo>
                  <a:lnTo>
                    <a:pt x="2682748" y="742696"/>
                  </a:lnTo>
                  <a:lnTo>
                    <a:pt x="2264029" y="701801"/>
                  </a:lnTo>
                  <a:lnTo>
                    <a:pt x="2380487" y="352425"/>
                  </a:lnTo>
                  <a:lnTo>
                    <a:pt x="1975484" y="452882"/>
                  </a:lnTo>
                  <a:lnTo>
                    <a:pt x="1928113" y="91567"/>
                  </a:lnTo>
                  <a:lnTo>
                    <a:pt x="1598549" y="318135"/>
                  </a:lnTo>
                  <a:lnTo>
                    <a:pt x="1394459" y="0"/>
                  </a:lnTo>
                  <a:close/>
                </a:path>
              </a:pathLst>
            </a:custGeom>
            <a:solidFill>
              <a:srgbClr val="FFFF66"/>
            </a:solidFill>
          </p:spPr>
          <p:txBody>
            <a:bodyPr wrap="square" lIns="0" tIns="0" rIns="0" bIns="0" rtlCol="0"/>
            <a:lstStyle/>
            <a:p>
              <a:endParaRPr/>
            </a:p>
          </p:txBody>
        </p:sp>
        <p:sp>
          <p:nvSpPr>
            <p:cNvPr id="11" name="object 11"/>
            <p:cNvSpPr/>
            <p:nvPr/>
          </p:nvSpPr>
          <p:spPr>
            <a:xfrm>
              <a:off x="8256269" y="1671066"/>
              <a:ext cx="2788920" cy="2406650"/>
            </a:xfrm>
            <a:custGeom>
              <a:avLst/>
              <a:gdLst/>
              <a:ahLst/>
              <a:cxnLst/>
              <a:rect l="l" t="t" r="r" b="b"/>
              <a:pathLst>
                <a:path w="2788920" h="2406650">
                  <a:moveTo>
                    <a:pt x="0" y="1203198"/>
                  </a:moveTo>
                  <a:lnTo>
                    <a:pt x="368680" y="1027176"/>
                  </a:lnTo>
                  <a:lnTo>
                    <a:pt x="106172" y="742696"/>
                  </a:lnTo>
                  <a:lnTo>
                    <a:pt x="524890" y="701801"/>
                  </a:lnTo>
                  <a:lnTo>
                    <a:pt x="408431" y="352425"/>
                  </a:lnTo>
                  <a:lnTo>
                    <a:pt x="813434" y="452882"/>
                  </a:lnTo>
                  <a:lnTo>
                    <a:pt x="860805" y="91567"/>
                  </a:lnTo>
                  <a:lnTo>
                    <a:pt x="1190371" y="318135"/>
                  </a:lnTo>
                  <a:lnTo>
                    <a:pt x="1394459" y="0"/>
                  </a:lnTo>
                  <a:lnTo>
                    <a:pt x="1598549" y="318135"/>
                  </a:lnTo>
                  <a:lnTo>
                    <a:pt x="1928113" y="91567"/>
                  </a:lnTo>
                  <a:lnTo>
                    <a:pt x="1975484" y="452882"/>
                  </a:lnTo>
                  <a:lnTo>
                    <a:pt x="2380487" y="352425"/>
                  </a:lnTo>
                  <a:lnTo>
                    <a:pt x="2264029" y="701801"/>
                  </a:lnTo>
                  <a:lnTo>
                    <a:pt x="2682748" y="742696"/>
                  </a:lnTo>
                  <a:lnTo>
                    <a:pt x="2420238" y="1027176"/>
                  </a:lnTo>
                  <a:lnTo>
                    <a:pt x="2788920" y="1203198"/>
                  </a:lnTo>
                  <a:lnTo>
                    <a:pt x="2420238" y="1379220"/>
                  </a:lnTo>
                  <a:lnTo>
                    <a:pt x="2682748" y="1663700"/>
                  </a:lnTo>
                  <a:lnTo>
                    <a:pt x="2264029" y="1704594"/>
                  </a:lnTo>
                  <a:lnTo>
                    <a:pt x="2380487" y="2053971"/>
                  </a:lnTo>
                  <a:lnTo>
                    <a:pt x="1975484" y="1953514"/>
                  </a:lnTo>
                  <a:lnTo>
                    <a:pt x="1928113" y="2314829"/>
                  </a:lnTo>
                  <a:lnTo>
                    <a:pt x="1598549" y="2088261"/>
                  </a:lnTo>
                  <a:lnTo>
                    <a:pt x="1394459" y="2406396"/>
                  </a:lnTo>
                  <a:lnTo>
                    <a:pt x="1190371" y="2088261"/>
                  </a:lnTo>
                  <a:lnTo>
                    <a:pt x="860805" y="2314829"/>
                  </a:lnTo>
                  <a:lnTo>
                    <a:pt x="813434" y="1953514"/>
                  </a:lnTo>
                  <a:lnTo>
                    <a:pt x="408431" y="2053971"/>
                  </a:lnTo>
                  <a:lnTo>
                    <a:pt x="524890" y="1704594"/>
                  </a:lnTo>
                  <a:lnTo>
                    <a:pt x="106172" y="1663700"/>
                  </a:lnTo>
                  <a:lnTo>
                    <a:pt x="368680" y="1379220"/>
                  </a:lnTo>
                  <a:lnTo>
                    <a:pt x="0" y="1203198"/>
                  </a:lnTo>
                  <a:close/>
                </a:path>
              </a:pathLst>
            </a:custGeom>
            <a:ln w="25400">
              <a:solidFill>
                <a:srgbClr val="385D89"/>
              </a:solidFill>
            </a:ln>
          </p:spPr>
          <p:txBody>
            <a:bodyPr wrap="square" lIns="0" tIns="0" rIns="0" bIns="0" rtlCol="0"/>
            <a:lstStyle/>
            <a:p>
              <a:endParaRPr/>
            </a:p>
          </p:txBody>
        </p:sp>
      </p:grpSp>
      <p:sp>
        <p:nvSpPr>
          <p:cNvPr id="12" name="object 12"/>
          <p:cNvSpPr txBox="1"/>
          <p:nvPr/>
        </p:nvSpPr>
        <p:spPr>
          <a:xfrm>
            <a:off x="9006585" y="2612847"/>
            <a:ext cx="1288415" cy="513080"/>
          </a:xfrm>
          <a:prstGeom prst="rect">
            <a:avLst/>
          </a:prstGeom>
        </p:spPr>
        <p:txBody>
          <a:bodyPr vert="horz" wrap="square" lIns="0" tIns="12065" rIns="0" bIns="0" rtlCol="0">
            <a:spAutoFit/>
          </a:bodyPr>
          <a:lstStyle/>
          <a:p>
            <a:pPr marL="6350" algn="ctr">
              <a:lnSpc>
                <a:spcPct val="100000"/>
              </a:lnSpc>
              <a:spcBef>
                <a:spcPts val="95"/>
              </a:spcBef>
            </a:pPr>
            <a:r>
              <a:rPr sz="1600" spc="-20" dirty="0">
                <a:latin typeface="Arial MT"/>
                <a:cs typeface="Arial MT"/>
              </a:rPr>
              <a:t>COMPANY</a:t>
            </a:r>
            <a:endParaRPr sz="1600">
              <a:latin typeface="Arial MT"/>
              <a:cs typeface="Arial MT"/>
            </a:endParaRPr>
          </a:p>
          <a:p>
            <a:pPr algn="ctr">
              <a:lnSpc>
                <a:spcPct val="100000"/>
              </a:lnSpc>
              <a:spcBef>
                <a:spcPts val="5"/>
              </a:spcBef>
            </a:pPr>
            <a:r>
              <a:rPr sz="1600" spc="-5" dirty="0">
                <a:latin typeface="Arial MT"/>
                <a:cs typeface="Arial MT"/>
              </a:rPr>
              <a:t>OBJECTIVES</a:t>
            </a:r>
            <a:endParaRPr sz="1600">
              <a:latin typeface="Arial MT"/>
              <a:cs typeface="Arial MT"/>
            </a:endParaRPr>
          </a:p>
        </p:txBody>
      </p:sp>
      <p:grpSp>
        <p:nvGrpSpPr>
          <p:cNvPr id="13" name="object 13"/>
          <p:cNvGrpSpPr/>
          <p:nvPr/>
        </p:nvGrpSpPr>
        <p:grpSpPr>
          <a:xfrm>
            <a:off x="4264087" y="2031301"/>
            <a:ext cx="7200964" cy="2443161"/>
            <a:chOff x="4264087" y="2031301"/>
            <a:chExt cx="7200964" cy="2443161"/>
          </a:xfrm>
        </p:grpSpPr>
        <p:pic>
          <p:nvPicPr>
            <p:cNvPr id="14" name="object 14"/>
            <p:cNvPicPr/>
            <p:nvPr/>
          </p:nvPicPr>
          <p:blipFill>
            <a:blip r:embed="rId6" cstate="print"/>
            <a:stretch>
              <a:fillRect/>
            </a:stretch>
          </p:blipFill>
          <p:spPr>
            <a:xfrm>
              <a:off x="9925811" y="3015995"/>
              <a:ext cx="1539240" cy="1458467"/>
            </a:xfrm>
            <a:prstGeom prst="rect">
              <a:avLst/>
            </a:prstGeom>
          </p:spPr>
        </p:pic>
        <p:sp>
          <p:nvSpPr>
            <p:cNvPr id="15" name="object 15"/>
            <p:cNvSpPr/>
            <p:nvPr/>
          </p:nvSpPr>
          <p:spPr>
            <a:xfrm>
              <a:off x="4264087" y="2031301"/>
              <a:ext cx="3803015" cy="1612900"/>
            </a:xfrm>
            <a:custGeom>
              <a:avLst/>
              <a:gdLst/>
              <a:ahLst/>
              <a:cxnLst/>
              <a:rect l="l" t="t" r="r" b="b"/>
              <a:pathLst>
                <a:path w="3803015" h="1612900">
                  <a:moveTo>
                    <a:pt x="3744468" y="38100"/>
                  </a:moveTo>
                  <a:lnTo>
                    <a:pt x="3731768" y="31750"/>
                  </a:lnTo>
                  <a:lnTo>
                    <a:pt x="3668268" y="0"/>
                  </a:lnTo>
                  <a:lnTo>
                    <a:pt x="3668268" y="31750"/>
                  </a:lnTo>
                  <a:lnTo>
                    <a:pt x="0" y="31750"/>
                  </a:lnTo>
                  <a:lnTo>
                    <a:pt x="0" y="44450"/>
                  </a:lnTo>
                  <a:lnTo>
                    <a:pt x="3668268" y="44450"/>
                  </a:lnTo>
                  <a:lnTo>
                    <a:pt x="3668268" y="76200"/>
                  </a:lnTo>
                  <a:lnTo>
                    <a:pt x="3731768" y="44450"/>
                  </a:lnTo>
                  <a:lnTo>
                    <a:pt x="3744468" y="38100"/>
                  </a:lnTo>
                  <a:close/>
                </a:path>
                <a:path w="3803015" h="1612900">
                  <a:moveTo>
                    <a:pt x="3802634" y="1574038"/>
                  </a:moveTo>
                  <a:lnTo>
                    <a:pt x="112776" y="1568094"/>
                  </a:lnTo>
                  <a:lnTo>
                    <a:pt x="112776" y="1536319"/>
                  </a:lnTo>
                  <a:lnTo>
                    <a:pt x="36576" y="1574292"/>
                  </a:lnTo>
                  <a:lnTo>
                    <a:pt x="112776" y="1612519"/>
                  </a:lnTo>
                  <a:lnTo>
                    <a:pt x="112776" y="1580794"/>
                  </a:lnTo>
                  <a:lnTo>
                    <a:pt x="3802634" y="1586738"/>
                  </a:lnTo>
                  <a:lnTo>
                    <a:pt x="3802634" y="1574038"/>
                  </a:lnTo>
                  <a:close/>
                </a:path>
              </a:pathLst>
            </a:custGeom>
            <a:solidFill>
              <a:srgbClr val="000000"/>
            </a:solidFill>
          </p:spPr>
          <p:txBody>
            <a:bodyPr wrap="square" lIns="0" tIns="0" rIns="0" bIns="0" rtlCol="0"/>
            <a:lstStyle/>
            <a:p>
              <a:endParaRPr dirty="0"/>
            </a:p>
          </p:txBody>
        </p:sp>
      </p:grpSp>
      <p:sp>
        <p:nvSpPr>
          <p:cNvPr id="16" name="object 16"/>
          <p:cNvSpPr txBox="1"/>
          <p:nvPr/>
        </p:nvSpPr>
        <p:spPr>
          <a:xfrm>
            <a:off x="4863845" y="1689670"/>
            <a:ext cx="2135505" cy="311150"/>
          </a:xfrm>
          <a:prstGeom prst="rect">
            <a:avLst/>
          </a:prstGeom>
        </p:spPr>
        <p:txBody>
          <a:bodyPr vert="horz" wrap="square" lIns="0" tIns="15240" rIns="0" bIns="0" rtlCol="0">
            <a:spAutoFit/>
          </a:bodyPr>
          <a:lstStyle/>
          <a:p>
            <a:pPr marL="12700">
              <a:lnSpc>
                <a:spcPct val="100000"/>
              </a:lnSpc>
              <a:spcBef>
                <a:spcPts val="120"/>
              </a:spcBef>
            </a:pPr>
            <a:r>
              <a:rPr sz="1850" i="1" spc="10" dirty="0">
                <a:latin typeface="Arial"/>
                <a:cs typeface="Arial"/>
              </a:rPr>
              <a:t>Work</a:t>
            </a:r>
            <a:r>
              <a:rPr sz="1850" i="1" spc="-50" dirty="0">
                <a:latin typeface="Arial"/>
                <a:cs typeface="Arial"/>
              </a:rPr>
              <a:t> </a:t>
            </a:r>
            <a:r>
              <a:rPr sz="1850" i="1" spc="5" dirty="0">
                <a:latin typeface="Arial"/>
                <a:cs typeface="Arial"/>
              </a:rPr>
              <a:t>/</a:t>
            </a:r>
            <a:r>
              <a:rPr sz="1850" i="1" spc="-40" dirty="0">
                <a:latin typeface="Arial"/>
                <a:cs typeface="Arial"/>
              </a:rPr>
              <a:t> </a:t>
            </a:r>
            <a:r>
              <a:rPr sz="1850" i="1" spc="10" dirty="0">
                <a:latin typeface="Arial"/>
                <a:cs typeface="Arial"/>
              </a:rPr>
              <a:t>Performance</a:t>
            </a:r>
            <a:endParaRPr sz="1850" dirty="0">
              <a:latin typeface="Arial"/>
              <a:cs typeface="Arial"/>
            </a:endParaRPr>
          </a:p>
        </p:txBody>
      </p:sp>
      <p:sp>
        <p:nvSpPr>
          <p:cNvPr id="17" name="object 17"/>
          <p:cNvSpPr txBox="1"/>
          <p:nvPr/>
        </p:nvSpPr>
        <p:spPr>
          <a:xfrm>
            <a:off x="4262132" y="2445505"/>
            <a:ext cx="3649345" cy="1490345"/>
          </a:xfrm>
          <a:prstGeom prst="rect">
            <a:avLst/>
          </a:prstGeom>
        </p:spPr>
        <p:txBody>
          <a:bodyPr vert="horz" wrap="square" lIns="0" tIns="12700" rIns="0" bIns="0" rtlCol="0">
            <a:spAutoFit/>
          </a:bodyPr>
          <a:lstStyle/>
          <a:p>
            <a:pPr marL="12700">
              <a:lnSpc>
                <a:spcPct val="100000"/>
              </a:lnSpc>
              <a:spcBef>
                <a:spcPts val="100"/>
              </a:spcBef>
            </a:pPr>
            <a:r>
              <a:rPr sz="4800" b="1" dirty="0">
                <a:solidFill>
                  <a:srgbClr val="FFFFFF"/>
                </a:solidFill>
                <a:latin typeface="Arial"/>
                <a:cs typeface="Arial"/>
              </a:rPr>
              <a:t>ALIGNMENT</a:t>
            </a:r>
            <a:endParaRPr sz="4800" dirty="0">
              <a:latin typeface="Arial"/>
              <a:cs typeface="Arial"/>
            </a:endParaRPr>
          </a:p>
          <a:p>
            <a:pPr marL="807085">
              <a:lnSpc>
                <a:spcPct val="100000"/>
              </a:lnSpc>
              <a:spcBef>
                <a:spcPts val="3545"/>
              </a:spcBef>
            </a:pPr>
            <a:r>
              <a:rPr sz="1850" i="1" spc="10" dirty="0">
                <a:latin typeface="Arial"/>
                <a:cs typeface="Arial"/>
              </a:rPr>
              <a:t>Compensation</a:t>
            </a:r>
            <a:endParaRPr sz="1850" dirty="0">
              <a:latin typeface="Arial"/>
              <a:cs typeface="Arial"/>
            </a:endParaRPr>
          </a:p>
        </p:txBody>
      </p:sp>
      <p:sp>
        <p:nvSpPr>
          <p:cNvPr id="18" name="object 18"/>
          <p:cNvSpPr txBox="1"/>
          <p:nvPr/>
        </p:nvSpPr>
        <p:spPr>
          <a:xfrm>
            <a:off x="336041" y="5157978"/>
            <a:ext cx="11376660" cy="830580"/>
          </a:xfrm>
          <a:prstGeom prst="rect">
            <a:avLst/>
          </a:prstGeom>
          <a:ln w="38100">
            <a:solidFill>
              <a:srgbClr val="0070C0"/>
            </a:solidFill>
          </a:ln>
        </p:spPr>
        <p:txBody>
          <a:bodyPr vert="horz" wrap="square" lIns="0" tIns="38735" rIns="0" bIns="0" rtlCol="0">
            <a:spAutoFit/>
          </a:bodyPr>
          <a:lstStyle/>
          <a:p>
            <a:pPr marL="635" algn="ctr">
              <a:lnSpc>
                <a:spcPct val="100000"/>
              </a:lnSpc>
              <a:spcBef>
                <a:spcPts val="305"/>
              </a:spcBef>
            </a:pPr>
            <a:r>
              <a:rPr sz="2400" spc="-5" dirty="0">
                <a:latin typeface="Arial MT"/>
                <a:cs typeface="Arial MT"/>
              </a:rPr>
              <a:t>PERFORMANCE</a:t>
            </a:r>
            <a:r>
              <a:rPr sz="2400" spc="10" dirty="0">
                <a:latin typeface="Arial MT"/>
                <a:cs typeface="Arial MT"/>
              </a:rPr>
              <a:t> </a:t>
            </a:r>
            <a:r>
              <a:rPr sz="2400" spc="-5" dirty="0">
                <a:latin typeface="Arial MT"/>
                <a:cs typeface="Arial MT"/>
              </a:rPr>
              <a:t>MEASURES</a:t>
            </a:r>
            <a:r>
              <a:rPr sz="2400" spc="30" dirty="0">
                <a:latin typeface="Arial MT"/>
                <a:cs typeface="Arial MT"/>
              </a:rPr>
              <a:t> </a:t>
            </a:r>
            <a:r>
              <a:rPr sz="2400" dirty="0">
                <a:latin typeface="Arial MT"/>
                <a:cs typeface="Arial MT"/>
              </a:rPr>
              <a:t>WILL</a:t>
            </a:r>
            <a:r>
              <a:rPr sz="2400" spc="-105" dirty="0">
                <a:latin typeface="Arial MT"/>
                <a:cs typeface="Arial MT"/>
              </a:rPr>
              <a:t> </a:t>
            </a:r>
            <a:r>
              <a:rPr sz="2400" dirty="0">
                <a:latin typeface="Arial MT"/>
                <a:cs typeface="Arial MT"/>
              </a:rPr>
              <a:t>BE</a:t>
            </a:r>
            <a:r>
              <a:rPr sz="2400" spc="-15" dirty="0">
                <a:latin typeface="Arial MT"/>
                <a:cs typeface="Arial MT"/>
              </a:rPr>
              <a:t> </a:t>
            </a:r>
            <a:r>
              <a:rPr sz="2400" spc="-5" dirty="0">
                <a:latin typeface="Arial MT"/>
                <a:cs typeface="Arial MT"/>
              </a:rPr>
              <a:t>PUT</a:t>
            </a:r>
            <a:r>
              <a:rPr sz="2400" spc="-40" dirty="0">
                <a:latin typeface="Arial MT"/>
                <a:cs typeface="Arial MT"/>
              </a:rPr>
              <a:t> </a:t>
            </a:r>
            <a:r>
              <a:rPr sz="2400" dirty="0">
                <a:latin typeface="Arial MT"/>
                <a:cs typeface="Arial MT"/>
              </a:rPr>
              <a:t>IN</a:t>
            </a:r>
            <a:r>
              <a:rPr sz="2400" spc="-10" dirty="0">
                <a:latin typeface="Arial MT"/>
                <a:cs typeface="Arial MT"/>
              </a:rPr>
              <a:t> </a:t>
            </a:r>
            <a:r>
              <a:rPr sz="2400" spc="-5" dirty="0">
                <a:latin typeface="Arial MT"/>
                <a:cs typeface="Arial MT"/>
              </a:rPr>
              <a:t>PLACE</a:t>
            </a:r>
            <a:r>
              <a:rPr sz="2400" spc="-30" dirty="0">
                <a:latin typeface="Arial MT"/>
                <a:cs typeface="Arial MT"/>
              </a:rPr>
              <a:t> TO</a:t>
            </a:r>
            <a:r>
              <a:rPr sz="2400" spc="-20" dirty="0">
                <a:latin typeface="Arial MT"/>
                <a:cs typeface="Arial MT"/>
              </a:rPr>
              <a:t> </a:t>
            </a:r>
            <a:r>
              <a:rPr sz="2400" spc="-50" dirty="0">
                <a:latin typeface="Arial MT"/>
                <a:cs typeface="Arial MT"/>
              </a:rPr>
              <a:t>EVALUATE</a:t>
            </a:r>
            <a:endParaRPr sz="2400">
              <a:latin typeface="Arial MT"/>
              <a:cs typeface="Arial MT"/>
            </a:endParaRPr>
          </a:p>
          <a:p>
            <a:pPr marL="635" algn="ctr">
              <a:lnSpc>
                <a:spcPct val="100000"/>
              </a:lnSpc>
            </a:pPr>
            <a:r>
              <a:rPr sz="2400" spc="-5" dirty="0">
                <a:latin typeface="Arial MT"/>
                <a:cs typeface="Arial MT"/>
              </a:rPr>
              <a:t>PERFORMANCE.</a:t>
            </a:r>
            <a:endParaRPr sz="2400">
              <a:latin typeface="Arial MT"/>
              <a:cs typeface="Arial MT"/>
            </a:endParaRPr>
          </a:p>
        </p:txBody>
      </p:sp>
      <p:sp>
        <p:nvSpPr>
          <p:cNvPr id="20" name="Subtitle 19">
            <a:extLst>
              <a:ext uri="{FF2B5EF4-FFF2-40B4-BE49-F238E27FC236}">
                <a16:creationId xmlns:a16="http://schemas.microsoft.com/office/drawing/2014/main" id="{FEE7A6B4-5A18-285D-7D35-0D9CFBEA9D78}"/>
              </a:ext>
            </a:extLst>
          </p:cNvPr>
          <p:cNvSpPr>
            <a:spLocks noGrp="1"/>
          </p:cNvSpPr>
          <p:nvPr>
            <p:ph type="subTitle" idx="1"/>
          </p:nvPr>
        </p:nvSpPr>
        <p:spPr/>
        <p:txBody>
          <a:bodyPr/>
          <a:lstStyle/>
          <a:p>
            <a:r>
              <a:rPr lang="en-CA" dirty="0"/>
              <a:t>Evaluating</a:t>
            </a:r>
            <a:r>
              <a:rPr lang="en-CA" spc="-80" dirty="0"/>
              <a:t> </a:t>
            </a:r>
            <a:r>
              <a:rPr lang="en-CA" dirty="0"/>
              <a:t>Performance</a:t>
            </a:r>
          </a:p>
        </p:txBody>
      </p:sp>
      <p:sp>
        <p:nvSpPr>
          <p:cNvPr id="19" name="Slide Number Placeholder 18">
            <a:extLst>
              <a:ext uri="{FF2B5EF4-FFF2-40B4-BE49-F238E27FC236}">
                <a16:creationId xmlns:a16="http://schemas.microsoft.com/office/drawing/2014/main" id="{53B261DD-DC7B-4ACD-6984-B4775B2EAB81}"/>
              </a:ext>
            </a:extLst>
          </p:cNvPr>
          <p:cNvSpPr>
            <a:spLocks noGrp="1"/>
          </p:cNvSpPr>
          <p:nvPr>
            <p:ph type="sldNum" sz="quarter" idx="12"/>
          </p:nvPr>
        </p:nvSpPr>
        <p:spPr/>
        <p:txBody>
          <a:bodyPr/>
          <a:lstStyle/>
          <a:p>
            <a:fld id="{9B7CDB38-6350-4CC9-AB0E-B9078CE1CE4B}" type="slidenum">
              <a:rPr lang="en-US" smtClean="0"/>
              <a:pPr/>
              <a:t>47</a:t>
            </a:fld>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bject 18"/>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48</a:t>
            </a:fld>
            <a:endParaRPr spc="-5" dirty="0"/>
          </a:p>
        </p:txBody>
      </p:sp>
      <p:sp>
        <p:nvSpPr>
          <p:cNvPr id="19" name="Subtitle 18">
            <a:extLst>
              <a:ext uri="{FF2B5EF4-FFF2-40B4-BE49-F238E27FC236}">
                <a16:creationId xmlns:a16="http://schemas.microsoft.com/office/drawing/2014/main" id="{748659B1-7758-7F13-EAFC-EEC513745EAB}"/>
              </a:ext>
            </a:extLst>
          </p:cNvPr>
          <p:cNvSpPr>
            <a:spLocks noGrp="1"/>
          </p:cNvSpPr>
          <p:nvPr>
            <p:ph type="subTitle" idx="1"/>
          </p:nvPr>
        </p:nvSpPr>
        <p:spPr/>
        <p:txBody>
          <a:bodyPr/>
          <a:lstStyle/>
          <a:p>
            <a:r>
              <a:rPr lang="en-US" dirty="0"/>
              <a:t>How</a:t>
            </a:r>
            <a:r>
              <a:rPr lang="en-US" spc="-20" dirty="0"/>
              <a:t> </a:t>
            </a:r>
            <a:r>
              <a:rPr lang="en-US" dirty="0"/>
              <a:t>to</a:t>
            </a:r>
            <a:r>
              <a:rPr lang="en-US" spc="-5" dirty="0"/>
              <a:t> </a:t>
            </a:r>
            <a:r>
              <a:rPr lang="en-US" dirty="0"/>
              <a:t>come</a:t>
            </a:r>
            <a:r>
              <a:rPr lang="en-US" spc="-20" dirty="0"/>
              <a:t> </a:t>
            </a:r>
            <a:r>
              <a:rPr lang="en-US" dirty="0"/>
              <a:t>up</a:t>
            </a:r>
            <a:r>
              <a:rPr lang="en-US" spc="-10" dirty="0"/>
              <a:t> </a:t>
            </a:r>
            <a:r>
              <a:rPr lang="en-US" dirty="0"/>
              <a:t>with</a:t>
            </a:r>
            <a:r>
              <a:rPr lang="en-US" spc="-25" dirty="0"/>
              <a:t> </a:t>
            </a:r>
            <a:r>
              <a:rPr lang="en-US" dirty="0"/>
              <a:t>good</a:t>
            </a:r>
            <a:r>
              <a:rPr lang="en-US" spc="5" dirty="0"/>
              <a:t> </a:t>
            </a:r>
            <a:r>
              <a:rPr lang="en-US" dirty="0"/>
              <a:t>performance</a:t>
            </a:r>
            <a:r>
              <a:rPr lang="en-US" spc="-40" dirty="0"/>
              <a:t> </a:t>
            </a:r>
            <a:r>
              <a:rPr lang="en-US" dirty="0"/>
              <a:t>measures?</a:t>
            </a:r>
            <a:endParaRPr lang="en-CA" dirty="0"/>
          </a:p>
        </p:txBody>
      </p:sp>
      <p:sp>
        <p:nvSpPr>
          <p:cNvPr id="3" name="object 3"/>
          <p:cNvSpPr txBox="1"/>
          <p:nvPr/>
        </p:nvSpPr>
        <p:spPr>
          <a:xfrm>
            <a:off x="3719736" y="1320720"/>
            <a:ext cx="7559040" cy="407804"/>
          </a:xfrm>
          <a:prstGeom prst="rect">
            <a:avLst/>
          </a:prstGeom>
          <a:ln w="12700">
            <a:solidFill>
              <a:srgbClr val="ED037C"/>
            </a:solidFill>
          </a:ln>
        </p:spPr>
        <p:txBody>
          <a:bodyPr vert="horz" wrap="square" lIns="0" tIns="38100" rIns="0" bIns="0" rtlCol="0">
            <a:spAutoFit/>
          </a:bodyPr>
          <a:lstStyle/>
          <a:p>
            <a:pPr marL="85090">
              <a:lnSpc>
                <a:spcPct val="100000"/>
              </a:lnSpc>
              <a:spcBef>
                <a:spcPts val="300"/>
              </a:spcBef>
            </a:pPr>
            <a:r>
              <a:rPr sz="2400" b="1" u="heavy" spc="-5" dirty="0">
                <a:uFill>
                  <a:solidFill>
                    <a:srgbClr val="000000"/>
                  </a:solidFill>
                </a:uFill>
                <a:latin typeface="Arial"/>
                <a:cs typeface="Arial"/>
              </a:rPr>
              <a:t>Specific:</a:t>
            </a:r>
            <a:r>
              <a:rPr sz="2400" b="1" spc="5" dirty="0">
                <a:latin typeface="Arial"/>
                <a:cs typeface="Arial"/>
              </a:rPr>
              <a:t> </a:t>
            </a:r>
            <a:r>
              <a:rPr sz="2400" dirty="0">
                <a:latin typeface="Arial MT"/>
                <a:cs typeface="Arial MT"/>
              </a:rPr>
              <a:t>What </a:t>
            </a:r>
            <a:r>
              <a:rPr sz="2400" spc="-10" dirty="0">
                <a:latin typeface="Arial MT"/>
                <a:cs typeface="Arial MT"/>
              </a:rPr>
              <a:t>is</a:t>
            </a:r>
            <a:r>
              <a:rPr sz="2400" dirty="0">
                <a:latin typeface="Arial MT"/>
                <a:cs typeface="Arial MT"/>
              </a:rPr>
              <a:t> to</a:t>
            </a:r>
            <a:r>
              <a:rPr sz="2400" spc="-10" dirty="0">
                <a:latin typeface="Arial MT"/>
                <a:cs typeface="Arial MT"/>
              </a:rPr>
              <a:t> </a:t>
            </a:r>
            <a:r>
              <a:rPr sz="2400" spc="-5" dirty="0">
                <a:latin typeface="Arial MT"/>
                <a:cs typeface="Arial MT"/>
              </a:rPr>
              <a:t>be</a:t>
            </a:r>
            <a:r>
              <a:rPr sz="2400" dirty="0">
                <a:latin typeface="Arial MT"/>
                <a:cs typeface="Arial MT"/>
              </a:rPr>
              <a:t> </a:t>
            </a:r>
            <a:r>
              <a:rPr sz="2400" spc="-5" dirty="0">
                <a:latin typeface="Arial MT"/>
                <a:cs typeface="Arial MT"/>
              </a:rPr>
              <a:t>accomplished?</a:t>
            </a:r>
            <a:endParaRPr sz="2400" dirty="0">
              <a:latin typeface="Arial MT"/>
              <a:cs typeface="Arial MT"/>
            </a:endParaRPr>
          </a:p>
        </p:txBody>
      </p:sp>
      <p:sp>
        <p:nvSpPr>
          <p:cNvPr id="4" name="object 4"/>
          <p:cNvSpPr txBox="1"/>
          <p:nvPr/>
        </p:nvSpPr>
        <p:spPr>
          <a:xfrm>
            <a:off x="3715876" y="2042235"/>
            <a:ext cx="7558937" cy="787120"/>
          </a:xfrm>
          <a:prstGeom prst="rect">
            <a:avLst/>
          </a:prstGeom>
          <a:ln w="12700">
            <a:solidFill>
              <a:srgbClr val="ED037C"/>
            </a:solidFill>
          </a:ln>
        </p:spPr>
        <p:txBody>
          <a:bodyPr vert="horz" wrap="square" lIns="0" tIns="38100" rIns="0" bIns="0" rtlCol="0">
            <a:spAutoFit/>
          </a:bodyPr>
          <a:lstStyle/>
          <a:p>
            <a:pPr marL="80645">
              <a:lnSpc>
                <a:spcPct val="100000"/>
              </a:lnSpc>
              <a:spcBef>
                <a:spcPts val="300"/>
              </a:spcBef>
            </a:pPr>
            <a:r>
              <a:rPr sz="2400" b="1" u="heavy" spc="-5" dirty="0">
                <a:uFill>
                  <a:solidFill>
                    <a:srgbClr val="000000"/>
                  </a:solidFill>
                </a:uFill>
                <a:latin typeface="Arial"/>
                <a:cs typeface="Arial"/>
              </a:rPr>
              <a:t>Measurable:</a:t>
            </a:r>
            <a:r>
              <a:rPr sz="2400" b="1" spc="15" dirty="0">
                <a:latin typeface="Arial"/>
                <a:cs typeface="Arial"/>
              </a:rPr>
              <a:t> </a:t>
            </a:r>
            <a:r>
              <a:rPr sz="2400" spc="-5" dirty="0">
                <a:latin typeface="Arial MT"/>
                <a:cs typeface="Arial MT"/>
              </a:rPr>
              <a:t>How</a:t>
            </a:r>
            <a:r>
              <a:rPr sz="2400" spc="15" dirty="0">
                <a:latin typeface="Arial MT"/>
                <a:cs typeface="Arial MT"/>
              </a:rPr>
              <a:t> </a:t>
            </a:r>
            <a:r>
              <a:rPr sz="2400" spc="-5" dirty="0">
                <a:latin typeface="Arial MT"/>
                <a:cs typeface="Arial MT"/>
              </a:rPr>
              <a:t>can</a:t>
            </a:r>
            <a:r>
              <a:rPr sz="2400" spc="15" dirty="0">
                <a:latin typeface="Arial MT"/>
                <a:cs typeface="Arial MT"/>
              </a:rPr>
              <a:t> </a:t>
            </a:r>
            <a:r>
              <a:rPr sz="2400" dirty="0">
                <a:latin typeface="Arial MT"/>
                <a:cs typeface="Arial MT"/>
              </a:rPr>
              <a:t>the</a:t>
            </a:r>
            <a:r>
              <a:rPr sz="2400" spc="5" dirty="0">
                <a:latin typeface="Arial MT"/>
                <a:cs typeface="Arial MT"/>
              </a:rPr>
              <a:t> </a:t>
            </a:r>
            <a:r>
              <a:rPr sz="2400" spc="-5" dirty="0">
                <a:latin typeface="Arial MT"/>
                <a:cs typeface="Arial MT"/>
              </a:rPr>
              <a:t>objective</a:t>
            </a:r>
            <a:r>
              <a:rPr sz="2400" spc="10" dirty="0">
                <a:latin typeface="Arial MT"/>
                <a:cs typeface="Arial MT"/>
              </a:rPr>
              <a:t> </a:t>
            </a:r>
            <a:r>
              <a:rPr sz="2400" spc="-5" dirty="0">
                <a:latin typeface="Arial MT"/>
                <a:cs typeface="Arial MT"/>
              </a:rPr>
              <a:t>be</a:t>
            </a:r>
            <a:r>
              <a:rPr sz="2400" spc="5" dirty="0">
                <a:latin typeface="Arial MT"/>
                <a:cs typeface="Arial MT"/>
              </a:rPr>
              <a:t> </a:t>
            </a:r>
            <a:r>
              <a:rPr sz="2400" spc="-5" dirty="0">
                <a:latin typeface="Arial MT"/>
                <a:cs typeface="Arial MT"/>
              </a:rPr>
              <a:t>evaluated</a:t>
            </a:r>
            <a:r>
              <a:rPr sz="2400" spc="25" dirty="0">
                <a:latin typeface="Arial MT"/>
                <a:cs typeface="Arial MT"/>
              </a:rPr>
              <a:t> </a:t>
            </a:r>
            <a:r>
              <a:rPr sz="2400" dirty="0">
                <a:latin typeface="Arial MT"/>
                <a:cs typeface="Arial MT"/>
              </a:rPr>
              <a:t>(#,</a:t>
            </a:r>
          </a:p>
          <a:p>
            <a:pPr marL="635">
              <a:lnSpc>
                <a:spcPct val="100000"/>
              </a:lnSpc>
              <a:tabLst>
                <a:tab pos="608965" algn="l"/>
              </a:tabLst>
            </a:pPr>
            <a:r>
              <a:rPr sz="2400" spc="-5" dirty="0">
                <a:latin typeface="Arial MT"/>
                <a:cs typeface="Arial MT"/>
              </a:rPr>
              <a:t>%,	</a:t>
            </a:r>
            <a:r>
              <a:rPr sz="2400" dirty="0">
                <a:latin typeface="Arial MT"/>
                <a:cs typeface="Arial MT"/>
              </a:rPr>
              <a:t>rating…)?</a:t>
            </a:r>
          </a:p>
        </p:txBody>
      </p:sp>
      <p:sp>
        <p:nvSpPr>
          <p:cNvPr id="5" name="object 5"/>
          <p:cNvSpPr/>
          <p:nvPr/>
        </p:nvSpPr>
        <p:spPr>
          <a:xfrm>
            <a:off x="1312418" y="1268094"/>
            <a:ext cx="2124710" cy="539750"/>
          </a:xfrm>
          <a:custGeom>
            <a:avLst/>
            <a:gdLst/>
            <a:ahLst/>
            <a:cxnLst/>
            <a:rect l="l" t="t" r="r" b="b"/>
            <a:pathLst>
              <a:path w="2124710" h="539750">
                <a:moveTo>
                  <a:pt x="0" y="89916"/>
                </a:moveTo>
                <a:lnTo>
                  <a:pt x="7066" y="54917"/>
                </a:lnTo>
                <a:lnTo>
                  <a:pt x="26336" y="26336"/>
                </a:lnTo>
                <a:lnTo>
                  <a:pt x="54917" y="7066"/>
                </a:lnTo>
                <a:lnTo>
                  <a:pt x="89915" y="0"/>
                </a:lnTo>
                <a:lnTo>
                  <a:pt x="2034539" y="0"/>
                </a:lnTo>
                <a:lnTo>
                  <a:pt x="2069538" y="7066"/>
                </a:lnTo>
                <a:lnTo>
                  <a:pt x="2098119" y="26336"/>
                </a:lnTo>
                <a:lnTo>
                  <a:pt x="2117389" y="54917"/>
                </a:lnTo>
                <a:lnTo>
                  <a:pt x="2124456" y="89916"/>
                </a:lnTo>
                <a:lnTo>
                  <a:pt x="2124456" y="449580"/>
                </a:lnTo>
                <a:lnTo>
                  <a:pt x="2117389" y="484578"/>
                </a:lnTo>
                <a:lnTo>
                  <a:pt x="2098119" y="513159"/>
                </a:lnTo>
                <a:lnTo>
                  <a:pt x="2069538" y="532429"/>
                </a:lnTo>
                <a:lnTo>
                  <a:pt x="2034539" y="539496"/>
                </a:lnTo>
                <a:lnTo>
                  <a:pt x="89915" y="539496"/>
                </a:lnTo>
                <a:lnTo>
                  <a:pt x="54917" y="532429"/>
                </a:lnTo>
                <a:lnTo>
                  <a:pt x="26336" y="513159"/>
                </a:lnTo>
                <a:lnTo>
                  <a:pt x="7066" y="484578"/>
                </a:lnTo>
                <a:lnTo>
                  <a:pt x="0" y="449580"/>
                </a:lnTo>
                <a:lnTo>
                  <a:pt x="0" y="89916"/>
                </a:lnTo>
                <a:close/>
              </a:path>
            </a:pathLst>
          </a:custGeom>
          <a:ln w="25400">
            <a:solidFill>
              <a:srgbClr val="0070C0"/>
            </a:solidFill>
          </a:ln>
        </p:spPr>
        <p:txBody>
          <a:bodyPr wrap="square" lIns="0" tIns="0" rIns="0" bIns="0" rtlCol="0"/>
          <a:lstStyle/>
          <a:p>
            <a:endParaRPr/>
          </a:p>
        </p:txBody>
      </p:sp>
      <p:sp>
        <p:nvSpPr>
          <p:cNvPr id="6" name="object 6"/>
          <p:cNvSpPr txBox="1"/>
          <p:nvPr/>
        </p:nvSpPr>
        <p:spPr>
          <a:xfrm>
            <a:off x="2069164" y="1368696"/>
            <a:ext cx="22923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S</a:t>
            </a:r>
          </a:p>
        </p:txBody>
      </p:sp>
      <p:sp>
        <p:nvSpPr>
          <p:cNvPr id="7" name="object 7"/>
          <p:cNvSpPr/>
          <p:nvPr/>
        </p:nvSpPr>
        <p:spPr>
          <a:xfrm>
            <a:off x="1312418" y="2165920"/>
            <a:ext cx="2124710" cy="539750"/>
          </a:xfrm>
          <a:custGeom>
            <a:avLst/>
            <a:gdLst/>
            <a:ahLst/>
            <a:cxnLst/>
            <a:rect l="l" t="t" r="r" b="b"/>
            <a:pathLst>
              <a:path w="2124710" h="539750">
                <a:moveTo>
                  <a:pt x="0" y="89915"/>
                </a:moveTo>
                <a:lnTo>
                  <a:pt x="7066" y="54917"/>
                </a:lnTo>
                <a:lnTo>
                  <a:pt x="26336" y="26336"/>
                </a:lnTo>
                <a:lnTo>
                  <a:pt x="54917" y="7066"/>
                </a:lnTo>
                <a:lnTo>
                  <a:pt x="89915" y="0"/>
                </a:lnTo>
                <a:lnTo>
                  <a:pt x="2034539" y="0"/>
                </a:lnTo>
                <a:lnTo>
                  <a:pt x="2069538" y="7066"/>
                </a:lnTo>
                <a:lnTo>
                  <a:pt x="2098119" y="26336"/>
                </a:lnTo>
                <a:lnTo>
                  <a:pt x="2117389" y="54917"/>
                </a:lnTo>
                <a:lnTo>
                  <a:pt x="2124456" y="89915"/>
                </a:lnTo>
                <a:lnTo>
                  <a:pt x="2124456" y="449580"/>
                </a:lnTo>
                <a:lnTo>
                  <a:pt x="2117389" y="484578"/>
                </a:lnTo>
                <a:lnTo>
                  <a:pt x="2098119" y="513159"/>
                </a:lnTo>
                <a:lnTo>
                  <a:pt x="2069538" y="532429"/>
                </a:lnTo>
                <a:lnTo>
                  <a:pt x="2034539" y="539496"/>
                </a:lnTo>
                <a:lnTo>
                  <a:pt x="89915" y="539496"/>
                </a:lnTo>
                <a:lnTo>
                  <a:pt x="54917" y="532429"/>
                </a:lnTo>
                <a:lnTo>
                  <a:pt x="26336" y="513159"/>
                </a:lnTo>
                <a:lnTo>
                  <a:pt x="7066" y="484578"/>
                </a:lnTo>
                <a:lnTo>
                  <a:pt x="0" y="449580"/>
                </a:lnTo>
                <a:lnTo>
                  <a:pt x="0" y="89915"/>
                </a:lnTo>
                <a:close/>
              </a:path>
            </a:pathLst>
          </a:custGeom>
          <a:ln w="25400">
            <a:solidFill>
              <a:srgbClr val="0070C0"/>
            </a:solidFill>
          </a:ln>
        </p:spPr>
        <p:txBody>
          <a:bodyPr wrap="square" lIns="0" tIns="0" rIns="0" bIns="0" rtlCol="0"/>
          <a:lstStyle/>
          <a:p>
            <a:endParaRPr/>
          </a:p>
        </p:txBody>
      </p:sp>
      <p:sp>
        <p:nvSpPr>
          <p:cNvPr id="8" name="object 8"/>
          <p:cNvSpPr txBox="1"/>
          <p:nvPr/>
        </p:nvSpPr>
        <p:spPr>
          <a:xfrm>
            <a:off x="2036952" y="2248246"/>
            <a:ext cx="2794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M</a:t>
            </a:r>
          </a:p>
        </p:txBody>
      </p:sp>
      <p:sp>
        <p:nvSpPr>
          <p:cNvPr id="9" name="object 9"/>
          <p:cNvSpPr txBox="1"/>
          <p:nvPr/>
        </p:nvSpPr>
        <p:spPr>
          <a:xfrm>
            <a:off x="3711913" y="3165374"/>
            <a:ext cx="7559040" cy="409086"/>
          </a:xfrm>
          <a:prstGeom prst="rect">
            <a:avLst/>
          </a:prstGeom>
          <a:ln w="12700">
            <a:solidFill>
              <a:srgbClr val="ED037C"/>
            </a:solidFill>
          </a:ln>
        </p:spPr>
        <p:txBody>
          <a:bodyPr vert="horz" wrap="square" lIns="0" tIns="39370" rIns="0" bIns="0" rtlCol="0">
            <a:spAutoFit/>
          </a:bodyPr>
          <a:lstStyle/>
          <a:p>
            <a:pPr marL="85090">
              <a:lnSpc>
                <a:spcPct val="100000"/>
              </a:lnSpc>
              <a:spcBef>
                <a:spcPts val="310"/>
              </a:spcBef>
            </a:pPr>
            <a:r>
              <a:rPr sz="2400" b="1" u="heavy" spc="-5" dirty="0">
                <a:uFill>
                  <a:solidFill>
                    <a:srgbClr val="000000"/>
                  </a:solidFill>
                </a:uFill>
                <a:latin typeface="Arial"/>
                <a:cs typeface="Arial"/>
              </a:rPr>
              <a:t>Achievable:</a:t>
            </a:r>
            <a:r>
              <a:rPr sz="2400" b="1" spc="10" dirty="0">
                <a:latin typeface="Arial"/>
                <a:cs typeface="Arial"/>
              </a:rPr>
              <a:t> </a:t>
            </a:r>
            <a:r>
              <a:rPr sz="2400" spc="-5" dirty="0">
                <a:latin typeface="Arial MT"/>
                <a:cs typeface="Arial MT"/>
              </a:rPr>
              <a:t>Can</a:t>
            </a:r>
            <a:r>
              <a:rPr sz="2400" spc="10" dirty="0">
                <a:latin typeface="Arial MT"/>
                <a:cs typeface="Arial MT"/>
              </a:rPr>
              <a:t> </a:t>
            </a:r>
            <a:r>
              <a:rPr sz="2400" dirty="0">
                <a:latin typeface="Arial MT"/>
                <a:cs typeface="Arial MT"/>
              </a:rPr>
              <a:t>the</a:t>
            </a:r>
            <a:r>
              <a:rPr sz="2400" spc="5" dirty="0">
                <a:latin typeface="Arial MT"/>
                <a:cs typeface="Arial MT"/>
              </a:rPr>
              <a:t> </a:t>
            </a:r>
            <a:r>
              <a:rPr sz="2400" spc="-5" dirty="0">
                <a:latin typeface="Arial MT"/>
                <a:cs typeface="Arial MT"/>
              </a:rPr>
              <a:t>person do</a:t>
            </a:r>
            <a:r>
              <a:rPr sz="2400" dirty="0">
                <a:latin typeface="Arial MT"/>
                <a:cs typeface="Arial MT"/>
              </a:rPr>
              <a:t> </a:t>
            </a:r>
            <a:r>
              <a:rPr sz="2400" spc="-5" dirty="0">
                <a:latin typeface="Arial MT"/>
                <a:cs typeface="Arial MT"/>
              </a:rPr>
              <a:t>it?</a:t>
            </a:r>
            <a:endParaRPr sz="2400" dirty="0">
              <a:latin typeface="Arial MT"/>
              <a:cs typeface="Arial MT"/>
            </a:endParaRPr>
          </a:p>
        </p:txBody>
      </p:sp>
      <p:sp>
        <p:nvSpPr>
          <p:cNvPr id="10" name="object 10"/>
          <p:cNvSpPr txBox="1"/>
          <p:nvPr/>
        </p:nvSpPr>
        <p:spPr>
          <a:xfrm>
            <a:off x="3711913" y="4116085"/>
            <a:ext cx="7559040" cy="778418"/>
          </a:xfrm>
          <a:prstGeom prst="rect">
            <a:avLst/>
          </a:prstGeom>
          <a:ln w="12700">
            <a:solidFill>
              <a:srgbClr val="ED037C"/>
            </a:solidFill>
          </a:ln>
        </p:spPr>
        <p:txBody>
          <a:bodyPr vert="horz" wrap="square" lIns="0" tIns="39370" rIns="0" bIns="0" rtlCol="0">
            <a:spAutoFit/>
          </a:bodyPr>
          <a:lstStyle/>
          <a:p>
            <a:pPr marL="85725">
              <a:lnSpc>
                <a:spcPct val="100000"/>
              </a:lnSpc>
              <a:spcBef>
                <a:spcPts val="310"/>
              </a:spcBef>
            </a:pPr>
            <a:r>
              <a:rPr sz="2400" b="1" u="heavy" spc="-5" dirty="0">
                <a:uFill>
                  <a:solidFill>
                    <a:srgbClr val="000000"/>
                  </a:solidFill>
                </a:uFill>
                <a:latin typeface="Arial"/>
                <a:cs typeface="Arial"/>
              </a:rPr>
              <a:t>Relevant:</a:t>
            </a:r>
            <a:r>
              <a:rPr sz="2400" b="1" spc="10" dirty="0">
                <a:latin typeface="Arial"/>
                <a:cs typeface="Arial"/>
              </a:rPr>
              <a:t> </a:t>
            </a:r>
            <a:r>
              <a:rPr sz="2400" dirty="0">
                <a:latin typeface="Arial MT"/>
                <a:cs typeface="Arial MT"/>
              </a:rPr>
              <a:t>Is </a:t>
            </a:r>
            <a:r>
              <a:rPr sz="2400" spc="-5" dirty="0">
                <a:latin typeface="Arial MT"/>
                <a:cs typeface="Arial MT"/>
              </a:rPr>
              <a:t>it</a:t>
            </a:r>
            <a:r>
              <a:rPr sz="2400" dirty="0">
                <a:latin typeface="Arial MT"/>
                <a:cs typeface="Arial MT"/>
              </a:rPr>
              <a:t> </a:t>
            </a:r>
            <a:r>
              <a:rPr sz="2400" spc="-5" dirty="0">
                <a:latin typeface="Arial MT"/>
                <a:cs typeface="Arial MT"/>
              </a:rPr>
              <a:t>congruent</a:t>
            </a:r>
            <a:r>
              <a:rPr sz="2400" spc="10" dirty="0">
                <a:latin typeface="Arial MT"/>
                <a:cs typeface="Arial MT"/>
              </a:rPr>
              <a:t> </a:t>
            </a:r>
            <a:r>
              <a:rPr sz="2400" spc="-5" dirty="0">
                <a:latin typeface="Arial MT"/>
                <a:cs typeface="Arial MT"/>
              </a:rPr>
              <a:t>with</a:t>
            </a:r>
            <a:r>
              <a:rPr sz="2400" dirty="0">
                <a:latin typeface="Arial MT"/>
                <a:cs typeface="Arial MT"/>
              </a:rPr>
              <a:t> the</a:t>
            </a:r>
            <a:r>
              <a:rPr sz="2400" spc="-10" dirty="0">
                <a:latin typeface="Arial MT"/>
                <a:cs typeface="Arial MT"/>
              </a:rPr>
              <a:t> company’s</a:t>
            </a:r>
            <a:endParaRPr sz="2400" dirty="0">
              <a:latin typeface="Arial MT"/>
              <a:cs typeface="Arial MT"/>
            </a:endParaRPr>
          </a:p>
          <a:p>
            <a:pPr marL="1270">
              <a:lnSpc>
                <a:spcPct val="100000"/>
              </a:lnSpc>
            </a:pPr>
            <a:r>
              <a:rPr sz="2400" spc="-5" dirty="0">
                <a:latin typeface="Arial MT"/>
                <a:cs typeface="Arial MT"/>
              </a:rPr>
              <a:t>objectives?</a:t>
            </a:r>
            <a:endParaRPr sz="2400" dirty="0">
              <a:latin typeface="Arial MT"/>
              <a:cs typeface="Arial MT"/>
            </a:endParaRPr>
          </a:p>
        </p:txBody>
      </p:sp>
      <p:sp>
        <p:nvSpPr>
          <p:cNvPr id="11" name="object 11"/>
          <p:cNvSpPr/>
          <p:nvPr/>
        </p:nvSpPr>
        <p:spPr>
          <a:xfrm>
            <a:off x="1312418" y="3126639"/>
            <a:ext cx="2124710" cy="539750"/>
          </a:xfrm>
          <a:custGeom>
            <a:avLst/>
            <a:gdLst/>
            <a:ahLst/>
            <a:cxnLst/>
            <a:rect l="l" t="t" r="r" b="b"/>
            <a:pathLst>
              <a:path w="2124710" h="539750">
                <a:moveTo>
                  <a:pt x="0" y="89915"/>
                </a:moveTo>
                <a:lnTo>
                  <a:pt x="7066" y="54917"/>
                </a:lnTo>
                <a:lnTo>
                  <a:pt x="26336" y="26336"/>
                </a:lnTo>
                <a:lnTo>
                  <a:pt x="54917" y="7066"/>
                </a:lnTo>
                <a:lnTo>
                  <a:pt x="89915" y="0"/>
                </a:lnTo>
                <a:lnTo>
                  <a:pt x="2034540" y="0"/>
                </a:lnTo>
                <a:lnTo>
                  <a:pt x="2069538" y="7066"/>
                </a:lnTo>
                <a:lnTo>
                  <a:pt x="2098119" y="26336"/>
                </a:lnTo>
                <a:lnTo>
                  <a:pt x="2117389" y="54917"/>
                </a:lnTo>
                <a:lnTo>
                  <a:pt x="2124456" y="89915"/>
                </a:lnTo>
                <a:lnTo>
                  <a:pt x="2124456" y="449579"/>
                </a:lnTo>
                <a:lnTo>
                  <a:pt x="2117389" y="484578"/>
                </a:lnTo>
                <a:lnTo>
                  <a:pt x="2098119" y="513159"/>
                </a:lnTo>
                <a:lnTo>
                  <a:pt x="2069538" y="532429"/>
                </a:lnTo>
                <a:lnTo>
                  <a:pt x="2034540" y="539495"/>
                </a:lnTo>
                <a:lnTo>
                  <a:pt x="89915" y="539495"/>
                </a:lnTo>
                <a:lnTo>
                  <a:pt x="54917" y="532429"/>
                </a:lnTo>
                <a:lnTo>
                  <a:pt x="26336" y="513159"/>
                </a:lnTo>
                <a:lnTo>
                  <a:pt x="7066" y="484578"/>
                </a:lnTo>
                <a:lnTo>
                  <a:pt x="0" y="449579"/>
                </a:lnTo>
                <a:lnTo>
                  <a:pt x="0" y="89915"/>
                </a:lnTo>
                <a:close/>
              </a:path>
            </a:pathLst>
          </a:custGeom>
          <a:ln w="25400">
            <a:solidFill>
              <a:srgbClr val="0070C0"/>
            </a:solidFill>
          </a:ln>
        </p:spPr>
        <p:txBody>
          <a:bodyPr wrap="square" lIns="0" tIns="0" rIns="0" bIns="0" rtlCol="0"/>
          <a:lstStyle/>
          <a:p>
            <a:endParaRPr/>
          </a:p>
        </p:txBody>
      </p:sp>
      <p:sp>
        <p:nvSpPr>
          <p:cNvPr id="12" name="object 12"/>
          <p:cNvSpPr txBox="1"/>
          <p:nvPr/>
        </p:nvSpPr>
        <p:spPr>
          <a:xfrm>
            <a:off x="2045708" y="3240401"/>
            <a:ext cx="22923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A</a:t>
            </a:r>
          </a:p>
        </p:txBody>
      </p:sp>
      <p:sp>
        <p:nvSpPr>
          <p:cNvPr id="13" name="object 13"/>
          <p:cNvSpPr/>
          <p:nvPr/>
        </p:nvSpPr>
        <p:spPr>
          <a:xfrm>
            <a:off x="1236044" y="4260230"/>
            <a:ext cx="2124710" cy="541020"/>
          </a:xfrm>
          <a:custGeom>
            <a:avLst/>
            <a:gdLst/>
            <a:ahLst/>
            <a:cxnLst/>
            <a:rect l="l" t="t" r="r" b="b"/>
            <a:pathLst>
              <a:path w="2124710" h="541020">
                <a:moveTo>
                  <a:pt x="0" y="90169"/>
                </a:moveTo>
                <a:lnTo>
                  <a:pt x="7086" y="55078"/>
                </a:lnTo>
                <a:lnTo>
                  <a:pt x="26411" y="26415"/>
                </a:lnTo>
                <a:lnTo>
                  <a:pt x="55072" y="7088"/>
                </a:lnTo>
                <a:lnTo>
                  <a:pt x="90169" y="0"/>
                </a:lnTo>
                <a:lnTo>
                  <a:pt x="2034286" y="0"/>
                </a:lnTo>
                <a:lnTo>
                  <a:pt x="2069377" y="7088"/>
                </a:lnTo>
                <a:lnTo>
                  <a:pt x="2098040" y="26415"/>
                </a:lnTo>
                <a:lnTo>
                  <a:pt x="2117367" y="55078"/>
                </a:lnTo>
                <a:lnTo>
                  <a:pt x="2124455" y="90169"/>
                </a:lnTo>
                <a:lnTo>
                  <a:pt x="2124455" y="450849"/>
                </a:lnTo>
                <a:lnTo>
                  <a:pt x="2117367" y="485941"/>
                </a:lnTo>
                <a:lnTo>
                  <a:pt x="2098039" y="514603"/>
                </a:lnTo>
                <a:lnTo>
                  <a:pt x="2069377" y="533931"/>
                </a:lnTo>
                <a:lnTo>
                  <a:pt x="2034286" y="541019"/>
                </a:lnTo>
                <a:lnTo>
                  <a:pt x="90169" y="541019"/>
                </a:lnTo>
                <a:lnTo>
                  <a:pt x="55072" y="533931"/>
                </a:lnTo>
                <a:lnTo>
                  <a:pt x="26411" y="514603"/>
                </a:lnTo>
                <a:lnTo>
                  <a:pt x="7086" y="485941"/>
                </a:lnTo>
                <a:lnTo>
                  <a:pt x="0" y="450849"/>
                </a:lnTo>
                <a:lnTo>
                  <a:pt x="0" y="90169"/>
                </a:lnTo>
                <a:close/>
              </a:path>
            </a:pathLst>
          </a:custGeom>
          <a:ln w="25400">
            <a:solidFill>
              <a:srgbClr val="0070C0"/>
            </a:solidFill>
          </a:ln>
        </p:spPr>
        <p:txBody>
          <a:bodyPr wrap="square" lIns="0" tIns="0" rIns="0" bIns="0" rtlCol="0"/>
          <a:lstStyle/>
          <a:p>
            <a:endParaRPr/>
          </a:p>
        </p:txBody>
      </p:sp>
      <p:sp>
        <p:nvSpPr>
          <p:cNvPr id="14" name="object 14"/>
          <p:cNvSpPr txBox="1"/>
          <p:nvPr/>
        </p:nvSpPr>
        <p:spPr>
          <a:xfrm>
            <a:off x="2045708" y="4335160"/>
            <a:ext cx="245745"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Arial MT"/>
                <a:cs typeface="Arial MT"/>
              </a:rPr>
              <a:t>R</a:t>
            </a:r>
            <a:endParaRPr sz="2400" dirty="0">
              <a:latin typeface="Arial MT"/>
              <a:cs typeface="Arial MT"/>
            </a:endParaRPr>
          </a:p>
        </p:txBody>
      </p:sp>
      <p:sp>
        <p:nvSpPr>
          <p:cNvPr id="15" name="object 15"/>
          <p:cNvSpPr txBox="1"/>
          <p:nvPr/>
        </p:nvSpPr>
        <p:spPr>
          <a:xfrm>
            <a:off x="3711913" y="5259684"/>
            <a:ext cx="7559040" cy="409728"/>
          </a:xfrm>
          <a:prstGeom prst="rect">
            <a:avLst/>
          </a:prstGeom>
          <a:ln w="12700">
            <a:solidFill>
              <a:srgbClr val="ED037C"/>
            </a:solidFill>
          </a:ln>
        </p:spPr>
        <p:txBody>
          <a:bodyPr vert="horz" wrap="square" lIns="0" tIns="40005" rIns="0" bIns="0" rtlCol="0">
            <a:spAutoFit/>
          </a:bodyPr>
          <a:lstStyle/>
          <a:p>
            <a:pPr marL="86360">
              <a:lnSpc>
                <a:spcPct val="100000"/>
              </a:lnSpc>
              <a:spcBef>
                <a:spcPts val="315"/>
              </a:spcBef>
            </a:pPr>
            <a:r>
              <a:rPr sz="2400" b="1" u="heavy" spc="-15" dirty="0">
                <a:uFill>
                  <a:solidFill>
                    <a:srgbClr val="000000"/>
                  </a:solidFill>
                </a:uFill>
                <a:latin typeface="Arial"/>
                <a:cs typeface="Arial"/>
              </a:rPr>
              <a:t>Timely:</a:t>
            </a:r>
            <a:r>
              <a:rPr sz="2400" b="1" spc="15" dirty="0">
                <a:latin typeface="Arial"/>
                <a:cs typeface="Arial"/>
              </a:rPr>
              <a:t> </a:t>
            </a:r>
            <a:r>
              <a:rPr sz="2400" dirty="0">
                <a:latin typeface="Arial MT"/>
                <a:cs typeface="Arial MT"/>
              </a:rPr>
              <a:t>When </a:t>
            </a:r>
            <a:r>
              <a:rPr sz="2400" spc="-5" dirty="0">
                <a:latin typeface="Arial MT"/>
                <a:cs typeface="Arial MT"/>
              </a:rPr>
              <a:t>can</a:t>
            </a:r>
            <a:r>
              <a:rPr sz="2400" dirty="0">
                <a:latin typeface="Arial MT"/>
                <a:cs typeface="Arial MT"/>
              </a:rPr>
              <a:t> the</a:t>
            </a:r>
            <a:r>
              <a:rPr sz="2400" spc="-5" dirty="0">
                <a:latin typeface="Arial MT"/>
                <a:cs typeface="Arial MT"/>
              </a:rPr>
              <a:t> results</a:t>
            </a:r>
            <a:r>
              <a:rPr sz="2400" spc="5" dirty="0">
                <a:latin typeface="Arial MT"/>
                <a:cs typeface="Arial MT"/>
              </a:rPr>
              <a:t> </a:t>
            </a:r>
            <a:r>
              <a:rPr sz="2400" spc="-5" dirty="0">
                <a:latin typeface="Arial MT"/>
                <a:cs typeface="Arial MT"/>
              </a:rPr>
              <a:t>achieved?</a:t>
            </a:r>
            <a:endParaRPr sz="2400" dirty="0">
              <a:latin typeface="Arial MT"/>
              <a:cs typeface="Arial MT"/>
            </a:endParaRPr>
          </a:p>
        </p:txBody>
      </p:sp>
      <p:sp>
        <p:nvSpPr>
          <p:cNvPr id="16" name="object 16"/>
          <p:cNvSpPr/>
          <p:nvPr/>
        </p:nvSpPr>
        <p:spPr>
          <a:xfrm>
            <a:off x="1253997" y="5220949"/>
            <a:ext cx="2124710" cy="539750"/>
          </a:xfrm>
          <a:custGeom>
            <a:avLst/>
            <a:gdLst/>
            <a:ahLst/>
            <a:cxnLst/>
            <a:rect l="l" t="t" r="r" b="b"/>
            <a:pathLst>
              <a:path w="2124710" h="539750">
                <a:moveTo>
                  <a:pt x="0" y="89915"/>
                </a:moveTo>
                <a:lnTo>
                  <a:pt x="7066" y="54917"/>
                </a:lnTo>
                <a:lnTo>
                  <a:pt x="26336" y="26336"/>
                </a:lnTo>
                <a:lnTo>
                  <a:pt x="54917" y="7066"/>
                </a:lnTo>
                <a:lnTo>
                  <a:pt x="89915" y="0"/>
                </a:lnTo>
                <a:lnTo>
                  <a:pt x="2034539" y="0"/>
                </a:lnTo>
                <a:lnTo>
                  <a:pt x="2069538" y="7066"/>
                </a:lnTo>
                <a:lnTo>
                  <a:pt x="2098119" y="26336"/>
                </a:lnTo>
                <a:lnTo>
                  <a:pt x="2117389" y="54917"/>
                </a:lnTo>
                <a:lnTo>
                  <a:pt x="2124455" y="89915"/>
                </a:lnTo>
                <a:lnTo>
                  <a:pt x="2124455" y="449579"/>
                </a:lnTo>
                <a:lnTo>
                  <a:pt x="2117389" y="484578"/>
                </a:lnTo>
                <a:lnTo>
                  <a:pt x="2098119" y="513159"/>
                </a:lnTo>
                <a:lnTo>
                  <a:pt x="2069538" y="532429"/>
                </a:lnTo>
                <a:lnTo>
                  <a:pt x="2034539" y="539495"/>
                </a:lnTo>
                <a:lnTo>
                  <a:pt x="89915" y="539495"/>
                </a:lnTo>
                <a:lnTo>
                  <a:pt x="54917" y="532429"/>
                </a:lnTo>
                <a:lnTo>
                  <a:pt x="26336" y="513159"/>
                </a:lnTo>
                <a:lnTo>
                  <a:pt x="7066" y="484578"/>
                </a:lnTo>
                <a:lnTo>
                  <a:pt x="0" y="449579"/>
                </a:lnTo>
                <a:lnTo>
                  <a:pt x="0" y="89915"/>
                </a:lnTo>
                <a:close/>
              </a:path>
            </a:pathLst>
          </a:custGeom>
          <a:ln w="25399">
            <a:solidFill>
              <a:srgbClr val="0070C0"/>
            </a:solidFill>
          </a:ln>
        </p:spPr>
        <p:txBody>
          <a:bodyPr wrap="square" lIns="0" tIns="0" rIns="0" bIns="0" rtlCol="0"/>
          <a:lstStyle/>
          <a:p>
            <a:endParaRPr/>
          </a:p>
        </p:txBody>
      </p:sp>
      <p:sp>
        <p:nvSpPr>
          <p:cNvPr id="17" name="object 17"/>
          <p:cNvSpPr txBox="1"/>
          <p:nvPr/>
        </p:nvSpPr>
        <p:spPr>
          <a:xfrm>
            <a:off x="2054280" y="5299129"/>
            <a:ext cx="21209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49</a:t>
            </a:fld>
            <a:endParaRPr spc="-5" dirty="0"/>
          </a:p>
        </p:txBody>
      </p:sp>
      <p:sp>
        <p:nvSpPr>
          <p:cNvPr id="5" name="Subtitle 4">
            <a:extLst>
              <a:ext uri="{FF2B5EF4-FFF2-40B4-BE49-F238E27FC236}">
                <a16:creationId xmlns:a16="http://schemas.microsoft.com/office/drawing/2014/main" id="{170E2C8B-9CF7-E561-FE18-F0F01E1AD3BF}"/>
              </a:ext>
            </a:extLst>
          </p:cNvPr>
          <p:cNvSpPr>
            <a:spLocks noGrp="1"/>
          </p:cNvSpPr>
          <p:nvPr>
            <p:ph type="subTitle" idx="1"/>
          </p:nvPr>
        </p:nvSpPr>
        <p:spPr/>
        <p:txBody>
          <a:bodyPr/>
          <a:lstStyle/>
          <a:p>
            <a:r>
              <a:rPr lang="en-CA" sz="1800" dirty="0"/>
              <a:t>ROI</a:t>
            </a:r>
            <a:endParaRPr lang="en-CA" dirty="0"/>
          </a:p>
        </p:txBody>
      </p:sp>
      <p:sp>
        <p:nvSpPr>
          <p:cNvPr id="3" name="object 3"/>
          <p:cNvSpPr txBox="1"/>
          <p:nvPr/>
        </p:nvSpPr>
        <p:spPr>
          <a:xfrm>
            <a:off x="203298" y="1652562"/>
            <a:ext cx="11666645" cy="1213153"/>
          </a:xfrm>
          <a:prstGeom prst="rect">
            <a:avLst/>
          </a:prstGeom>
        </p:spPr>
        <p:txBody>
          <a:bodyPr vert="horz" wrap="square" lIns="0" tIns="12700" rIns="0" bIns="0" rtlCol="0">
            <a:spAutoFit/>
          </a:bodyPr>
          <a:lstStyle/>
          <a:p>
            <a:pPr marL="800100" lvl="1" indent="-342900">
              <a:buFont typeface="Arial" panose="020B0604020202020204" pitchFamily="34" charset="0"/>
              <a:buChar char="•"/>
            </a:pPr>
            <a:r>
              <a:rPr lang="en-US" altLang="en-US" sz="2000" dirty="0">
                <a:latin typeface="Helvetica" panose="020B0604020202020204" pitchFamily="34" charset="0"/>
                <a:cs typeface="Helvetica" panose="020B0604020202020204" pitchFamily="34" charset="0"/>
              </a:rPr>
              <a:t>Asset turnover measures the efficiency of the division’s use of its investment (i.e., operating asset).</a:t>
            </a:r>
          </a:p>
          <a:p>
            <a:pPr lvl="1">
              <a:buFont typeface="arial" panose="020B0604020202020204" pitchFamily="34" charset="0"/>
              <a:buChar char="•"/>
            </a:pPr>
            <a:r>
              <a:rPr lang="en-US" altLang="en-US" sz="2000" dirty="0">
                <a:latin typeface="Helvetica" panose="020B0604020202020204" pitchFamily="34" charset="0"/>
                <a:cs typeface="Helvetica" panose="020B0604020202020204" pitchFamily="34" charset="0"/>
              </a:rPr>
              <a:t>    Asset turnover increases as the division uses its investment more efficiently.</a:t>
            </a:r>
            <a:r>
              <a:rPr sz="1800" b="1" dirty="0">
                <a:solidFill>
                  <a:srgbClr val="FFFFFF"/>
                </a:solidFill>
                <a:latin typeface="Arial"/>
                <a:cs typeface="Arial"/>
              </a:rPr>
              <a:t>,</a:t>
            </a:r>
            <a:r>
              <a:rPr sz="1800" b="1" spc="-25" dirty="0">
                <a:solidFill>
                  <a:srgbClr val="FFFFFF"/>
                </a:solidFill>
                <a:latin typeface="Arial"/>
                <a:cs typeface="Arial"/>
              </a:rPr>
              <a:t> </a:t>
            </a:r>
            <a:r>
              <a:rPr sz="1800" b="1" spc="-10" dirty="0">
                <a:solidFill>
                  <a:srgbClr val="FFFFFF"/>
                </a:solidFill>
                <a:latin typeface="Arial"/>
                <a:cs typeface="Arial"/>
              </a:rPr>
              <a:t>services,</a:t>
            </a:r>
            <a:r>
              <a:rPr sz="1800" b="1" spc="55" dirty="0">
                <a:solidFill>
                  <a:srgbClr val="FFFFFF"/>
                </a:solidFill>
                <a:latin typeface="Arial"/>
                <a:cs typeface="Arial"/>
              </a:rPr>
              <a:t> </a:t>
            </a:r>
            <a:r>
              <a:rPr sz="1800" b="1" dirty="0">
                <a:solidFill>
                  <a:srgbClr val="FFFFFF"/>
                </a:solidFill>
                <a:latin typeface="Arial"/>
                <a:cs typeface="Arial"/>
              </a:rPr>
              <a:t>or</a:t>
            </a:r>
            <a:r>
              <a:rPr sz="1800" b="1" spc="-10" dirty="0">
                <a:solidFill>
                  <a:srgbClr val="FFFFFF"/>
                </a:solidFill>
                <a:latin typeface="Arial"/>
                <a:cs typeface="Arial"/>
              </a:rPr>
              <a:t> </a:t>
            </a:r>
            <a:r>
              <a:rPr sz="1800" b="1" dirty="0">
                <a:solidFill>
                  <a:srgbClr val="FFFFFF"/>
                </a:solidFill>
                <a:latin typeface="Arial"/>
                <a:cs typeface="Arial"/>
              </a:rPr>
              <a:t>intangible</a:t>
            </a:r>
            <a:r>
              <a:rPr sz="1800" b="1" spc="-25" dirty="0">
                <a:solidFill>
                  <a:srgbClr val="FFFFFF"/>
                </a:solidFill>
                <a:latin typeface="Arial"/>
                <a:cs typeface="Arial"/>
              </a:rPr>
              <a:t> </a:t>
            </a:r>
            <a:r>
              <a:rPr sz="1800" b="1" spc="-5" dirty="0">
                <a:solidFill>
                  <a:srgbClr val="FFFFFF"/>
                </a:solidFill>
                <a:latin typeface="Arial"/>
                <a:cs typeface="Arial"/>
              </a:rPr>
              <a:t>assets</a:t>
            </a:r>
            <a:endParaRPr sz="1800" dirty="0">
              <a:latin typeface="Arial"/>
              <a:cs typeface="Arial"/>
            </a:endParaRPr>
          </a:p>
        </p:txBody>
      </p:sp>
      <p:sp>
        <p:nvSpPr>
          <p:cNvPr id="2" name="Rectangle 1">
            <a:extLst>
              <a:ext uri="{FF2B5EF4-FFF2-40B4-BE49-F238E27FC236}">
                <a16:creationId xmlns:a16="http://schemas.microsoft.com/office/drawing/2014/main" id="{6D378631-56E4-7248-1AFF-C6F402D823AB}"/>
              </a:ext>
            </a:extLst>
          </p:cNvPr>
          <p:cNvSpPr/>
          <p:nvPr/>
        </p:nvSpPr>
        <p:spPr>
          <a:xfrm>
            <a:off x="194683" y="3221732"/>
            <a:ext cx="11329257" cy="1538883"/>
          </a:xfrm>
          <a:prstGeom prst="rect">
            <a:avLst/>
          </a:prstGeom>
        </p:spPr>
        <p:txBody>
          <a:bodyPr wrap="square">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1"/>
            <a:endParaRPr lang="en-US" altLang="en-US" sz="2000" dirty="0">
              <a:latin typeface="Helvetica" panose="020B0604020202020204" pitchFamily="34" charset="0"/>
              <a:cs typeface="Helvetica" panose="020B0604020202020204" pitchFamily="34" charset="0"/>
            </a:endParaRPr>
          </a:p>
          <a:p>
            <a:pPr lvl="1"/>
            <a:endParaRPr lang="en-US" altLang="en-US" sz="2000" dirty="0">
              <a:latin typeface="Helvetica" panose="020B0604020202020204" pitchFamily="34" charset="0"/>
              <a:cs typeface="Helvetica" panose="020B0604020202020204" pitchFamily="34" charset="0"/>
            </a:endParaRPr>
          </a:p>
          <a:p>
            <a:pPr lvl="1">
              <a:buFont typeface="arial" panose="020B0604020202020204" pitchFamily="34" charset="0"/>
              <a:buChar char="•"/>
            </a:pPr>
            <a:r>
              <a:rPr lang="en-US" altLang="en-US" dirty="0">
                <a:latin typeface="Helvetica" panose="020B0604020202020204" pitchFamily="34" charset="0"/>
                <a:cs typeface="Helvetica" panose="020B0604020202020204" pitchFamily="34" charset="0"/>
              </a:rPr>
              <a:t> Profit margin measures the profitability of the division.</a:t>
            </a:r>
          </a:p>
          <a:p>
            <a:pPr lvl="1">
              <a:buFont typeface="arial" panose="020B0604020202020204" pitchFamily="34" charset="0"/>
              <a:buChar char="•"/>
            </a:pPr>
            <a:r>
              <a:rPr lang="en-US" altLang="en-US" dirty="0">
                <a:latin typeface="Helvetica" panose="020B0604020202020204" pitchFamily="34" charset="0"/>
                <a:cs typeface="Helvetica" panose="020B0604020202020204" pitchFamily="34" charset="0"/>
              </a:rPr>
              <a:t> Profit margin increases, if the division’s total costs per total revenue decreases (i.e., if the division generates the same revenue with less costs).</a:t>
            </a:r>
          </a:p>
        </p:txBody>
      </p:sp>
      <p:sp>
        <p:nvSpPr>
          <p:cNvPr id="6" name="TextBox 2">
            <a:extLst>
              <a:ext uri="{FF2B5EF4-FFF2-40B4-BE49-F238E27FC236}">
                <a16:creationId xmlns:a16="http://schemas.microsoft.com/office/drawing/2014/main" id="{84720F5C-9CC6-12A7-1FE9-81638574A2F0}"/>
              </a:ext>
            </a:extLst>
          </p:cNvPr>
          <p:cNvSpPr txBox="1">
            <a:spLocks noChangeArrowheads="1"/>
          </p:cNvSpPr>
          <p:nvPr/>
        </p:nvSpPr>
        <p:spPr bwMode="auto">
          <a:xfrm>
            <a:off x="719404" y="5194175"/>
            <a:ext cx="8283575" cy="646113"/>
          </a:xfrm>
          <a:prstGeom prst="rect">
            <a:avLst/>
          </a:prstGeom>
          <a:noFill/>
          <a:ln w="28575">
            <a:solidFill>
              <a:srgbClr val="ED037C"/>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spcBef>
                <a:spcPct val="0"/>
              </a:spcBef>
              <a:buFontTx/>
              <a:buNone/>
            </a:pPr>
            <a:r>
              <a:rPr lang="en-CA" altLang="en-US" sz="1800" dirty="0"/>
              <a:t>ROI =   </a:t>
            </a:r>
            <a:r>
              <a:rPr lang="en-CA" altLang="en-US" sz="1800" u="sng" dirty="0"/>
              <a:t>Net Income   </a:t>
            </a:r>
            <a:r>
              <a:rPr lang="en-CA" altLang="en-US" sz="1800" dirty="0"/>
              <a:t>= </a:t>
            </a:r>
            <a:r>
              <a:rPr lang="en-CA" altLang="en-US" sz="1800" u="sng" dirty="0"/>
              <a:t>Net Income  </a:t>
            </a:r>
            <a:r>
              <a:rPr lang="en-CA" altLang="en-US" sz="1800" dirty="0"/>
              <a:t>x </a:t>
            </a:r>
            <a:r>
              <a:rPr lang="en-CA" altLang="en-US" sz="1800" u="sng" dirty="0"/>
              <a:t>Total Revenue </a:t>
            </a:r>
            <a:r>
              <a:rPr lang="en-CA" altLang="en-US" sz="1800" dirty="0"/>
              <a:t>= Profit    x Asset</a:t>
            </a:r>
          </a:p>
          <a:p>
            <a:pPr>
              <a:spcBef>
                <a:spcPct val="0"/>
              </a:spcBef>
              <a:buFontTx/>
              <a:buNone/>
            </a:pPr>
            <a:r>
              <a:rPr lang="en-CA" altLang="en-US" sz="1800" dirty="0"/>
              <a:t>             Investment     Total Revenue    Investment       Margin   Turnover</a:t>
            </a:r>
          </a:p>
        </p:txBody>
      </p:sp>
      <p:sp>
        <p:nvSpPr>
          <p:cNvPr id="7" name="TextBox 6">
            <a:extLst>
              <a:ext uri="{FF2B5EF4-FFF2-40B4-BE49-F238E27FC236}">
                <a16:creationId xmlns:a16="http://schemas.microsoft.com/office/drawing/2014/main" id="{E90A76BC-484A-47AF-4A6F-B1443C59E671}"/>
              </a:ext>
            </a:extLst>
          </p:cNvPr>
          <p:cNvSpPr txBox="1"/>
          <p:nvPr/>
        </p:nvSpPr>
        <p:spPr>
          <a:xfrm>
            <a:off x="719404" y="814969"/>
            <a:ext cx="6561570" cy="677108"/>
          </a:xfrm>
          <a:prstGeom prst="rect">
            <a:avLst/>
          </a:prstGeom>
          <a:noFill/>
          <a:ln w="28575">
            <a:solidFill>
              <a:srgbClr val="0070C0"/>
            </a:solidFill>
          </a:ln>
        </p:spPr>
        <p:txBody>
          <a:bodyPr wrap="square" rtlCol="0">
            <a:spAutoFit/>
          </a:bodyPr>
          <a:lstStyle/>
          <a:p>
            <a:r>
              <a:rPr lang="en-US" altLang="en-US" dirty="0">
                <a:latin typeface="Helvetica" panose="020B0604020202020204" pitchFamily="34" charset="0"/>
                <a:cs typeface="Helvetica" panose="020B0604020202020204" pitchFamily="34" charset="0"/>
              </a:rPr>
              <a:t>Asset Turnover  =    </a:t>
            </a:r>
            <a:r>
              <a:rPr lang="en-US" altLang="en-US" u="sng" dirty="0">
                <a:latin typeface="Helvetica" panose="020B0604020202020204" pitchFamily="34" charset="0"/>
                <a:cs typeface="Helvetica" panose="020B0604020202020204" pitchFamily="34" charset="0"/>
              </a:rPr>
              <a:t>Total Revenue </a:t>
            </a:r>
          </a:p>
          <a:p>
            <a:pPr lvl="1"/>
            <a:r>
              <a:rPr lang="en-US" altLang="en-US" sz="2000" dirty="0">
                <a:latin typeface="Helvetica" panose="020B0604020202020204" pitchFamily="34" charset="0"/>
                <a:cs typeface="Helvetica" panose="020B0604020202020204" pitchFamily="34" charset="0"/>
              </a:rPr>
              <a:t>                       Investment</a:t>
            </a:r>
          </a:p>
        </p:txBody>
      </p:sp>
      <p:sp>
        <p:nvSpPr>
          <p:cNvPr id="8" name="TextBox 7">
            <a:extLst>
              <a:ext uri="{FF2B5EF4-FFF2-40B4-BE49-F238E27FC236}">
                <a16:creationId xmlns:a16="http://schemas.microsoft.com/office/drawing/2014/main" id="{957214BD-A055-E070-7868-1998F0D68382}"/>
              </a:ext>
            </a:extLst>
          </p:cNvPr>
          <p:cNvSpPr txBox="1"/>
          <p:nvPr/>
        </p:nvSpPr>
        <p:spPr>
          <a:xfrm>
            <a:off x="719404" y="2911050"/>
            <a:ext cx="6561570" cy="677108"/>
          </a:xfrm>
          <a:prstGeom prst="rect">
            <a:avLst/>
          </a:prstGeom>
          <a:noFill/>
          <a:ln w="28575">
            <a:solidFill>
              <a:srgbClr val="0070C0"/>
            </a:solidFill>
          </a:ln>
        </p:spPr>
        <p:txBody>
          <a:bodyPr wrap="square" rtlCol="0">
            <a:spAutoFit/>
          </a:bodyPr>
          <a:lstStyle/>
          <a:p>
            <a:r>
              <a:rPr lang="en-US" altLang="en-US" dirty="0">
                <a:latin typeface="Helvetica" panose="020B0604020202020204" pitchFamily="34" charset="0"/>
                <a:cs typeface="Helvetica" panose="020B0604020202020204" pitchFamily="34" charset="0"/>
              </a:rPr>
              <a:t>Profit margin =    </a:t>
            </a:r>
            <a:r>
              <a:rPr lang="en-US" altLang="en-US" u="sng" dirty="0">
                <a:latin typeface="Helvetica" panose="020B0604020202020204" pitchFamily="34" charset="0"/>
                <a:cs typeface="Helvetica" panose="020B0604020202020204" pitchFamily="34" charset="0"/>
              </a:rPr>
              <a:t>Net Income</a:t>
            </a:r>
          </a:p>
          <a:p>
            <a:pPr lvl="1"/>
            <a:r>
              <a:rPr lang="en-US" altLang="en-US" sz="2000" dirty="0">
                <a:latin typeface="Helvetica" panose="020B0604020202020204" pitchFamily="34" charset="0"/>
                <a:cs typeface="Helvetica" panose="020B0604020202020204" pitchFamily="34" charset="0"/>
              </a:rPr>
              <a:t>                  Total Revenue</a:t>
            </a:r>
          </a:p>
        </p:txBody>
      </p:sp>
    </p:spTree>
    <p:extLst>
      <p:ext uri="{BB962C8B-B14F-4D97-AF65-F5344CB8AC3E}">
        <p14:creationId xmlns:p14="http://schemas.microsoft.com/office/powerpoint/2010/main" val="309130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5</a:t>
            </a:fld>
            <a:endParaRPr spc="-25" dirty="0"/>
          </a:p>
        </p:txBody>
      </p:sp>
      <p:sp>
        <p:nvSpPr>
          <p:cNvPr id="6" name="Subtitle 5">
            <a:extLst>
              <a:ext uri="{FF2B5EF4-FFF2-40B4-BE49-F238E27FC236}">
                <a16:creationId xmlns:a16="http://schemas.microsoft.com/office/drawing/2014/main" id="{4DAAE348-181E-FDF0-5247-1C2D6CCAC28D}"/>
              </a:ext>
            </a:extLst>
          </p:cNvPr>
          <p:cNvSpPr>
            <a:spLocks noGrp="1"/>
          </p:cNvSpPr>
          <p:nvPr>
            <p:ph type="subTitle" idx="1"/>
          </p:nvPr>
        </p:nvSpPr>
        <p:spPr/>
        <p:txBody>
          <a:bodyPr/>
          <a:lstStyle/>
          <a:p>
            <a:r>
              <a:rPr lang="en-CA" dirty="0"/>
              <a:t>Deferred Costs Example</a:t>
            </a:r>
          </a:p>
        </p:txBody>
      </p:sp>
      <p:sp>
        <p:nvSpPr>
          <p:cNvPr id="3" name="object 3"/>
          <p:cNvSpPr txBox="1"/>
          <p:nvPr/>
        </p:nvSpPr>
        <p:spPr>
          <a:xfrm>
            <a:off x="623392" y="980728"/>
            <a:ext cx="10676255" cy="1122680"/>
          </a:xfrm>
          <a:prstGeom prst="rect">
            <a:avLst/>
          </a:prstGeom>
        </p:spPr>
        <p:txBody>
          <a:bodyPr vert="horz" wrap="square" lIns="0" tIns="12700" rIns="0" bIns="0" rtlCol="0">
            <a:spAutoFit/>
          </a:bodyPr>
          <a:lstStyle/>
          <a:p>
            <a:pPr marL="469900" marR="5080" indent="-457200">
              <a:lnSpc>
                <a:spcPct val="100000"/>
              </a:lnSpc>
              <a:spcBef>
                <a:spcPts val="100"/>
              </a:spcBef>
              <a:buSzPct val="79166"/>
              <a:buChar char="•"/>
              <a:tabLst>
                <a:tab pos="469900" algn="l"/>
              </a:tabLst>
            </a:pPr>
            <a:r>
              <a:rPr sz="2400" dirty="0">
                <a:latin typeface="Arial MT"/>
                <a:cs typeface="Arial MT"/>
              </a:rPr>
              <a:t>Assume</a:t>
            </a:r>
            <a:r>
              <a:rPr sz="2400" spc="-60" dirty="0">
                <a:latin typeface="Arial MT"/>
                <a:cs typeface="Arial MT"/>
              </a:rPr>
              <a:t> </a:t>
            </a:r>
            <a:r>
              <a:rPr sz="2400" dirty="0">
                <a:latin typeface="Arial MT"/>
                <a:cs typeface="Arial MT"/>
              </a:rPr>
              <a:t>a</a:t>
            </a:r>
            <a:r>
              <a:rPr sz="2400" spc="-50" dirty="0">
                <a:latin typeface="Arial MT"/>
                <a:cs typeface="Arial MT"/>
              </a:rPr>
              <a:t> </a:t>
            </a:r>
            <a:r>
              <a:rPr sz="2400" dirty="0">
                <a:latin typeface="Arial MT"/>
                <a:cs typeface="Arial MT"/>
              </a:rPr>
              <a:t>new</a:t>
            </a:r>
            <a:r>
              <a:rPr sz="2400" spc="-50" dirty="0">
                <a:latin typeface="Arial MT"/>
                <a:cs typeface="Arial MT"/>
              </a:rPr>
              <a:t> </a:t>
            </a:r>
            <a:r>
              <a:rPr sz="2400" dirty="0">
                <a:latin typeface="Arial MT"/>
                <a:cs typeface="Arial MT"/>
              </a:rPr>
              <a:t>company</a:t>
            </a:r>
            <a:r>
              <a:rPr sz="2400" spc="-55" dirty="0">
                <a:latin typeface="Arial MT"/>
                <a:cs typeface="Arial MT"/>
              </a:rPr>
              <a:t> </a:t>
            </a:r>
            <a:r>
              <a:rPr sz="2400" dirty="0">
                <a:latin typeface="Arial MT"/>
                <a:cs typeface="Arial MT"/>
              </a:rPr>
              <a:t>has</a:t>
            </a:r>
            <a:r>
              <a:rPr sz="2400" spc="-40" dirty="0">
                <a:latin typeface="Arial MT"/>
                <a:cs typeface="Arial MT"/>
              </a:rPr>
              <a:t> </a:t>
            </a:r>
            <a:r>
              <a:rPr sz="2400" dirty="0">
                <a:latin typeface="Arial MT"/>
                <a:cs typeface="Arial MT"/>
              </a:rPr>
              <a:t>fixed</a:t>
            </a:r>
            <a:r>
              <a:rPr sz="2400" spc="-45" dirty="0">
                <a:latin typeface="Arial MT"/>
                <a:cs typeface="Arial MT"/>
              </a:rPr>
              <a:t> </a:t>
            </a:r>
            <a:r>
              <a:rPr sz="2400" dirty="0">
                <a:latin typeface="Arial MT"/>
                <a:cs typeface="Arial MT"/>
              </a:rPr>
              <a:t>overhead</a:t>
            </a:r>
            <a:r>
              <a:rPr sz="2400" spc="-50" dirty="0">
                <a:latin typeface="Arial MT"/>
                <a:cs typeface="Arial MT"/>
              </a:rPr>
              <a:t> </a:t>
            </a:r>
            <a:r>
              <a:rPr sz="2400" dirty="0">
                <a:latin typeface="Arial MT"/>
                <a:cs typeface="Arial MT"/>
              </a:rPr>
              <a:t>of</a:t>
            </a:r>
            <a:r>
              <a:rPr sz="2400" spc="-55" dirty="0">
                <a:latin typeface="Arial MT"/>
                <a:cs typeface="Arial MT"/>
              </a:rPr>
              <a:t> </a:t>
            </a:r>
            <a:r>
              <a:rPr sz="2400" dirty="0">
                <a:latin typeface="Arial MT"/>
                <a:cs typeface="Arial MT"/>
              </a:rPr>
              <a:t>$12,000</a:t>
            </a:r>
            <a:r>
              <a:rPr sz="2400" spc="-45" dirty="0">
                <a:latin typeface="Arial MT"/>
                <a:cs typeface="Arial MT"/>
              </a:rPr>
              <a:t> </a:t>
            </a:r>
            <a:r>
              <a:rPr sz="2400" dirty="0">
                <a:latin typeface="Arial MT"/>
                <a:cs typeface="Arial MT"/>
              </a:rPr>
              <a:t>and</a:t>
            </a:r>
            <a:r>
              <a:rPr sz="2400" spc="-45" dirty="0">
                <a:latin typeface="Arial MT"/>
                <a:cs typeface="Arial MT"/>
              </a:rPr>
              <a:t> </a:t>
            </a:r>
            <a:r>
              <a:rPr sz="2400" spc="-10" dirty="0">
                <a:latin typeface="Arial MT"/>
                <a:cs typeface="Arial MT"/>
              </a:rPr>
              <a:t>manufactures </a:t>
            </a:r>
            <a:r>
              <a:rPr sz="2400" dirty="0">
                <a:latin typeface="Arial MT"/>
                <a:cs typeface="Arial MT"/>
              </a:rPr>
              <a:t>10,000</a:t>
            </a:r>
            <a:r>
              <a:rPr sz="2400" spc="-35" dirty="0">
                <a:latin typeface="Arial MT"/>
                <a:cs typeface="Arial MT"/>
              </a:rPr>
              <a:t> </a:t>
            </a:r>
            <a:r>
              <a:rPr sz="2400" dirty="0">
                <a:latin typeface="Arial MT"/>
                <a:cs typeface="Arial MT"/>
              </a:rPr>
              <a:t>units.</a:t>
            </a:r>
            <a:r>
              <a:rPr sz="2400" spc="-40" dirty="0">
                <a:latin typeface="Arial MT"/>
                <a:cs typeface="Arial MT"/>
              </a:rPr>
              <a:t> </a:t>
            </a:r>
            <a:r>
              <a:rPr sz="2400" dirty="0">
                <a:latin typeface="Arial MT"/>
                <a:cs typeface="Arial MT"/>
              </a:rPr>
              <a:t>Direct</a:t>
            </a:r>
            <a:r>
              <a:rPr sz="2400" spc="-35" dirty="0">
                <a:latin typeface="Arial MT"/>
                <a:cs typeface="Arial MT"/>
              </a:rPr>
              <a:t> </a:t>
            </a:r>
            <a:r>
              <a:rPr sz="2400" dirty="0">
                <a:latin typeface="Arial MT"/>
                <a:cs typeface="Arial MT"/>
              </a:rPr>
              <a:t>materials</a:t>
            </a:r>
            <a:r>
              <a:rPr sz="2400" spc="-35" dirty="0">
                <a:latin typeface="Arial MT"/>
                <a:cs typeface="Arial MT"/>
              </a:rPr>
              <a:t> </a:t>
            </a:r>
            <a:r>
              <a:rPr sz="2400" dirty="0">
                <a:latin typeface="Arial MT"/>
                <a:cs typeface="Arial MT"/>
              </a:rPr>
              <a:t>cost</a:t>
            </a:r>
            <a:r>
              <a:rPr sz="2400" spc="-40" dirty="0">
                <a:latin typeface="Arial MT"/>
                <a:cs typeface="Arial MT"/>
              </a:rPr>
              <a:t> </a:t>
            </a:r>
            <a:r>
              <a:rPr sz="2400" dirty="0">
                <a:latin typeface="Arial MT"/>
                <a:cs typeface="Arial MT"/>
              </a:rPr>
              <a:t>is</a:t>
            </a:r>
            <a:r>
              <a:rPr sz="2400" spc="-40" dirty="0">
                <a:latin typeface="Arial MT"/>
                <a:cs typeface="Arial MT"/>
              </a:rPr>
              <a:t> </a:t>
            </a:r>
            <a:r>
              <a:rPr sz="2400" dirty="0">
                <a:latin typeface="Arial MT"/>
                <a:cs typeface="Arial MT"/>
              </a:rPr>
              <a:t>$3</a:t>
            </a:r>
            <a:r>
              <a:rPr sz="2400" spc="-45" dirty="0">
                <a:latin typeface="Arial MT"/>
                <a:cs typeface="Arial MT"/>
              </a:rPr>
              <a:t> </a:t>
            </a:r>
            <a:r>
              <a:rPr sz="2400" dirty="0">
                <a:latin typeface="Arial MT"/>
                <a:cs typeface="Arial MT"/>
              </a:rPr>
              <a:t>per</a:t>
            </a:r>
            <a:r>
              <a:rPr sz="2400" spc="-40" dirty="0">
                <a:latin typeface="Arial MT"/>
                <a:cs typeface="Arial MT"/>
              </a:rPr>
              <a:t> </a:t>
            </a:r>
            <a:r>
              <a:rPr sz="2400" dirty="0">
                <a:latin typeface="Arial MT"/>
                <a:cs typeface="Arial MT"/>
              </a:rPr>
              <a:t>unit,</a:t>
            </a:r>
            <a:r>
              <a:rPr sz="2400" spc="-45" dirty="0">
                <a:latin typeface="Arial MT"/>
                <a:cs typeface="Arial MT"/>
              </a:rPr>
              <a:t> </a:t>
            </a:r>
            <a:r>
              <a:rPr sz="2400" dirty="0">
                <a:latin typeface="Arial MT"/>
                <a:cs typeface="Arial MT"/>
              </a:rPr>
              <a:t>direct</a:t>
            </a:r>
            <a:r>
              <a:rPr sz="2400" spc="-35" dirty="0">
                <a:latin typeface="Arial MT"/>
                <a:cs typeface="Arial MT"/>
              </a:rPr>
              <a:t> </a:t>
            </a:r>
            <a:r>
              <a:rPr sz="2400" dirty="0">
                <a:latin typeface="Arial MT"/>
                <a:cs typeface="Arial MT"/>
              </a:rPr>
              <a:t>labor</a:t>
            </a:r>
            <a:r>
              <a:rPr sz="2400" spc="-35" dirty="0">
                <a:latin typeface="Arial MT"/>
                <a:cs typeface="Arial MT"/>
              </a:rPr>
              <a:t> </a:t>
            </a:r>
            <a:r>
              <a:rPr sz="2400" dirty="0">
                <a:latin typeface="Arial MT"/>
                <a:cs typeface="Arial MT"/>
              </a:rPr>
              <a:t>is</a:t>
            </a:r>
            <a:r>
              <a:rPr sz="2400" spc="-45" dirty="0">
                <a:latin typeface="Arial MT"/>
                <a:cs typeface="Arial MT"/>
              </a:rPr>
              <a:t> </a:t>
            </a:r>
            <a:r>
              <a:rPr sz="2400" dirty="0">
                <a:latin typeface="Arial MT"/>
                <a:cs typeface="Arial MT"/>
              </a:rPr>
              <a:t>$15</a:t>
            </a:r>
            <a:r>
              <a:rPr sz="2400" spc="-45" dirty="0">
                <a:latin typeface="Arial MT"/>
                <a:cs typeface="Arial MT"/>
              </a:rPr>
              <a:t> </a:t>
            </a:r>
            <a:r>
              <a:rPr sz="2400" dirty="0">
                <a:latin typeface="Arial MT"/>
                <a:cs typeface="Arial MT"/>
              </a:rPr>
              <a:t>per</a:t>
            </a:r>
            <a:r>
              <a:rPr sz="2400" spc="-40" dirty="0">
                <a:latin typeface="Arial MT"/>
                <a:cs typeface="Arial MT"/>
              </a:rPr>
              <a:t> </a:t>
            </a:r>
            <a:r>
              <a:rPr sz="2400" spc="-10" dirty="0">
                <a:latin typeface="Arial MT"/>
                <a:cs typeface="Arial MT"/>
              </a:rPr>
              <a:t>unit, </a:t>
            </a:r>
            <a:r>
              <a:rPr sz="2400" dirty="0">
                <a:latin typeface="Arial MT"/>
                <a:cs typeface="Arial MT"/>
              </a:rPr>
              <a:t>and</a:t>
            </a:r>
            <a:r>
              <a:rPr sz="2400" spc="-60" dirty="0">
                <a:latin typeface="Arial MT"/>
                <a:cs typeface="Arial MT"/>
              </a:rPr>
              <a:t> </a:t>
            </a:r>
            <a:r>
              <a:rPr sz="2400" dirty="0">
                <a:latin typeface="Arial MT"/>
                <a:cs typeface="Arial MT"/>
              </a:rPr>
              <a:t>the</a:t>
            </a:r>
            <a:r>
              <a:rPr sz="2400" spc="-65" dirty="0">
                <a:latin typeface="Arial MT"/>
                <a:cs typeface="Arial MT"/>
              </a:rPr>
              <a:t> </a:t>
            </a:r>
            <a:r>
              <a:rPr sz="2400" dirty="0">
                <a:latin typeface="Arial MT"/>
                <a:cs typeface="Arial MT"/>
              </a:rPr>
              <a:t>variable</a:t>
            </a:r>
            <a:r>
              <a:rPr sz="2400" spc="-50" dirty="0">
                <a:latin typeface="Arial MT"/>
                <a:cs typeface="Arial MT"/>
              </a:rPr>
              <a:t> </a:t>
            </a:r>
            <a:r>
              <a:rPr sz="2400" dirty="0">
                <a:latin typeface="Arial MT"/>
                <a:cs typeface="Arial MT"/>
              </a:rPr>
              <a:t>manufacturing</a:t>
            </a:r>
            <a:r>
              <a:rPr sz="2400" spc="-60" dirty="0">
                <a:latin typeface="Arial MT"/>
                <a:cs typeface="Arial MT"/>
              </a:rPr>
              <a:t> </a:t>
            </a:r>
            <a:r>
              <a:rPr sz="2400" dirty="0">
                <a:latin typeface="Arial MT"/>
                <a:cs typeface="Arial MT"/>
              </a:rPr>
              <a:t>overhead</a:t>
            </a:r>
            <a:r>
              <a:rPr sz="2400" spc="-45" dirty="0">
                <a:latin typeface="Arial MT"/>
                <a:cs typeface="Arial MT"/>
              </a:rPr>
              <a:t> </a:t>
            </a:r>
            <a:r>
              <a:rPr sz="2400" dirty="0">
                <a:latin typeface="Arial MT"/>
                <a:cs typeface="Arial MT"/>
              </a:rPr>
              <a:t>is</a:t>
            </a:r>
            <a:r>
              <a:rPr sz="2400" spc="-65" dirty="0">
                <a:latin typeface="Arial MT"/>
                <a:cs typeface="Arial MT"/>
              </a:rPr>
              <a:t> </a:t>
            </a:r>
            <a:r>
              <a:rPr sz="2400" dirty="0">
                <a:latin typeface="Arial MT"/>
                <a:cs typeface="Arial MT"/>
              </a:rPr>
              <a:t>$7</a:t>
            </a:r>
            <a:r>
              <a:rPr sz="2400" spc="-60" dirty="0">
                <a:latin typeface="Arial MT"/>
                <a:cs typeface="Arial MT"/>
              </a:rPr>
              <a:t> </a:t>
            </a:r>
            <a:r>
              <a:rPr sz="2400" dirty="0">
                <a:latin typeface="Arial MT"/>
                <a:cs typeface="Arial MT"/>
              </a:rPr>
              <a:t>per</a:t>
            </a:r>
            <a:r>
              <a:rPr sz="2400" spc="-65" dirty="0">
                <a:latin typeface="Arial MT"/>
                <a:cs typeface="Arial MT"/>
              </a:rPr>
              <a:t> </a:t>
            </a:r>
            <a:r>
              <a:rPr sz="2400" spc="-10" dirty="0">
                <a:latin typeface="Arial MT"/>
                <a:cs typeface="Arial MT"/>
              </a:rPr>
              <a:t>unit.</a:t>
            </a:r>
            <a:endParaRPr sz="2400" dirty="0">
              <a:latin typeface="Arial MT"/>
              <a:cs typeface="Arial MT"/>
            </a:endParaRPr>
          </a:p>
        </p:txBody>
      </p:sp>
      <p:graphicFrame>
        <p:nvGraphicFramePr>
          <p:cNvPr id="4" name="object 4"/>
          <p:cNvGraphicFramePr>
            <a:graphicFrameLocks noGrp="1"/>
          </p:cNvGraphicFramePr>
          <p:nvPr/>
        </p:nvGraphicFramePr>
        <p:xfrm>
          <a:off x="1055440" y="2432565"/>
          <a:ext cx="9889490" cy="3199765"/>
        </p:xfrm>
        <a:graphic>
          <a:graphicData uri="http://schemas.openxmlformats.org/drawingml/2006/table">
            <a:tbl>
              <a:tblPr firstRow="1" bandRow="1">
                <a:tableStyleId>{2D5ABB26-0587-4C30-8999-92F81FD0307C}</a:tableStyleId>
              </a:tblPr>
              <a:tblGrid>
                <a:gridCol w="4470400">
                  <a:extLst>
                    <a:ext uri="{9D8B030D-6E8A-4147-A177-3AD203B41FA5}">
                      <a16:colId xmlns:a16="http://schemas.microsoft.com/office/drawing/2014/main" val="20000"/>
                    </a:ext>
                  </a:extLst>
                </a:gridCol>
                <a:gridCol w="2709545">
                  <a:extLst>
                    <a:ext uri="{9D8B030D-6E8A-4147-A177-3AD203B41FA5}">
                      <a16:colId xmlns:a16="http://schemas.microsoft.com/office/drawing/2014/main" val="20001"/>
                    </a:ext>
                  </a:extLst>
                </a:gridCol>
                <a:gridCol w="2709545">
                  <a:extLst>
                    <a:ext uri="{9D8B030D-6E8A-4147-A177-3AD203B41FA5}">
                      <a16:colId xmlns:a16="http://schemas.microsoft.com/office/drawing/2014/main" val="20002"/>
                    </a:ext>
                  </a:extLst>
                </a:gridCol>
              </a:tblGrid>
              <a:tr h="457200">
                <a:tc>
                  <a:txBody>
                    <a:bodyPr/>
                    <a:lstStyle/>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2075">
                        <a:lnSpc>
                          <a:spcPct val="100000"/>
                        </a:lnSpc>
                        <a:spcBef>
                          <a:spcPts val="305"/>
                        </a:spcBef>
                      </a:pPr>
                      <a:r>
                        <a:rPr sz="2400" b="1" spc="-10" dirty="0">
                          <a:solidFill>
                            <a:srgbClr val="FFFFFF"/>
                          </a:solidFill>
                          <a:latin typeface="Arial"/>
                          <a:cs typeface="Arial"/>
                        </a:rPr>
                        <a:t>Absorption</a:t>
                      </a:r>
                      <a:endParaRPr sz="240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2075">
                        <a:lnSpc>
                          <a:spcPct val="100000"/>
                        </a:lnSpc>
                        <a:spcBef>
                          <a:spcPts val="305"/>
                        </a:spcBef>
                      </a:pPr>
                      <a:r>
                        <a:rPr sz="2400" b="1" spc="-10" dirty="0">
                          <a:solidFill>
                            <a:srgbClr val="FFFFFF"/>
                          </a:solidFill>
                          <a:latin typeface="Arial"/>
                          <a:cs typeface="Arial"/>
                        </a:rPr>
                        <a:t>Variable</a:t>
                      </a:r>
                      <a:endParaRPr sz="2400" dirty="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extLst>
                  <a:ext uri="{0D108BD9-81ED-4DB2-BD59-A6C34878D82A}">
                    <a16:rowId xmlns:a16="http://schemas.microsoft.com/office/drawing/2014/main" val="10000"/>
                  </a:ext>
                </a:extLst>
              </a:tr>
              <a:tr h="456565">
                <a:tc>
                  <a:txBody>
                    <a:bodyPr/>
                    <a:lstStyle/>
                    <a:p>
                      <a:pPr marL="91440">
                        <a:lnSpc>
                          <a:spcPct val="100000"/>
                        </a:lnSpc>
                        <a:spcBef>
                          <a:spcPts val="305"/>
                        </a:spcBef>
                      </a:pPr>
                      <a:r>
                        <a:rPr sz="2400" dirty="0">
                          <a:latin typeface="Arial MT"/>
                          <a:cs typeface="Arial MT"/>
                        </a:rPr>
                        <a:t>DM</a:t>
                      </a:r>
                      <a:r>
                        <a:rPr sz="2400" spc="-60" dirty="0">
                          <a:latin typeface="Arial MT"/>
                          <a:cs typeface="Arial MT"/>
                        </a:rPr>
                        <a:t> </a:t>
                      </a:r>
                      <a:r>
                        <a:rPr sz="2400" dirty="0">
                          <a:latin typeface="Arial MT"/>
                          <a:cs typeface="Arial MT"/>
                        </a:rPr>
                        <a:t>($3/unit</a:t>
                      </a:r>
                      <a:r>
                        <a:rPr sz="2400" spc="-55" dirty="0">
                          <a:latin typeface="Arial MT"/>
                          <a:cs typeface="Arial MT"/>
                        </a:rPr>
                        <a:t> </a:t>
                      </a:r>
                      <a:r>
                        <a:rPr sz="2400" dirty="0">
                          <a:latin typeface="Arial MT"/>
                          <a:cs typeface="Arial MT"/>
                        </a:rPr>
                        <a:t>*</a:t>
                      </a:r>
                      <a:r>
                        <a:rPr sz="2400" spc="-55" dirty="0">
                          <a:latin typeface="Arial MT"/>
                          <a:cs typeface="Arial MT"/>
                        </a:rPr>
                        <a:t> </a:t>
                      </a:r>
                      <a:r>
                        <a:rPr sz="2400" dirty="0">
                          <a:latin typeface="Arial MT"/>
                          <a:cs typeface="Arial MT"/>
                        </a:rPr>
                        <a:t>10,000</a:t>
                      </a:r>
                      <a:r>
                        <a:rPr sz="2400" spc="-50" dirty="0">
                          <a:latin typeface="Arial MT"/>
                          <a:cs typeface="Arial MT"/>
                        </a:rPr>
                        <a:t> </a:t>
                      </a:r>
                      <a:r>
                        <a:rPr sz="2400" spc="-10" dirty="0">
                          <a:latin typeface="Arial MT"/>
                          <a:cs typeface="Arial MT"/>
                        </a:rPr>
                        <a:t>units)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$30,000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$30,000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1"/>
                  </a:ext>
                </a:extLst>
              </a:tr>
              <a:tr h="457200">
                <a:tc>
                  <a:txBody>
                    <a:bodyPr/>
                    <a:lstStyle/>
                    <a:p>
                      <a:pPr marL="91440">
                        <a:lnSpc>
                          <a:spcPct val="100000"/>
                        </a:lnSpc>
                        <a:spcBef>
                          <a:spcPts val="305"/>
                        </a:spcBef>
                      </a:pPr>
                      <a:r>
                        <a:rPr sz="2400" dirty="0">
                          <a:latin typeface="Arial MT"/>
                          <a:cs typeface="Arial MT"/>
                        </a:rPr>
                        <a:t>DL</a:t>
                      </a:r>
                      <a:r>
                        <a:rPr sz="2400" spc="-150" dirty="0">
                          <a:latin typeface="Arial MT"/>
                          <a:cs typeface="Arial MT"/>
                        </a:rPr>
                        <a:t> </a:t>
                      </a:r>
                      <a:r>
                        <a:rPr sz="2400" dirty="0">
                          <a:latin typeface="Arial MT"/>
                          <a:cs typeface="Arial MT"/>
                        </a:rPr>
                        <a:t>($15/unit</a:t>
                      </a:r>
                      <a:r>
                        <a:rPr sz="2400" spc="-55" dirty="0">
                          <a:latin typeface="Arial MT"/>
                          <a:cs typeface="Arial MT"/>
                        </a:rPr>
                        <a:t> </a:t>
                      </a:r>
                      <a:r>
                        <a:rPr sz="2400" dirty="0">
                          <a:latin typeface="Arial MT"/>
                          <a:cs typeface="Arial MT"/>
                        </a:rPr>
                        <a:t>*</a:t>
                      </a:r>
                      <a:r>
                        <a:rPr sz="2400" spc="-65" dirty="0">
                          <a:latin typeface="Arial MT"/>
                          <a:cs typeface="Arial MT"/>
                        </a:rPr>
                        <a:t> </a:t>
                      </a:r>
                      <a:r>
                        <a:rPr sz="2400" dirty="0">
                          <a:latin typeface="Arial MT"/>
                          <a:cs typeface="Arial MT"/>
                        </a:rPr>
                        <a:t>10,000</a:t>
                      </a:r>
                      <a:r>
                        <a:rPr sz="2400" spc="-70" dirty="0">
                          <a:latin typeface="Arial MT"/>
                          <a:cs typeface="Arial MT"/>
                        </a:rPr>
                        <a:t> </a:t>
                      </a:r>
                      <a:r>
                        <a:rPr sz="2400" spc="-10" dirty="0">
                          <a:latin typeface="Arial MT"/>
                          <a:cs typeface="Arial MT"/>
                        </a:rPr>
                        <a:t>units)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05"/>
                        </a:spcBef>
                      </a:pPr>
                      <a:r>
                        <a:rPr sz="2400" spc="-10" dirty="0">
                          <a:latin typeface="Arial MT"/>
                          <a:cs typeface="Arial MT"/>
                        </a:rPr>
                        <a:t>$150,000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05"/>
                        </a:spcBef>
                      </a:pPr>
                      <a:r>
                        <a:rPr sz="2400" spc="-10" dirty="0">
                          <a:latin typeface="Arial MT"/>
                          <a:cs typeface="Arial MT"/>
                        </a:rPr>
                        <a:t>$150,000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2"/>
                  </a:ext>
                </a:extLst>
              </a:tr>
              <a:tr h="457200">
                <a:tc>
                  <a:txBody>
                    <a:bodyPr/>
                    <a:lstStyle/>
                    <a:p>
                      <a:pPr marL="91440">
                        <a:lnSpc>
                          <a:spcPct val="100000"/>
                        </a:lnSpc>
                        <a:spcBef>
                          <a:spcPts val="305"/>
                        </a:spcBef>
                      </a:pPr>
                      <a:r>
                        <a:rPr sz="2400" dirty="0">
                          <a:latin typeface="Arial MT"/>
                          <a:cs typeface="Arial MT"/>
                        </a:rPr>
                        <a:t>VMOH</a:t>
                      </a:r>
                      <a:r>
                        <a:rPr sz="2400" spc="-55" dirty="0">
                          <a:latin typeface="Arial MT"/>
                          <a:cs typeface="Arial MT"/>
                        </a:rPr>
                        <a:t> </a:t>
                      </a:r>
                      <a:r>
                        <a:rPr sz="2400" dirty="0">
                          <a:latin typeface="Arial MT"/>
                          <a:cs typeface="Arial MT"/>
                        </a:rPr>
                        <a:t>($7/unit</a:t>
                      </a:r>
                      <a:r>
                        <a:rPr sz="2400" spc="-50" dirty="0">
                          <a:latin typeface="Arial MT"/>
                          <a:cs typeface="Arial MT"/>
                        </a:rPr>
                        <a:t> </a:t>
                      </a:r>
                      <a:r>
                        <a:rPr sz="2400" dirty="0">
                          <a:latin typeface="Arial MT"/>
                          <a:cs typeface="Arial MT"/>
                        </a:rPr>
                        <a:t>*</a:t>
                      </a:r>
                      <a:r>
                        <a:rPr sz="2400" spc="-50" dirty="0">
                          <a:latin typeface="Arial MT"/>
                          <a:cs typeface="Arial MT"/>
                        </a:rPr>
                        <a:t> </a:t>
                      </a:r>
                      <a:r>
                        <a:rPr sz="2400" dirty="0">
                          <a:latin typeface="Arial MT"/>
                          <a:cs typeface="Arial MT"/>
                        </a:rPr>
                        <a:t>10,000</a:t>
                      </a:r>
                      <a:r>
                        <a:rPr sz="2400" spc="-45" dirty="0">
                          <a:latin typeface="Arial MT"/>
                          <a:cs typeface="Arial MT"/>
                        </a:rPr>
                        <a:t> </a:t>
                      </a:r>
                      <a:r>
                        <a:rPr sz="2400" spc="-10" dirty="0">
                          <a:latin typeface="Arial MT"/>
                          <a:cs typeface="Arial MT"/>
                        </a:rPr>
                        <a:t>units)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$70,000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$70,000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3"/>
                  </a:ext>
                </a:extLst>
              </a:tr>
              <a:tr h="457200">
                <a:tc>
                  <a:txBody>
                    <a:bodyPr/>
                    <a:lstStyle/>
                    <a:p>
                      <a:pPr marL="91440">
                        <a:lnSpc>
                          <a:spcPct val="100000"/>
                        </a:lnSpc>
                        <a:spcBef>
                          <a:spcPts val="305"/>
                        </a:spcBef>
                      </a:pPr>
                      <a:r>
                        <a:rPr sz="2400" spc="-20" dirty="0">
                          <a:latin typeface="Arial MT"/>
                          <a:cs typeface="Arial MT"/>
                        </a:rPr>
                        <a:t>FMOH</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05"/>
                        </a:spcBef>
                      </a:pPr>
                      <a:r>
                        <a:rPr sz="2400" spc="-10" dirty="0">
                          <a:latin typeface="Arial MT"/>
                          <a:cs typeface="Arial MT"/>
                        </a:rPr>
                        <a:t>$12,000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a:lnSpc>
                          <a:spcPct val="100000"/>
                        </a:lnSpc>
                      </a:pP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4"/>
                  </a:ext>
                </a:extLst>
              </a:tr>
              <a:tr h="457200">
                <a:tc>
                  <a:txBody>
                    <a:bodyPr/>
                    <a:lstStyle/>
                    <a:p>
                      <a:pPr marL="91440">
                        <a:lnSpc>
                          <a:spcPct val="100000"/>
                        </a:lnSpc>
                        <a:spcBef>
                          <a:spcPts val="305"/>
                        </a:spcBef>
                      </a:pPr>
                      <a:r>
                        <a:rPr sz="2400" spc="-40" dirty="0">
                          <a:latin typeface="Arial MT"/>
                          <a:cs typeface="Arial MT"/>
                        </a:rPr>
                        <a:t>Total</a:t>
                      </a:r>
                      <a:r>
                        <a:rPr sz="2400" spc="-110" dirty="0">
                          <a:latin typeface="Arial MT"/>
                          <a:cs typeface="Arial MT"/>
                        </a:rPr>
                        <a:t> </a:t>
                      </a:r>
                      <a:r>
                        <a:rPr sz="2400" dirty="0">
                          <a:latin typeface="Arial MT"/>
                          <a:cs typeface="Arial MT"/>
                        </a:rPr>
                        <a:t>Finished</a:t>
                      </a:r>
                      <a:r>
                        <a:rPr sz="2400" spc="-100" dirty="0">
                          <a:latin typeface="Arial MT"/>
                          <a:cs typeface="Arial MT"/>
                        </a:rPr>
                        <a:t> </a:t>
                      </a:r>
                      <a:r>
                        <a:rPr sz="2400" dirty="0">
                          <a:latin typeface="Arial MT"/>
                          <a:cs typeface="Arial MT"/>
                        </a:rPr>
                        <a:t>Goods</a:t>
                      </a:r>
                      <a:r>
                        <a:rPr sz="2400" spc="-110" dirty="0">
                          <a:latin typeface="Arial MT"/>
                          <a:cs typeface="Arial MT"/>
                        </a:rPr>
                        <a:t> </a:t>
                      </a:r>
                      <a:r>
                        <a:rPr sz="2400" spc="-10" dirty="0">
                          <a:latin typeface="Arial MT"/>
                          <a:cs typeface="Arial MT"/>
                        </a:rPr>
                        <a:t>Inventory</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$262,000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$250,000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5"/>
                  </a:ext>
                </a:extLst>
              </a:tr>
              <a:tr h="457200">
                <a:tc>
                  <a:txBody>
                    <a:bodyPr/>
                    <a:lstStyle/>
                    <a:p>
                      <a:pPr marL="91440">
                        <a:lnSpc>
                          <a:spcPct val="100000"/>
                        </a:lnSpc>
                        <a:spcBef>
                          <a:spcPts val="310"/>
                        </a:spcBef>
                      </a:pPr>
                      <a:r>
                        <a:rPr sz="2400" i="1" dirty="0">
                          <a:latin typeface="Arial"/>
                          <a:cs typeface="Arial"/>
                        </a:rPr>
                        <a:t>Cost</a:t>
                      </a:r>
                      <a:r>
                        <a:rPr sz="2400" i="1" spc="-40" dirty="0">
                          <a:latin typeface="Arial"/>
                          <a:cs typeface="Arial"/>
                        </a:rPr>
                        <a:t> </a:t>
                      </a:r>
                      <a:r>
                        <a:rPr sz="2400" i="1" dirty="0">
                          <a:latin typeface="Arial"/>
                          <a:cs typeface="Arial"/>
                        </a:rPr>
                        <a:t>per</a:t>
                      </a:r>
                      <a:r>
                        <a:rPr sz="2400" i="1" spc="-40" dirty="0">
                          <a:latin typeface="Arial"/>
                          <a:cs typeface="Arial"/>
                        </a:rPr>
                        <a:t> </a:t>
                      </a:r>
                      <a:r>
                        <a:rPr sz="2400" i="1" dirty="0">
                          <a:latin typeface="Arial"/>
                          <a:cs typeface="Arial"/>
                        </a:rPr>
                        <a:t>Unit</a:t>
                      </a:r>
                      <a:r>
                        <a:rPr sz="2400" i="1" spc="-25" dirty="0">
                          <a:latin typeface="Arial"/>
                          <a:cs typeface="Arial"/>
                        </a:rPr>
                        <a:t> </a:t>
                      </a:r>
                      <a:r>
                        <a:rPr sz="2400" i="1" dirty="0">
                          <a:latin typeface="Arial"/>
                          <a:cs typeface="Arial"/>
                        </a:rPr>
                        <a:t>in</a:t>
                      </a:r>
                      <a:r>
                        <a:rPr sz="2400" i="1" spc="-55" dirty="0">
                          <a:latin typeface="Arial"/>
                          <a:cs typeface="Arial"/>
                        </a:rPr>
                        <a:t> </a:t>
                      </a:r>
                      <a:r>
                        <a:rPr sz="2400" i="1" spc="-10" dirty="0">
                          <a:latin typeface="Arial"/>
                          <a:cs typeface="Arial"/>
                        </a:rPr>
                        <a:t>Inventory</a:t>
                      </a:r>
                      <a:endParaRPr sz="2400">
                        <a:latin typeface="Arial"/>
                        <a:cs typeface="Arial"/>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10"/>
                        </a:spcBef>
                      </a:pPr>
                      <a:r>
                        <a:rPr sz="2400" i="1" spc="-10" dirty="0">
                          <a:latin typeface="Arial"/>
                          <a:cs typeface="Arial"/>
                        </a:rPr>
                        <a:t>$26.20/unit</a:t>
                      </a:r>
                      <a:endParaRPr sz="2400">
                        <a:latin typeface="Arial"/>
                        <a:cs typeface="Arial"/>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10"/>
                        </a:spcBef>
                      </a:pPr>
                      <a:r>
                        <a:rPr sz="2400" i="1" spc="-10" dirty="0">
                          <a:latin typeface="Arial"/>
                          <a:cs typeface="Arial"/>
                        </a:rPr>
                        <a:t>$25/unit</a:t>
                      </a:r>
                      <a:endParaRPr sz="2400" dirty="0">
                        <a:latin typeface="Arial"/>
                        <a:cs typeface="Arial"/>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bject 14"/>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50</a:t>
            </a:fld>
            <a:endParaRPr spc="-5" dirty="0"/>
          </a:p>
        </p:txBody>
      </p:sp>
      <p:sp>
        <p:nvSpPr>
          <p:cNvPr id="15" name="Subtitle 14">
            <a:extLst>
              <a:ext uri="{FF2B5EF4-FFF2-40B4-BE49-F238E27FC236}">
                <a16:creationId xmlns:a16="http://schemas.microsoft.com/office/drawing/2014/main" id="{254DFFA6-7431-C957-5971-239721B17680}"/>
              </a:ext>
            </a:extLst>
          </p:cNvPr>
          <p:cNvSpPr>
            <a:spLocks noGrp="1"/>
          </p:cNvSpPr>
          <p:nvPr>
            <p:ph type="subTitle" idx="1"/>
          </p:nvPr>
        </p:nvSpPr>
        <p:spPr/>
        <p:txBody>
          <a:bodyPr/>
          <a:lstStyle/>
          <a:p>
            <a:r>
              <a:rPr lang="en-CA" dirty="0"/>
              <a:t>Residual</a:t>
            </a:r>
            <a:r>
              <a:rPr lang="en-CA" spc="-65" dirty="0"/>
              <a:t> </a:t>
            </a:r>
            <a:r>
              <a:rPr lang="en-CA" dirty="0"/>
              <a:t>Income</a:t>
            </a:r>
            <a:r>
              <a:rPr lang="en-CA" spc="-60" dirty="0"/>
              <a:t> </a:t>
            </a:r>
            <a:r>
              <a:rPr lang="en-CA" dirty="0"/>
              <a:t>(RI)</a:t>
            </a:r>
          </a:p>
        </p:txBody>
      </p:sp>
      <p:sp>
        <p:nvSpPr>
          <p:cNvPr id="3" name="object 3"/>
          <p:cNvSpPr txBox="1"/>
          <p:nvPr/>
        </p:nvSpPr>
        <p:spPr>
          <a:xfrm>
            <a:off x="414019" y="947673"/>
            <a:ext cx="2713355" cy="299720"/>
          </a:xfrm>
          <a:prstGeom prst="rect">
            <a:avLst/>
          </a:prstGeom>
        </p:spPr>
        <p:txBody>
          <a:bodyPr vert="horz" wrap="square" lIns="0" tIns="12700" rIns="0" bIns="0" rtlCol="0">
            <a:spAutoFit/>
          </a:bodyPr>
          <a:lstStyle/>
          <a:p>
            <a:pPr marL="12700">
              <a:lnSpc>
                <a:spcPct val="100000"/>
              </a:lnSpc>
              <a:spcBef>
                <a:spcPts val="100"/>
              </a:spcBef>
            </a:pPr>
            <a:r>
              <a:rPr sz="1800" b="1" spc="-10" dirty="0">
                <a:solidFill>
                  <a:srgbClr val="FFFFFF"/>
                </a:solidFill>
                <a:latin typeface="Arial"/>
                <a:cs typeface="Arial"/>
              </a:rPr>
              <a:t>ABSOLUTE</a:t>
            </a:r>
            <a:r>
              <a:rPr sz="1800" b="1" spc="-5" dirty="0">
                <a:solidFill>
                  <a:srgbClr val="FFFFFF"/>
                </a:solidFill>
                <a:latin typeface="Arial"/>
                <a:cs typeface="Arial"/>
              </a:rPr>
              <a:t> MEASURE!!!</a:t>
            </a:r>
            <a:endParaRPr sz="1800">
              <a:latin typeface="Arial"/>
              <a:cs typeface="Arial"/>
            </a:endParaRPr>
          </a:p>
        </p:txBody>
      </p:sp>
      <p:pic>
        <p:nvPicPr>
          <p:cNvPr id="4" name="object 4"/>
          <p:cNvPicPr/>
          <p:nvPr/>
        </p:nvPicPr>
        <p:blipFill>
          <a:blip r:embed="rId2" cstate="print"/>
          <a:stretch>
            <a:fillRect/>
          </a:stretch>
        </p:blipFill>
        <p:spPr>
          <a:xfrm>
            <a:off x="565404" y="1546860"/>
            <a:ext cx="2609850" cy="1169670"/>
          </a:xfrm>
          <a:prstGeom prst="rect">
            <a:avLst/>
          </a:prstGeom>
        </p:spPr>
      </p:pic>
      <p:sp>
        <p:nvSpPr>
          <p:cNvPr id="5" name="object 5"/>
          <p:cNvSpPr txBox="1"/>
          <p:nvPr/>
        </p:nvSpPr>
        <p:spPr>
          <a:xfrm>
            <a:off x="972718" y="1747265"/>
            <a:ext cx="1797685" cy="757555"/>
          </a:xfrm>
          <a:prstGeom prst="rect">
            <a:avLst/>
          </a:prstGeom>
        </p:spPr>
        <p:txBody>
          <a:bodyPr vert="horz" wrap="square" lIns="0" tIns="12700" rIns="0" bIns="0" rtlCol="0">
            <a:spAutoFit/>
          </a:bodyPr>
          <a:lstStyle/>
          <a:p>
            <a:pPr marL="288290" marR="5080" indent="-276225">
              <a:lnSpc>
                <a:spcPct val="100000"/>
              </a:lnSpc>
              <a:spcBef>
                <a:spcPts val="100"/>
              </a:spcBef>
            </a:pPr>
            <a:r>
              <a:rPr sz="2400" dirty="0">
                <a:latin typeface="Arial MT"/>
                <a:cs typeface="Arial MT"/>
              </a:rPr>
              <a:t>OPER</a:t>
            </a:r>
            <a:r>
              <a:rPr sz="2400" spc="-185" dirty="0">
                <a:latin typeface="Arial MT"/>
                <a:cs typeface="Arial MT"/>
              </a:rPr>
              <a:t>A</a:t>
            </a:r>
            <a:r>
              <a:rPr sz="2400" dirty="0">
                <a:latin typeface="Arial MT"/>
                <a:cs typeface="Arial MT"/>
              </a:rPr>
              <a:t>TING  INCOME</a:t>
            </a:r>
            <a:endParaRPr sz="2400">
              <a:latin typeface="Arial MT"/>
              <a:cs typeface="Arial MT"/>
            </a:endParaRPr>
          </a:p>
        </p:txBody>
      </p:sp>
      <p:pic>
        <p:nvPicPr>
          <p:cNvPr id="6" name="object 6"/>
          <p:cNvPicPr/>
          <p:nvPr/>
        </p:nvPicPr>
        <p:blipFill>
          <a:blip r:embed="rId3" cstate="print"/>
          <a:stretch>
            <a:fillRect/>
          </a:stretch>
        </p:blipFill>
        <p:spPr>
          <a:xfrm>
            <a:off x="4800600" y="1546860"/>
            <a:ext cx="2609850" cy="1169670"/>
          </a:xfrm>
          <a:prstGeom prst="rect">
            <a:avLst/>
          </a:prstGeom>
        </p:spPr>
      </p:pic>
      <p:sp>
        <p:nvSpPr>
          <p:cNvPr id="7" name="object 7"/>
          <p:cNvSpPr txBox="1"/>
          <p:nvPr/>
        </p:nvSpPr>
        <p:spPr>
          <a:xfrm>
            <a:off x="5208270" y="1564385"/>
            <a:ext cx="1797050" cy="1123315"/>
          </a:xfrm>
          <a:prstGeom prst="rect">
            <a:avLst/>
          </a:prstGeom>
        </p:spPr>
        <p:txBody>
          <a:bodyPr vert="horz" wrap="square" lIns="0" tIns="12700" rIns="0" bIns="0" rtlCol="0">
            <a:spAutoFit/>
          </a:bodyPr>
          <a:lstStyle/>
          <a:p>
            <a:pPr marL="12700" marR="5080" indent="-635" algn="ctr">
              <a:lnSpc>
                <a:spcPct val="100000"/>
              </a:lnSpc>
              <a:spcBef>
                <a:spcPts val="100"/>
              </a:spcBef>
            </a:pPr>
            <a:r>
              <a:rPr sz="2400" spc="-30" dirty="0">
                <a:latin typeface="Arial MT"/>
                <a:cs typeface="Arial MT"/>
              </a:rPr>
              <a:t>AVERAGE </a:t>
            </a:r>
            <a:r>
              <a:rPr sz="2400" spc="-25" dirty="0">
                <a:latin typeface="Arial MT"/>
                <a:cs typeface="Arial MT"/>
              </a:rPr>
              <a:t> </a:t>
            </a:r>
            <a:r>
              <a:rPr sz="2400" dirty="0">
                <a:latin typeface="Arial MT"/>
                <a:cs typeface="Arial MT"/>
              </a:rPr>
              <a:t>OP</a:t>
            </a:r>
            <a:r>
              <a:rPr sz="2400" spc="-10" dirty="0">
                <a:latin typeface="Arial MT"/>
                <a:cs typeface="Arial MT"/>
              </a:rPr>
              <a:t>E</a:t>
            </a:r>
            <a:r>
              <a:rPr sz="2400" dirty="0">
                <a:latin typeface="Arial MT"/>
                <a:cs typeface="Arial MT"/>
              </a:rPr>
              <a:t>R</a:t>
            </a:r>
            <a:r>
              <a:rPr sz="2400" spc="-195" dirty="0">
                <a:latin typeface="Arial MT"/>
                <a:cs typeface="Arial MT"/>
              </a:rPr>
              <a:t>A</a:t>
            </a:r>
            <a:r>
              <a:rPr sz="2400" dirty="0">
                <a:latin typeface="Arial MT"/>
                <a:cs typeface="Arial MT"/>
              </a:rPr>
              <a:t>TING  </a:t>
            </a:r>
            <a:r>
              <a:rPr sz="2400" spc="-5" dirty="0">
                <a:latin typeface="Arial MT"/>
                <a:cs typeface="Arial MT"/>
              </a:rPr>
              <a:t>ASSETS</a:t>
            </a:r>
            <a:endParaRPr sz="2400">
              <a:latin typeface="Arial MT"/>
              <a:cs typeface="Arial MT"/>
            </a:endParaRPr>
          </a:p>
        </p:txBody>
      </p:sp>
      <p:pic>
        <p:nvPicPr>
          <p:cNvPr id="8" name="object 8"/>
          <p:cNvPicPr/>
          <p:nvPr/>
        </p:nvPicPr>
        <p:blipFill>
          <a:blip r:embed="rId4" cstate="print"/>
          <a:stretch>
            <a:fillRect/>
          </a:stretch>
        </p:blipFill>
        <p:spPr>
          <a:xfrm>
            <a:off x="7991856" y="1546860"/>
            <a:ext cx="2995422" cy="1169670"/>
          </a:xfrm>
          <a:prstGeom prst="rect">
            <a:avLst/>
          </a:prstGeom>
        </p:spPr>
      </p:pic>
      <p:sp>
        <p:nvSpPr>
          <p:cNvPr id="9" name="object 9"/>
          <p:cNvSpPr txBox="1"/>
          <p:nvPr/>
        </p:nvSpPr>
        <p:spPr>
          <a:xfrm>
            <a:off x="7589011" y="1564385"/>
            <a:ext cx="3156585" cy="1123315"/>
          </a:xfrm>
          <a:prstGeom prst="rect">
            <a:avLst/>
          </a:prstGeom>
        </p:spPr>
        <p:txBody>
          <a:bodyPr vert="horz" wrap="square" lIns="0" tIns="12700" rIns="0" bIns="0" rtlCol="0">
            <a:spAutoFit/>
          </a:bodyPr>
          <a:lstStyle/>
          <a:p>
            <a:pPr marL="1216025">
              <a:lnSpc>
                <a:spcPct val="100000"/>
              </a:lnSpc>
              <a:spcBef>
                <a:spcPts val="100"/>
              </a:spcBef>
            </a:pPr>
            <a:r>
              <a:rPr sz="2400" dirty="0">
                <a:latin typeface="Arial MT"/>
                <a:cs typeface="Arial MT"/>
              </a:rPr>
              <a:t>MINIMUM</a:t>
            </a:r>
            <a:endParaRPr sz="2400">
              <a:latin typeface="Arial MT"/>
              <a:cs typeface="Arial MT"/>
            </a:endParaRPr>
          </a:p>
          <a:p>
            <a:pPr marL="12700">
              <a:lnSpc>
                <a:spcPct val="100000"/>
              </a:lnSpc>
              <a:tabLst>
                <a:tab pos="661035" algn="l"/>
              </a:tabLst>
            </a:pPr>
            <a:r>
              <a:rPr sz="2400" dirty="0">
                <a:latin typeface="Arial MT"/>
                <a:cs typeface="Arial MT"/>
              </a:rPr>
              <a:t>X	</a:t>
            </a:r>
            <a:r>
              <a:rPr sz="2400" spc="-5" dirty="0">
                <a:latin typeface="Arial MT"/>
                <a:cs typeface="Arial MT"/>
              </a:rPr>
              <a:t>REQUIRED</a:t>
            </a:r>
            <a:r>
              <a:rPr sz="2400" spc="-55" dirty="0">
                <a:latin typeface="Arial MT"/>
                <a:cs typeface="Arial MT"/>
              </a:rPr>
              <a:t> </a:t>
            </a:r>
            <a:r>
              <a:rPr sz="2400" spc="-50" dirty="0">
                <a:latin typeface="Arial MT"/>
                <a:cs typeface="Arial MT"/>
              </a:rPr>
              <a:t>RATE</a:t>
            </a:r>
            <a:endParaRPr sz="2400">
              <a:latin typeface="Arial MT"/>
              <a:cs typeface="Arial MT"/>
            </a:endParaRPr>
          </a:p>
          <a:p>
            <a:pPr marL="1016000">
              <a:lnSpc>
                <a:spcPct val="100000"/>
              </a:lnSpc>
            </a:pPr>
            <a:r>
              <a:rPr sz="2400" dirty="0">
                <a:latin typeface="Arial MT"/>
                <a:cs typeface="Arial MT"/>
              </a:rPr>
              <a:t>OF</a:t>
            </a:r>
            <a:r>
              <a:rPr sz="2400" spc="-65" dirty="0">
                <a:latin typeface="Arial MT"/>
                <a:cs typeface="Arial MT"/>
              </a:rPr>
              <a:t> </a:t>
            </a:r>
            <a:r>
              <a:rPr sz="2400" spc="-5" dirty="0">
                <a:latin typeface="Arial MT"/>
                <a:cs typeface="Arial MT"/>
              </a:rPr>
              <a:t>RETURN</a:t>
            </a:r>
            <a:endParaRPr sz="2400">
              <a:latin typeface="Arial MT"/>
              <a:cs typeface="Arial MT"/>
            </a:endParaRPr>
          </a:p>
        </p:txBody>
      </p:sp>
      <p:sp>
        <p:nvSpPr>
          <p:cNvPr id="10" name="object 10"/>
          <p:cNvSpPr/>
          <p:nvPr/>
        </p:nvSpPr>
        <p:spPr>
          <a:xfrm>
            <a:off x="4367784" y="1484375"/>
            <a:ext cx="260985" cy="1297305"/>
          </a:xfrm>
          <a:custGeom>
            <a:avLst/>
            <a:gdLst/>
            <a:ahLst/>
            <a:cxnLst/>
            <a:rect l="l" t="t" r="r" b="b"/>
            <a:pathLst>
              <a:path w="260985" h="1297305">
                <a:moveTo>
                  <a:pt x="260603" y="1296924"/>
                </a:moveTo>
                <a:lnTo>
                  <a:pt x="178247" y="1295811"/>
                </a:lnTo>
                <a:lnTo>
                  <a:pt x="106710" y="1292717"/>
                </a:lnTo>
                <a:lnTo>
                  <a:pt x="50291" y="1288008"/>
                </a:lnTo>
                <a:lnTo>
                  <a:pt x="0" y="1275207"/>
                </a:lnTo>
                <a:lnTo>
                  <a:pt x="0" y="21716"/>
                </a:lnTo>
                <a:lnTo>
                  <a:pt x="13289" y="14874"/>
                </a:lnTo>
                <a:lnTo>
                  <a:pt x="50291" y="8915"/>
                </a:lnTo>
                <a:lnTo>
                  <a:pt x="106710" y="4206"/>
                </a:lnTo>
                <a:lnTo>
                  <a:pt x="178247" y="1112"/>
                </a:lnTo>
                <a:lnTo>
                  <a:pt x="260603" y="0"/>
                </a:lnTo>
              </a:path>
            </a:pathLst>
          </a:custGeom>
          <a:ln w="9525">
            <a:solidFill>
              <a:srgbClr val="000000"/>
            </a:solidFill>
          </a:ln>
        </p:spPr>
        <p:txBody>
          <a:bodyPr wrap="square" lIns="0" tIns="0" rIns="0" bIns="0" rtlCol="0"/>
          <a:lstStyle/>
          <a:p>
            <a:endParaRPr/>
          </a:p>
        </p:txBody>
      </p:sp>
      <p:sp>
        <p:nvSpPr>
          <p:cNvPr id="11" name="object 11"/>
          <p:cNvSpPr/>
          <p:nvPr/>
        </p:nvSpPr>
        <p:spPr>
          <a:xfrm>
            <a:off x="11039856" y="1484375"/>
            <a:ext cx="379730" cy="1297305"/>
          </a:xfrm>
          <a:custGeom>
            <a:avLst/>
            <a:gdLst/>
            <a:ahLst/>
            <a:cxnLst/>
            <a:rect l="l" t="t" r="r" b="b"/>
            <a:pathLst>
              <a:path w="379729" h="1297305">
                <a:moveTo>
                  <a:pt x="0" y="1296924"/>
                </a:moveTo>
                <a:lnTo>
                  <a:pt x="76469" y="1296284"/>
                </a:lnTo>
                <a:lnTo>
                  <a:pt x="147697" y="1294447"/>
                </a:lnTo>
                <a:lnTo>
                  <a:pt x="212155" y="1291539"/>
                </a:lnTo>
                <a:lnTo>
                  <a:pt x="268319" y="1287684"/>
                </a:lnTo>
                <a:lnTo>
                  <a:pt x="314659" y="1283008"/>
                </a:lnTo>
                <a:lnTo>
                  <a:pt x="371765" y="1271691"/>
                </a:lnTo>
                <a:lnTo>
                  <a:pt x="379475" y="1265301"/>
                </a:lnTo>
                <a:lnTo>
                  <a:pt x="379475" y="31623"/>
                </a:lnTo>
                <a:lnTo>
                  <a:pt x="314659" y="13915"/>
                </a:lnTo>
                <a:lnTo>
                  <a:pt x="268319" y="9239"/>
                </a:lnTo>
                <a:lnTo>
                  <a:pt x="212155" y="5384"/>
                </a:lnTo>
                <a:lnTo>
                  <a:pt x="147697" y="2476"/>
                </a:lnTo>
                <a:lnTo>
                  <a:pt x="76469" y="639"/>
                </a:lnTo>
                <a:lnTo>
                  <a:pt x="0" y="0"/>
                </a:lnTo>
              </a:path>
            </a:pathLst>
          </a:custGeom>
          <a:ln w="9525">
            <a:solidFill>
              <a:srgbClr val="000000"/>
            </a:solidFill>
          </a:ln>
        </p:spPr>
        <p:txBody>
          <a:bodyPr wrap="square" lIns="0" tIns="0" rIns="0" bIns="0" rtlCol="0"/>
          <a:lstStyle/>
          <a:p>
            <a:endParaRPr/>
          </a:p>
        </p:txBody>
      </p:sp>
      <p:sp>
        <p:nvSpPr>
          <p:cNvPr id="12" name="object 12"/>
          <p:cNvSpPr txBox="1"/>
          <p:nvPr/>
        </p:nvSpPr>
        <p:spPr>
          <a:xfrm>
            <a:off x="3680840" y="1945004"/>
            <a:ext cx="1270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MT"/>
                <a:cs typeface="Arial MT"/>
              </a:rPr>
              <a:t>-</a:t>
            </a:r>
            <a:endParaRPr sz="2400">
              <a:latin typeface="Arial MT"/>
              <a:cs typeface="Arial MT"/>
            </a:endParaRPr>
          </a:p>
        </p:txBody>
      </p:sp>
      <p:sp>
        <p:nvSpPr>
          <p:cNvPr id="13" name="object 13"/>
          <p:cNvSpPr txBox="1"/>
          <p:nvPr/>
        </p:nvSpPr>
        <p:spPr>
          <a:xfrm>
            <a:off x="326847" y="3109976"/>
            <a:ext cx="10914380" cy="2415540"/>
          </a:xfrm>
          <a:prstGeom prst="rect">
            <a:avLst/>
          </a:prstGeom>
        </p:spPr>
        <p:txBody>
          <a:bodyPr vert="horz" wrap="square" lIns="0" tIns="161925" rIns="0" bIns="0" rtlCol="0">
            <a:spAutoFit/>
          </a:bodyPr>
          <a:lstStyle/>
          <a:p>
            <a:pPr marL="469900" indent="-457200">
              <a:lnSpc>
                <a:spcPct val="100000"/>
              </a:lnSpc>
              <a:spcBef>
                <a:spcPts val="1275"/>
              </a:spcBef>
              <a:buSzPct val="79166"/>
              <a:buChar char="•"/>
              <a:tabLst>
                <a:tab pos="469265" algn="l"/>
                <a:tab pos="469900" algn="l"/>
              </a:tabLst>
            </a:pPr>
            <a:r>
              <a:rPr sz="2400" spc="-5" dirty="0">
                <a:latin typeface="Arial MT"/>
                <a:cs typeface="Arial MT"/>
              </a:rPr>
              <a:t>Operating</a:t>
            </a:r>
            <a:r>
              <a:rPr sz="2400" spc="5" dirty="0">
                <a:latin typeface="Arial MT"/>
                <a:cs typeface="Arial MT"/>
              </a:rPr>
              <a:t> </a:t>
            </a:r>
            <a:r>
              <a:rPr sz="2400" spc="-5" dirty="0">
                <a:latin typeface="Arial MT"/>
                <a:cs typeface="Arial MT"/>
              </a:rPr>
              <a:t>income</a:t>
            </a:r>
            <a:r>
              <a:rPr sz="2400" spc="20" dirty="0">
                <a:latin typeface="Arial MT"/>
                <a:cs typeface="Arial MT"/>
              </a:rPr>
              <a:t> </a:t>
            </a:r>
            <a:r>
              <a:rPr sz="2400" spc="-5" dirty="0">
                <a:latin typeface="Arial MT"/>
                <a:cs typeface="Arial MT"/>
              </a:rPr>
              <a:t>above</a:t>
            </a:r>
            <a:r>
              <a:rPr sz="2400" spc="15" dirty="0">
                <a:latin typeface="Arial MT"/>
                <a:cs typeface="Arial MT"/>
              </a:rPr>
              <a:t> </a:t>
            </a:r>
            <a:r>
              <a:rPr sz="2400" spc="-5" dirty="0">
                <a:latin typeface="Arial MT"/>
                <a:cs typeface="Arial MT"/>
              </a:rPr>
              <a:t>some</a:t>
            </a:r>
            <a:r>
              <a:rPr sz="2400" spc="10" dirty="0">
                <a:latin typeface="Arial MT"/>
                <a:cs typeface="Arial MT"/>
              </a:rPr>
              <a:t> </a:t>
            </a:r>
            <a:r>
              <a:rPr sz="2400" spc="-5" dirty="0">
                <a:latin typeface="Arial MT"/>
                <a:cs typeface="Arial MT"/>
              </a:rPr>
              <a:t>minimum</a:t>
            </a:r>
            <a:r>
              <a:rPr sz="2400" spc="20" dirty="0">
                <a:latin typeface="Arial MT"/>
                <a:cs typeface="Arial MT"/>
              </a:rPr>
              <a:t> </a:t>
            </a:r>
            <a:r>
              <a:rPr sz="2400" dirty="0">
                <a:latin typeface="Arial MT"/>
                <a:cs typeface="Arial MT"/>
              </a:rPr>
              <a:t>return </a:t>
            </a:r>
            <a:r>
              <a:rPr sz="2400" spc="-5" dirty="0">
                <a:latin typeface="Arial MT"/>
                <a:cs typeface="Arial MT"/>
              </a:rPr>
              <a:t>on</a:t>
            </a:r>
            <a:r>
              <a:rPr sz="2400" spc="5" dirty="0">
                <a:latin typeface="Arial MT"/>
                <a:cs typeface="Arial MT"/>
              </a:rPr>
              <a:t> </a:t>
            </a:r>
            <a:r>
              <a:rPr sz="2400" spc="-5" dirty="0">
                <a:latin typeface="Arial MT"/>
                <a:cs typeface="Arial MT"/>
              </a:rPr>
              <a:t>operating</a:t>
            </a:r>
            <a:r>
              <a:rPr sz="2400" spc="30" dirty="0">
                <a:latin typeface="Arial MT"/>
                <a:cs typeface="Arial MT"/>
              </a:rPr>
              <a:t> </a:t>
            </a:r>
            <a:r>
              <a:rPr sz="2400" dirty="0">
                <a:latin typeface="Arial MT"/>
                <a:cs typeface="Arial MT"/>
              </a:rPr>
              <a:t>assets</a:t>
            </a:r>
            <a:endParaRPr sz="2400">
              <a:latin typeface="Arial MT"/>
              <a:cs typeface="Arial MT"/>
            </a:endParaRPr>
          </a:p>
          <a:p>
            <a:pPr marL="469900" marR="247650" indent="-457200">
              <a:lnSpc>
                <a:spcPct val="100000"/>
              </a:lnSpc>
              <a:spcBef>
                <a:spcPts val="1175"/>
              </a:spcBef>
              <a:buSzPct val="79166"/>
              <a:buChar char="•"/>
              <a:tabLst>
                <a:tab pos="469265" algn="l"/>
                <a:tab pos="469900" algn="l"/>
              </a:tabLst>
            </a:pPr>
            <a:r>
              <a:rPr sz="2400" spc="-5" dirty="0">
                <a:latin typeface="Arial MT"/>
                <a:cs typeface="Arial MT"/>
              </a:rPr>
              <a:t>Residual</a:t>
            </a:r>
            <a:r>
              <a:rPr sz="2400" spc="40" dirty="0">
                <a:latin typeface="Arial MT"/>
                <a:cs typeface="Arial MT"/>
              </a:rPr>
              <a:t> </a:t>
            </a:r>
            <a:r>
              <a:rPr sz="2400" spc="-5" dirty="0">
                <a:latin typeface="Arial MT"/>
                <a:cs typeface="Arial MT"/>
              </a:rPr>
              <a:t>income</a:t>
            </a:r>
            <a:r>
              <a:rPr sz="2400" spc="20" dirty="0">
                <a:latin typeface="Arial MT"/>
                <a:cs typeface="Arial MT"/>
              </a:rPr>
              <a:t> </a:t>
            </a:r>
            <a:r>
              <a:rPr sz="2400" spc="-5" dirty="0">
                <a:latin typeface="Arial MT"/>
                <a:cs typeface="Arial MT"/>
              </a:rPr>
              <a:t>encourages</a:t>
            </a:r>
            <a:r>
              <a:rPr sz="2400" spc="45" dirty="0">
                <a:latin typeface="Arial MT"/>
                <a:cs typeface="Arial MT"/>
              </a:rPr>
              <a:t> </a:t>
            </a:r>
            <a:r>
              <a:rPr sz="2400" spc="-5" dirty="0">
                <a:latin typeface="Arial MT"/>
                <a:cs typeface="Arial MT"/>
              </a:rPr>
              <a:t>managers</a:t>
            </a:r>
            <a:r>
              <a:rPr sz="2400" spc="15" dirty="0">
                <a:latin typeface="Arial MT"/>
                <a:cs typeface="Arial MT"/>
              </a:rPr>
              <a:t> </a:t>
            </a:r>
            <a:r>
              <a:rPr sz="2400" dirty="0">
                <a:latin typeface="Arial MT"/>
                <a:cs typeface="Arial MT"/>
              </a:rPr>
              <a:t>to</a:t>
            </a:r>
            <a:r>
              <a:rPr sz="2400" spc="5" dirty="0">
                <a:latin typeface="Arial MT"/>
                <a:cs typeface="Arial MT"/>
              </a:rPr>
              <a:t> </a:t>
            </a:r>
            <a:r>
              <a:rPr sz="2400" spc="-5" dirty="0">
                <a:latin typeface="Arial MT"/>
                <a:cs typeface="Arial MT"/>
              </a:rPr>
              <a:t>make</a:t>
            </a:r>
            <a:r>
              <a:rPr sz="2400" spc="15" dirty="0">
                <a:latin typeface="Arial MT"/>
                <a:cs typeface="Arial MT"/>
              </a:rPr>
              <a:t> </a:t>
            </a:r>
            <a:r>
              <a:rPr sz="2400" spc="-5" dirty="0">
                <a:latin typeface="Arial MT"/>
                <a:cs typeface="Arial MT"/>
              </a:rPr>
              <a:t>profitable</a:t>
            </a:r>
            <a:r>
              <a:rPr sz="2400" spc="25" dirty="0">
                <a:latin typeface="Arial MT"/>
                <a:cs typeface="Arial MT"/>
              </a:rPr>
              <a:t> </a:t>
            </a:r>
            <a:r>
              <a:rPr sz="2400" spc="-5" dirty="0">
                <a:latin typeface="Arial MT"/>
                <a:cs typeface="Arial MT"/>
              </a:rPr>
              <a:t>investments</a:t>
            </a:r>
            <a:r>
              <a:rPr sz="2400" spc="15" dirty="0">
                <a:latin typeface="Arial MT"/>
                <a:cs typeface="Arial MT"/>
              </a:rPr>
              <a:t> </a:t>
            </a:r>
            <a:r>
              <a:rPr sz="2400" dirty="0">
                <a:latin typeface="Arial MT"/>
                <a:cs typeface="Arial MT"/>
              </a:rPr>
              <a:t>that </a:t>
            </a:r>
            <a:r>
              <a:rPr sz="2400" spc="-650" dirty="0">
                <a:latin typeface="Arial MT"/>
                <a:cs typeface="Arial MT"/>
              </a:rPr>
              <a:t> </a:t>
            </a:r>
            <a:r>
              <a:rPr sz="2400" spc="-5" dirty="0">
                <a:latin typeface="Arial MT"/>
                <a:cs typeface="Arial MT"/>
              </a:rPr>
              <a:t>would</a:t>
            </a:r>
            <a:r>
              <a:rPr sz="2400" spc="15" dirty="0">
                <a:latin typeface="Arial MT"/>
                <a:cs typeface="Arial MT"/>
              </a:rPr>
              <a:t> </a:t>
            </a:r>
            <a:r>
              <a:rPr sz="2400" spc="-5" dirty="0">
                <a:latin typeface="Arial MT"/>
                <a:cs typeface="Arial MT"/>
              </a:rPr>
              <a:t>be</a:t>
            </a:r>
            <a:r>
              <a:rPr sz="2400" dirty="0">
                <a:latin typeface="Arial MT"/>
                <a:cs typeface="Arial MT"/>
              </a:rPr>
              <a:t> rejected </a:t>
            </a:r>
            <a:r>
              <a:rPr sz="2400" spc="-5" dirty="0">
                <a:latin typeface="Arial MT"/>
                <a:cs typeface="Arial MT"/>
              </a:rPr>
              <a:t>by</a:t>
            </a:r>
            <a:r>
              <a:rPr sz="2400" dirty="0">
                <a:latin typeface="Arial MT"/>
                <a:cs typeface="Arial MT"/>
              </a:rPr>
              <a:t> </a:t>
            </a:r>
            <a:r>
              <a:rPr sz="2400" spc="-5" dirty="0">
                <a:latin typeface="Arial MT"/>
                <a:cs typeface="Arial MT"/>
              </a:rPr>
              <a:t>managers</a:t>
            </a:r>
            <a:r>
              <a:rPr sz="2400" spc="10" dirty="0">
                <a:latin typeface="Arial MT"/>
                <a:cs typeface="Arial MT"/>
              </a:rPr>
              <a:t> </a:t>
            </a:r>
            <a:r>
              <a:rPr sz="2400" spc="-5" dirty="0">
                <a:latin typeface="Arial MT"/>
                <a:cs typeface="Arial MT"/>
              </a:rPr>
              <a:t>using</a:t>
            </a:r>
            <a:r>
              <a:rPr sz="2400" spc="10" dirty="0">
                <a:latin typeface="Arial MT"/>
                <a:cs typeface="Arial MT"/>
              </a:rPr>
              <a:t> </a:t>
            </a:r>
            <a:r>
              <a:rPr sz="2400" dirty="0">
                <a:latin typeface="Arial MT"/>
                <a:cs typeface="Arial MT"/>
              </a:rPr>
              <a:t>ROI.</a:t>
            </a:r>
            <a:endParaRPr sz="2400">
              <a:latin typeface="Arial MT"/>
              <a:cs typeface="Arial MT"/>
            </a:endParaRPr>
          </a:p>
          <a:p>
            <a:pPr marL="919480" lvl="1" indent="-457200">
              <a:lnSpc>
                <a:spcPct val="100000"/>
              </a:lnSpc>
              <a:spcBef>
                <a:spcPts val="1125"/>
              </a:spcBef>
              <a:buSzPct val="79545"/>
              <a:buChar char="•"/>
              <a:tabLst>
                <a:tab pos="918844" algn="l"/>
                <a:tab pos="919480" algn="l"/>
              </a:tabLst>
            </a:pPr>
            <a:r>
              <a:rPr sz="2200" spc="-5" dirty="0">
                <a:latin typeface="Arial MT"/>
                <a:cs typeface="Arial MT"/>
              </a:rPr>
              <a:t>WHY?</a:t>
            </a:r>
            <a:endParaRPr sz="2200">
              <a:latin typeface="Arial MT"/>
              <a:cs typeface="Arial MT"/>
            </a:endParaRPr>
          </a:p>
          <a:p>
            <a:pPr marL="469900" indent="-457200">
              <a:lnSpc>
                <a:spcPct val="100000"/>
              </a:lnSpc>
              <a:spcBef>
                <a:spcPts val="1180"/>
              </a:spcBef>
              <a:buSzPct val="79166"/>
              <a:buChar char="•"/>
              <a:tabLst>
                <a:tab pos="469265" algn="l"/>
                <a:tab pos="469900" algn="l"/>
              </a:tabLst>
            </a:pPr>
            <a:r>
              <a:rPr sz="2400" dirty="0">
                <a:latin typeface="Arial MT"/>
                <a:cs typeface="Arial MT"/>
              </a:rPr>
              <a:t>Issue:</a:t>
            </a:r>
            <a:r>
              <a:rPr sz="2400" spc="-10" dirty="0">
                <a:latin typeface="Arial MT"/>
                <a:cs typeface="Arial MT"/>
              </a:rPr>
              <a:t> </a:t>
            </a:r>
            <a:r>
              <a:rPr sz="2400" spc="-5" dirty="0">
                <a:latin typeface="Arial MT"/>
                <a:cs typeface="Arial MT"/>
              </a:rPr>
              <a:t>Cannot</a:t>
            </a:r>
            <a:r>
              <a:rPr sz="2400" spc="20" dirty="0">
                <a:latin typeface="Arial MT"/>
                <a:cs typeface="Arial MT"/>
              </a:rPr>
              <a:t> </a:t>
            </a:r>
            <a:r>
              <a:rPr sz="2400" dirty="0">
                <a:latin typeface="Arial MT"/>
                <a:cs typeface="Arial MT"/>
              </a:rPr>
              <a:t>be</a:t>
            </a:r>
            <a:r>
              <a:rPr sz="2400" spc="-5" dirty="0">
                <a:latin typeface="Arial MT"/>
                <a:cs typeface="Arial MT"/>
              </a:rPr>
              <a:t> </a:t>
            </a:r>
            <a:r>
              <a:rPr sz="2400" dirty="0">
                <a:latin typeface="Arial MT"/>
                <a:cs typeface="Arial MT"/>
              </a:rPr>
              <a:t>used</a:t>
            </a:r>
            <a:r>
              <a:rPr sz="2400" spc="-5" dirty="0">
                <a:latin typeface="Arial MT"/>
                <a:cs typeface="Arial MT"/>
              </a:rPr>
              <a:t> </a:t>
            </a:r>
            <a:r>
              <a:rPr sz="2400" dirty="0">
                <a:latin typeface="Arial MT"/>
                <a:cs typeface="Arial MT"/>
              </a:rPr>
              <a:t>to</a:t>
            </a:r>
            <a:r>
              <a:rPr sz="2400" spc="-10" dirty="0">
                <a:latin typeface="Arial MT"/>
                <a:cs typeface="Arial MT"/>
              </a:rPr>
              <a:t> </a:t>
            </a:r>
            <a:r>
              <a:rPr sz="2400" spc="-5" dirty="0">
                <a:latin typeface="Arial MT"/>
                <a:cs typeface="Arial MT"/>
              </a:rPr>
              <a:t>compare</a:t>
            </a:r>
            <a:r>
              <a:rPr sz="2400" spc="20" dirty="0">
                <a:latin typeface="Arial MT"/>
                <a:cs typeface="Arial MT"/>
              </a:rPr>
              <a:t> </a:t>
            </a:r>
            <a:r>
              <a:rPr sz="2400" dirty="0">
                <a:latin typeface="Arial MT"/>
                <a:cs typeface="Arial MT"/>
              </a:rPr>
              <a:t>performance</a:t>
            </a:r>
            <a:r>
              <a:rPr sz="2400" spc="-5" dirty="0">
                <a:latin typeface="Arial MT"/>
                <a:cs typeface="Arial MT"/>
              </a:rPr>
              <a:t> </a:t>
            </a:r>
            <a:r>
              <a:rPr sz="2400" dirty="0">
                <a:latin typeface="Arial MT"/>
                <a:cs typeface="Arial MT"/>
              </a:rPr>
              <a:t>of</a:t>
            </a:r>
            <a:r>
              <a:rPr sz="2400" spc="5" dirty="0">
                <a:latin typeface="Arial MT"/>
                <a:cs typeface="Arial MT"/>
              </a:rPr>
              <a:t> </a:t>
            </a:r>
            <a:r>
              <a:rPr sz="2400" spc="-5" dirty="0">
                <a:latin typeface="Arial MT"/>
                <a:cs typeface="Arial MT"/>
              </a:rPr>
              <a:t>divisions</a:t>
            </a:r>
            <a:r>
              <a:rPr sz="2400" spc="35" dirty="0">
                <a:latin typeface="Arial MT"/>
                <a:cs typeface="Arial MT"/>
              </a:rPr>
              <a:t> </a:t>
            </a:r>
            <a:r>
              <a:rPr sz="2400" dirty="0">
                <a:latin typeface="Arial MT"/>
                <a:cs typeface="Arial MT"/>
              </a:rPr>
              <a:t>of</a:t>
            </a:r>
            <a:r>
              <a:rPr sz="2400" spc="-15" dirty="0">
                <a:latin typeface="Arial MT"/>
                <a:cs typeface="Arial MT"/>
              </a:rPr>
              <a:t> </a:t>
            </a:r>
            <a:r>
              <a:rPr sz="2400" spc="-10" dirty="0">
                <a:latin typeface="Arial MT"/>
                <a:cs typeface="Arial MT"/>
              </a:rPr>
              <a:t>different</a:t>
            </a:r>
            <a:r>
              <a:rPr sz="2400" spc="5" dirty="0">
                <a:latin typeface="Arial MT"/>
                <a:cs typeface="Arial MT"/>
              </a:rPr>
              <a:t> </a:t>
            </a:r>
            <a:r>
              <a:rPr sz="2400" spc="-5" dirty="0">
                <a:latin typeface="Arial MT"/>
                <a:cs typeface="Arial MT"/>
              </a:rPr>
              <a:t>sizes.</a:t>
            </a:r>
            <a:endParaRPr sz="2400">
              <a:latin typeface="Arial MT"/>
              <a:cs typeface="Arial MT"/>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6F989-30C7-9B2C-9B7C-A362216BBA6E}"/>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DDB6ED7E-48FF-4DDA-BE32-1075D94F51AF}"/>
              </a:ext>
            </a:extLst>
          </p:cNvPr>
          <p:cNvSpPr>
            <a:spLocks noGrp="1"/>
          </p:cNvSpPr>
          <p:nvPr>
            <p:ph type="subTitle" idx="1"/>
          </p:nvPr>
        </p:nvSpPr>
        <p:spPr>
          <a:xfrm>
            <a:off x="239351" y="116629"/>
            <a:ext cx="9601067" cy="506016"/>
          </a:xfrm>
        </p:spPr>
        <p:txBody>
          <a:bodyPr/>
          <a:lstStyle/>
          <a:p>
            <a:r>
              <a:rPr lang="en-CA" dirty="0"/>
              <a:t> </a:t>
            </a:r>
            <a:endParaRPr lang="en-US" sz="1800" dirty="0"/>
          </a:p>
          <a:p>
            <a:endParaRPr lang="en-CA" dirty="0"/>
          </a:p>
        </p:txBody>
      </p:sp>
      <p:sp>
        <p:nvSpPr>
          <p:cNvPr id="2" name="object 16">
            <a:extLst>
              <a:ext uri="{FF2B5EF4-FFF2-40B4-BE49-F238E27FC236}">
                <a16:creationId xmlns:a16="http://schemas.microsoft.com/office/drawing/2014/main" id="{70E3F86C-C2BA-7728-C49B-7B059BF0EA10}"/>
              </a:ext>
            </a:extLst>
          </p:cNvPr>
          <p:cNvSpPr txBox="1">
            <a:spLocks noGrp="1"/>
          </p:cNvSpPr>
          <p:nvPr>
            <p:ph type="sldNum" sz="quarter" idx="12"/>
          </p:nvPr>
        </p:nvSpPr>
        <p:spPr>
          <a:xfrm>
            <a:off x="239351" y="6525348"/>
            <a:ext cx="480053" cy="216023"/>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51</a:t>
            </a:fld>
            <a:endParaRPr spc="-5" dirty="0"/>
          </a:p>
        </p:txBody>
      </p:sp>
      <p:pic>
        <p:nvPicPr>
          <p:cNvPr id="1028" name="Picture 4" descr="Good Luck&quot; Images – Browse 31,314 Stock Photos, Vectors, and Video | Adobe  Stock">
            <a:extLst>
              <a:ext uri="{FF2B5EF4-FFF2-40B4-BE49-F238E27FC236}">
                <a16:creationId xmlns:a16="http://schemas.microsoft.com/office/drawing/2014/main" id="{3B116319-2587-BCF5-FEF3-D4FBCEA0EA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4250" y="1714500"/>
            <a:ext cx="51435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4917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6</a:t>
            </a:fld>
            <a:endParaRPr spc="-25" dirty="0"/>
          </a:p>
        </p:txBody>
      </p:sp>
      <p:sp>
        <p:nvSpPr>
          <p:cNvPr id="8" name="Subtitle 7">
            <a:extLst>
              <a:ext uri="{FF2B5EF4-FFF2-40B4-BE49-F238E27FC236}">
                <a16:creationId xmlns:a16="http://schemas.microsoft.com/office/drawing/2014/main" id="{98AFB829-DD23-8E22-C91E-67E9E59B056E}"/>
              </a:ext>
            </a:extLst>
          </p:cNvPr>
          <p:cNvSpPr>
            <a:spLocks noGrp="1"/>
          </p:cNvSpPr>
          <p:nvPr>
            <p:ph type="subTitle" idx="1"/>
          </p:nvPr>
        </p:nvSpPr>
        <p:spPr/>
        <p:txBody>
          <a:bodyPr/>
          <a:lstStyle/>
          <a:p>
            <a:r>
              <a:rPr lang="en-CA" dirty="0"/>
              <a:t>Deferred Costs Example</a:t>
            </a:r>
          </a:p>
        </p:txBody>
      </p:sp>
      <p:sp>
        <p:nvSpPr>
          <p:cNvPr id="3" name="object 3"/>
          <p:cNvSpPr txBox="1"/>
          <p:nvPr/>
        </p:nvSpPr>
        <p:spPr>
          <a:xfrm>
            <a:off x="623392" y="905606"/>
            <a:ext cx="5724525" cy="391160"/>
          </a:xfrm>
          <a:prstGeom prst="rect">
            <a:avLst/>
          </a:prstGeom>
        </p:spPr>
        <p:txBody>
          <a:bodyPr vert="horz" wrap="square" lIns="0" tIns="12700" rIns="0" bIns="0" rtlCol="0">
            <a:spAutoFit/>
          </a:bodyPr>
          <a:lstStyle/>
          <a:p>
            <a:pPr marL="469265" indent="-456565">
              <a:lnSpc>
                <a:spcPct val="100000"/>
              </a:lnSpc>
              <a:spcBef>
                <a:spcPts val="100"/>
              </a:spcBef>
              <a:buSzPct val="79166"/>
              <a:buChar char="•"/>
              <a:tabLst>
                <a:tab pos="469265" algn="l"/>
              </a:tabLst>
            </a:pPr>
            <a:r>
              <a:rPr sz="2400" dirty="0">
                <a:latin typeface="Arial MT"/>
                <a:cs typeface="Arial MT"/>
              </a:rPr>
              <a:t>Assume</a:t>
            </a:r>
            <a:r>
              <a:rPr sz="2400" spc="-45" dirty="0">
                <a:latin typeface="Arial MT"/>
                <a:cs typeface="Arial MT"/>
              </a:rPr>
              <a:t> </a:t>
            </a:r>
            <a:r>
              <a:rPr sz="2400" dirty="0">
                <a:latin typeface="Arial MT"/>
                <a:cs typeface="Arial MT"/>
              </a:rPr>
              <a:t>each</a:t>
            </a:r>
            <a:r>
              <a:rPr sz="2400" spc="-25" dirty="0">
                <a:latin typeface="Arial MT"/>
                <a:cs typeface="Arial MT"/>
              </a:rPr>
              <a:t> </a:t>
            </a:r>
            <a:r>
              <a:rPr sz="2400" dirty="0">
                <a:latin typeface="Arial MT"/>
                <a:cs typeface="Arial MT"/>
              </a:rPr>
              <a:t>unit</a:t>
            </a:r>
            <a:r>
              <a:rPr sz="2400" spc="-45" dirty="0">
                <a:latin typeface="Arial MT"/>
                <a:cs typeface="Arial MT"/>
              </a:rPr>
              <a:t> </a:t>
            </a:r>
            <a:r>
              <a:rPr sz="2400" dirty="0">
                <a:latin typeface="Arial MT"/>
                <a:cs typeface="Arial MT"/>
              </a:rPr>
              <a:t>is</a:t>
            </a:r>
            <a:r>
              <a:rPr sz="2400" spc="-35" dirty="0">
                <a:latin typeface="Arial MT"/>
                <a:cs typeface="Arial MT"/>
              </a:rPr>
              <a:t> </a:t>
            </a:r>
            <a:r>
              <a:rPr sz="2400" dirty="0">
                <a:latin typeface="Arial MT"/>
                <a:cs typeface="Arial MT"/>
              </a:rPr>
              <a:t>sold</a:t>
            </a:r>
            <a:r>
              <a:rPr sz="2400" spc="-35" dirty="0">
                <a:latin typeface="Arial MT"/>
                <a:cs typeface="Arial MT"/>
              </a:rPr>
              <a:t> </a:t>
            </a:r>
            <a:r>
              <a:rPr sz="2400" dirty="0">
                <a:latin typeface="Arial MT"/>
                <a:cs typeface="Arial MT"/>
              </a:rPr>
              <a:t>for</a:t>
            </a:r>
            <a:r>
              <a:rPr sz="2400" spc="-60" dirty="0">
                <a:latin typeface="Arial MT"/>
                <a:cs typeface="Arial MT"/>
              </a:rPr>
              <a:t> </a:t>
            </a:r>
            <a:r>
              <a:rPr sz="2400" dirty="0">
                <a:latin typeface="Arial MT"/>
                <a:cs typeface="Arial MT"/>
              </a:rPr>
              <a:t>$33</a:t>
            </a:r>
            <a:r>
              <a:rPr sz="2400" spc="-30" dirty="0">
                <a:latin typeface="Arial MT"/>
                <a:cs typeface="Arial MT"/>
              </a:rPr>
              <a:t> </a:t>
            </a:r>
            <a:r>
              <a:rPr sz="2400" spc="-10" dirty="0">
                <a:latin typeface="Arial MT"/>
                <a:cs typeface="Arial MT"/>
              </a:rPr>
              <a:t>each.</a:t>
            </a:r>
            <a:endParaRPr sz="2400" dirty="0">
              <a:latin typeface="Arial MT"/>
              <a:cs typeface="Arial MT"/>
            </a:endParaRPr>
          </a:p>
        </p:txBody>
      </p:sp>
      <p:graphicFrame>
        <p:nvGraphicFramePr>
          <p:cNvPr id="4" name="object 4"/>
          <p:cNvGraphicFramePr>
            <a:graphicFrameLocks noGrp="1"/>
          </p:cNvGraphicFramePr>
          <p:nvPr/>
        </p:nvGraphicFramePr>
        <p:xfrm>
          <a:off x="1127448" y="1916832"/>
          <a:ext cx="4169410" cy="2743200"/>
        </p:xfrm>
        <a:graphic>
          <a:graphicData uri="http://schemas.openxmlformats.org/drawingml/2006/table">
            <a:tbl>
              <a:tblPr firstRow="1" bandRow="1">
                <a:tableStyleId>{2D5ABB26-0587-4C30-8999-92F81FD0307C}</a:tableStyleId>
              </a:tblPr>
              <a:tblGrid>
                <a:gridCol w="1875155">
                  <a:extLst>
                    <a:ext uri="{9D8B030D-6E8A-4147-A177-3AD203B41FA5}">
                      <a16:colId xmlns:a16="http://schemas.microsoft.com/office/drawing/2014/main" val="20000"/>
                    </a:ext>
                  </a:extLst>
                </a:gridCol>
                <a:gridCol w="2294255">
                  <a:extLst>
                    <a:ext uri="{9D8B030D-6E8A-4147-A177-3AD203B41FA5}">
                      <a16:colId xmlns:a16="http://schemas.microsoft.com/office/drawing/2014/main" val="20001"/>
                    </a:ext>
                  </a:extLst>
                </a:gridCol>
              </a:tblGrid>
              <a:tr h="457200">
                <a:tc>
                  <a:txBody>
                    <a:bodyPr/>
                    <a:lstStyle/>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1440">
                        <a:lnSpc>
                          <a:spcPct val="100000"/>
                        </a:lnSpc>
                        <a:spcBef>
                          <a:spcPts val="305"/>
                        </a:spcBef>
                      </a:pPr>
                      <a:r>
                        <a:rPr sz="2400" b="1" spc="-10" dirty="0">
                          <a:solidFill>
                            <a:srgbClr val="FFFFFF"/>
                          </a:solidFill>
                          <a:latin typeface="Arial"/>
                          <a:cs typeface="Arial"/>
                        </a:rPr>
                        <a:t>Absorption</a:t>
                      </a:r>
                      <a:endParaRPr sz="240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extLst>
                  <a:ext uri="{0D108BD9-81ED-4DB2-BD59-A6C34878D82A}">
                    <a16:rowId xmlns:a16="http://schemas.microsoft.com/office/drawing/2014/main" val="10000"/>
                  </a:ext>
                </a:extLst>
              </a:tr>
              <a:tr h="457200">
                <a:tc>
                  <a:txBody>
                    <a:bodyPr/>
                    <a:lstStyle/>
                    <a:p>
                      <a:pPr marL="91440">
                        <a:lnSpc>
                          <a:spcPct val="100000"/>
                        </a:lnSpc>
                        <a:spcBef>
                          <a:spcPts val="305"/>
                        </a:spcBef>
                      </a:pPr>
                      <a:r>
                        <a:rPr sz="2400" spc="-10" dirty="0">
                          <a:latin typeface="Arial MT"/>
                          <a:cs typeface="Arial MT"/>
                        </a:rPr>
                        <a:t>Sales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$330,000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1"/>
                  </a:ext>
                </a:extLst>
              </a:tr>
              <a:tr h="457200">
                <a:tc>
                  <a:txBody>
                    <a:bodyPr/>
                    <a:lstStyle/>
                    <a:p>
                      <a:pPr marL="91440">
                        <a:lnSpc>
                          <a:spcPct val="100000"/>
                        </a:lnSpc>
                        <a:spcBef>
                          <a:spcPts val="305"/>
                        </a:spcBef>
                      </a:pPr>
                      <a:r>
                        <a:rPr sz="2400" spc="-20" dirty="0">
                          <a:latin typeface="Arial MT"/>
                          <a:cs typeface="Arial MT"/>
                        </a:rPr>
                        <a:t>COGS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1440">
                        <a:lnSpc>
                          <a:spcPct val="100000"/>
                        </a:lnSpc>
                        <a:spcBef>
                          <a:spcPts val="305"/>
                        </a:spcBef>
                      </a:pPr>
                      <a:r>
                        <a:rPr sz="2400" spc="-10" dirty="0">
                          <a:latin typeface="Arial MT"/>
                          <a:cs typeface="Arial MT"/>
                        </a:rPr>
                        <a:t>$262,000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2"/>
                  </a:ext>
                </a:extLst>
              </a:tr>
              <a:tr h="457200">
                <a:tc>
                  <a:txBody>
                    <a:bodyPr/>
                    <a:lstStyle/>
                    <a:p>
                      <a:pPr marL="91440">
                        <a:lnSpc>
                          <a:spcPct val="100000"/>
                        </a:lnSpc>
                        <a:spcBef>
                          <a:spcPts val="305"/>
                        </a:spcBef>
                      </a:pPr>
                      <a:r>
                        <a:rPr sz="2400" dirty="0">
                          <a:latin typeface="Arial MT"/>
                          <a:cs typeface="Arial MT"/>
                        </a:rPr>
                        <a:t>Gross</a:t>
                      </a:r>
                      <a:r>
                        <a:rPr sz="2400" spc="-45" dirty="0">
                          <a:latin typeface="Arial MT"/>
                          <a:cs typeface="Arial MT"/>
                        </a:rPr>
                        <a:t> </a:t>
                      </a:r>
                      <a:r>
                        <a:rPr sz="2400" spc="-10" dirty="0">
                          <a:latin typeface="Arial MT"/>
                          <a:cs typeface="Arial MT"/>
                        </a:rPr>
                        <a:t>Profit</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a:t>
                      </a:r>
                      <a:r>
                        <a:rPr lang="en-CA" sz="2400" spc="-10" dirty="0">
                          <a:latin typeface="Arial MT"/>
                          <a:cs typeface="Arial MT"/>
                        </a:rPr>
                        <a:t>  </a:t>
                      </a:r>
                      <a:r>
                        <a:rPr sz="2400" spc="-10" dirty="0">
                          <a:latin typeface="Arial MT"/>
                          <a:cs typeface="Arial MT"/>
                        </a:rPr>
                        <a:t>68,000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3"/>
                  </a:ext>
                </a:extLst>
              </a:tr>
              <a:tr h="457200">
                <a:tc>
                  <a:txBody>
                    <a:bodyPr/>
                    <a:lstStyle/>
                    <a:p>
                      <a:pPr marL="91440">
                        <a:lnSpc>
                          <a:spcPct val="100000"/>
                        </a:lnSpc>
                        <a:spcBef>
                          <a:spcPts val="305"/>
                        </a:spcBef>
                      </a:pPr>
                      <a:r>
                        <a:rPr sz="2400" spc="-20" dirty="0">
                          <a:latin typeface="Arial MT"/>
                          <a:cs typeface="Arial MT"/>
                        </a:rPr>
                        <a:t>SG+A</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a:lnSpc>
                          <a:spcPct val="100000"/>
                        </a:lnSpc>
                      </a:pP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4"/>
                  </a:ext>
                </a:extLst>
              </a:tr>
              <a:tr h="457200">
                <a:tc>
                  <a:txBody>
                    <a:bodyPr/>
                    <a:lstStyle/>
                    <a:p>
                      <a:pPr marL="91440">
                        <a:lnSpc>
                          <a:spcPct val="100000"/>
                        </a:lnSpc>
                        <a:spcBef>
                          <a:spcPts val="305"/>
                        </a:spcBef>
                      </a:pPr>
                      <a:r>
                        <a:rPr sz="2400" dirty="0">
                          <a:latin typeface="Arial MT"/>
                          <a:cs typeface="Arial MT"/>
                        </a:rPr>
                        <a:t>Net</a:t>
                      </a:r>
                      <a:r>
                        <a:rPr sz="2400" spc="-45" dirty="0">
                          <a:latin typeface="Arial MT"/>
                          <a:cs typeface="Arial MT"/>
                        </a:rPr>
                        <a:t> </a:t>
                      </a:r>
                      <a:r>
                        <a:rPr sz="2400" spc="-10" dirty="0">
                          <a:latin typeface="Arial MT"/>
                          <a:cs typeface="Arial MT"/>
                        </a:rPr>
                        <a:t>Income</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a:t>
                      </a:r>
                      <a:r>
                        <a:rPr lang="en-CA" sz="2400" spc="-10" dirty="0">
                          <a:latin typeface="Arial MT"/>
                          <a:cs typeface="Arial MT"/>
                        </a:rPr>
                        <a:t>  </a:t>
                      </a:r>
                      <a:r>
                        <a:rPr sz="2400" spc="-10" dirty="0">
                          <a:latin typeface="Arial MT"/>
                          <a:cs typeface="Arial MT"/>
                        </a:rPr>
                        <a:t>68,000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5"/>
                  </a:ext>
                </a:extLst>
              </a:tr>
            </a:tbl>
          </a:graphicData>
        </a:graphic>
      </p:graphicFrame>
      <p:graphicFrame>
        <p:nvGraphicFramePr>
          <p:cNvPr id="5" name="object 5"/>
          <p:cNvGraphicFramePr>
            <a:graphicFrameLocks noGrp="1"/>
          </p:cNvGraphicFramePr>
          <p:nvPr/>
        </p:nvGraphicFramePr>
        <p:xfrm>
          <a:off x="5519936" y="1907485"/>
          <a:ext cx="5156200" cy="2743200"/>
        </p:xfrm>
        <a:graphic>
          <a:graphicData uri="http://schemas.openxmlformats.org/drawingml/2006/table">
            <a:tbl>
              <a:tblPr firstRow="1" bandRow="1">
                <a:tableStyleId>{2D5ABB26-0587-4C30-8999-92F81FD0307C}</a:tableStyleId>
              </a:tblPr>
              <a:tblGrid>
                <a:gridCol w="2930525">
                  <a:extLst>
                    <a:ext uri="{9D8B030D-6E8A-4147-A177-3AD203B41FA5}">
                      <a16:colId xmlns:a16="http://schemas.microsoft.com/office/drawing/2014/main" val="20000"/>
                    </a:ext>
                  </a:extLst>
                </a:gridCol>
                <a:gridCol w="2225675">
                  <a:extLst>
                    <a:ext uri="{9D8B030D-6E8A-4147-A177-3AD203B41FA5}">
                      <a16:colId xmlns:a16="http://schemas.microsoft.com/office/drawing/2014/main" val="20001"/>
                    </a:ext>
                  </a:extLst>
                </a:gridCol>
              </a:tblGrid>
              <a:tr h="457200">
                <a:tc>
                  <a:txBody>
                    <a:bodyPr/>
                    <a:lstStyle/>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2075">
                        <a:lnSpc>
                          <a:spcPct val="100000"/>
                        </a:lnSpc>
                        <a:spcBef>
                          <a:spcPts val="305"/>
                        </a:spcBef>
                      </a:pPr>
                      <a:r>
                        <a:rPr sz="2400" b="1" spc="-10" dirty="0">
                          <a:solidFill>
                            <a:srgbClr val="FFFFFF"/>
                          </a:solidFill>
                          <a:latin typeface="Arial"/>
                          <a:cs typeface="Arial"/>
                        </a:rPr>
                        <a:t>Variable</a:t>
                      </a:r>
                      <a:endParaRPr sz="240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extLst>
                  <a:ext uri="{0D108BD9-81ED-4DB2-BD59-A6C34878D82A}">
                    <a16:rowId xmlns:a16="http://schemas.microsoft.com/office/drawing/2014/main" val="10000"/>
                  </a:ext>
                </a:extLst>
              </a:tr>
              <a:tr h="457200">
                <a:tc>
                  <a:txBody>
                    <a:bodyPr/>
                    <a:lstStyle/>
                    <a:p>
                      <a:pPr marL="92075">
                        <a:lnSpc>
                          <a:spcPct val="100000"/>
                        </a:lnSpc>
                        <a:spcBef>
                          <a:spcPts val="305"/>
                        </a:spcBef>
                      </a:pPr>
                      <a:r>
                        <a:rPr sz="2400" spc="-10" dirty="0">
                          <a:latin typeface="Arial MT"/>
                          <a:cs typeface="Arial MT"/>
                        </a:rPr>
                        <a:t>Sales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$330,000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1"/>
                  </a:ext>
                </a:extLst>
              </a:tr>
              <a:tr h="457200">
                <a:tc>
                  <a:txBody>
                    <a:bodyPr/>
                    <a:lstStyle/>
                    <a:p>
                      <a:pPr marL="92075">
                        <a:lnSpc>
                          <a:spcPct val="100000"/>
                        </a:lnSpc>
                        <a:spcBef>
                          <a:spcPts val="305"/>
                        </a:spcBef>
                      </a:pPr>
                      <a:r>
                        <a:rPr sz="2400" spc="-20" dirty="0">
                          <a:latin typeface="Arial MT"/>
                          <a:cs typeface="Arial MT"/>
                        </a:rPr>
                        <a:t>Variable</a:t>
                      </a:r>
                      <a:r>
                        <a:rPr sz="2400" spc="-105" dirty="0">
                          <a:latin typeface="Arial MT"/>
                          <a:cs typeface="Arial MT"/>
                        </a:rPr>
                        <a:t> </a:t>
                      </a:r>
                      <a:r>
                        <a:rPr sz="2400" spc="-10" dirty="0">
                          <a:latin typeface="Arial MT"/>
                          <a:cs typeface="Arial MT"/>
                        </a:rPr>
                        <a:t>Costs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05"/>
                        </a:spcBef>
                      </a:pPr>
                      <a:r>
                        <a:rPr sz="2400" spc="-10" dirty="0">
                          <a:latin typeface="Arial MT"/>
                          <a:cs typeface="Arial MT"/>
                        </a:rPr>
                        <a:t>$250,000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2"/>
                  </a:ext>
                </a:extLst>
              </a:tr>
              <a:tr h="457200">
                <a:tc>
                  <a:txBody>
                    <a:bodyPr/>
                    <a:lstStyle/>
                    <a:p>
                      <a:pPr marL="92075">
                        <a:lnSpc>
                          <a:spcPct val="100000"/>
                        </a:lnSpc>
                        <a:spcBef>
                          <a:spcPts val="305"/>
                        </a:spcBef>
                      </a:pPr>
                      <a:r>
                        <a:rPr sz="2400" dirty="0">
                          <a:latin typeface="Arial MT"/>
                          <a:cs typeface="Arial MT"/>
                        </a:rPr>
                        <a:t>Contribution</a:t>
                      </a:r>
                      <a:r>
                        <a:rPr sz="2400" spc="-140" dirty="0">
                          <a:latin typeface="Arial MT"/>
                          <a:cs typeface="Arial MT"/>
                        </a:rPr>
                        <a:t> </a:t>
                      </a:r>
                      <a:r>
                        <a:rPr sz="2400" spc="-10" dirty="0">
                          <a:latin typeface="Arial MT"/>
                          <a:cs typeface="Arial MT"/>
                        </a:rPr>
                        <a:t>Margin</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a:t>
                      </a:r>
                      <a:r>
                        <a:rPr lang="en-CA" sz="2400" spc="-10" dirty="0">
                          <a:latin typeface="Arial MT"/>
                          <a:cs typeface="Arial MT"/>
                        </a:rPr>
                        <a:t>  </a:t>
                      </a:r>
                      <a:r>
                        <a:rPr sz="2400" spc="-10" dirty="0">
                          <a:latin typeface="Arial MT"/>
                          <a:cs typeface="Arial MT"/>
                        </a:rPr>
                        <a:t>80,000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3"/>
                  </a:ext>
                </a:extLst>
              </a:tr>
              <a:tr h="457200">
                <a:tc>
                  <a:txBody>
                    <a:bodyPr/>
                    <a:lstStyle/>
                    <a:p>
                      <a:pPr marL="92075">
                        <a:lnSpc>
                          <a:spcPct val="100000"/>
                        </a:lnSpc>
                        <a:spcBef>
                          <a:spcPts val="305"/>
                        </a:spcBef>
                      </a:pPr>
                      <a:r>
                        <a:rPr sz="2400" dirty="0">
                          <a:latin typeface="Arial MT"/>
                          <a:cs typeface="Arial MT"/>
                        </a:rPr>
                        <a:t>Fixed</a:t>
                      </a:r>
                      <a:r>
                        <a:rPr sz="2400" spc="-65" dirty="0">
                          <a:latin typeface="Arial MT"/>
                          <a:cs typeface="Arial MT"/>
                        </a:rPr>
                        <a:t> </a:t>
                      </a:r>
                      <a:r>
                        <a:rPr sz="2400" spc="-20" dirty="0">
                          <a:latin typeface="Arial MT"/>
                          <a:cs typeface="Arial MT"/>
                        </a:rPr>
                        <a:t>Costs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075">
                        <a:lnSpc>
                          <a:spcPct val="100000"/>
                        </a:lnSpc>
                        <a:spcBef>
                          <a:spcPts val="305"/>
                        </a:spcBef>
                      </a:pPr>
                      <a:r>
                        <a:rPr lang="en-CA" sz="2400" spc="-10" dirty="0">
                          <a:latin typeface="Arial MT"/>
                          <a:cs typeface="Arial MT"/>
                        </a:rPr>
                        <a:t>    </a:t>
                      </a:r>
                      <a:r>
                        <a:rPr sz="2400" spc="-10" dirty="0">
                          <a:latin typeface="Arial MT"/>
                          <a:cs typeface="Arial MT"/>
                        </a:rPr>
                        <a:t>12,000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4"/>
                  </a:ext>
                </a:extLst>
              </a:tr>
              <a:tr h="457200">
                <a:tc>
                  <a:txBody>
                    <a:bodyPr/>
                    <a:lstStyle/>
                    <a:p>
                      <a:pPr marL="92075">
                        <a:lnSpc>
                          <a:spcPct val="100000"/>
                        </a:lnSpc>
                        <a:spcBef>
                          <a:spcPts val="305"/>
                        </a:spcBef>
                      </a:pPr>
                      <a:r>
                        <a:rPr sz="2400" dirty="0">
                          <a:latin typeface="Arial MT"/>
                          <a:cs typeface="Arial MT"/>
                        </a:rPr>
                        <a:t>Net</a:t>
                      </a:r>
                      <a:r>
                        <a:rPr sz="2400" spc="-45" dirty="0">
                          <a:latin typeface="Arial MT"/>
                          <a:cs typeface="Arial MT"/>
                        </a:rPr>
                        <a:t> </a:t>
                      </a:r>
                      <a:r>
                        <a:rPr sz="2400" spc="-10" dirty="0">
                          <a:latin typeface="Arial MT"/>
                          <a:cs typeface="Arial MT"/>
                        </a:rPr>
                        <a:t>Income</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075">
                        <a:lnSpc>
                          <a:spcPct val="100000"/>
                        </a:lnSpc>
                        <a:spcBef>
                          <a:spcPts val="305"/>
                        </a:spcBef>
                      </a:pPr>
                      <a:r>
                        <a:rPr sz="2400" spc="-10" dirty="0">
                          <a:latin typeface="Arial MT"/>
                          <a:cs typeface="Arial MT"/>
                        </a:rPr>
                        <a:t>$</a:t>
                      </a:r>
                      <a:r>
                        <a:rPr lang="en-CA" sz="2400" spc="-10" dirty="0">
                          <a:latin typeface="Arial MT"/>
                          <a:cs typeface="Arial MT"/>
                        </a:rPr>
                        <a:t>  </a:t>
                      </a:r>
                      <a:r>
                        <a:rPr sz="2400" spc="-10" dirty="0">
                          <a:latin typeface="Arial MT"/>
                          <a:cs typeface="Arial MT"/>
                        </a:rPr>
                        <a:t>68,000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5"/>
                  </a:ext>
                </a:extLst>
              </a:tr>
            </a:tbl>
          </a:graphicData>
        </a:graphic>
      </p:graphicFrame>
      <p:sp>
        <p:nvSpPr>
          <p:cNvPr id="6" name="object 6"/>
          <p:cNvSpPr txBox="1"/>
          <p:nvPr/>
        </p:nvSpPr>
        <p:spPr>
          <a:xfrm>
            <a:off x="3576065" y="5584697"/>
            <a:ext cx="5041900" cy="422275"/>
          </a:xfrm>
          <a:prstGeom prst="rect">
            <a:avLst/>
          </a:prstGeom>
          <a:ln w="38100">
            <a:solidFill>
              <a:srgbClr val="0070C0"/>
            </a:solidFill>
          </a:ln>
        </p:spPr>
        <p:txBody>
          <a:bodyPr vert="horz" wrap="square" lIns="0" tIns="1270" rIns="0" bIns="0" rtlCol="0">
            <a:spAutoFit/>
          </a:bodyPr>
          <a:lstStyle/>
          <a:p>
            <a:pPr marL="3175" algn="ctr">
              <a:lnSpc>
                <a:spcPct val="100000"/>
              </a:lnSpc>
              <a:spcBef>
                <a:spcPts val="10"/>
              </a:spcBef>
            </a:pPr>
            <a:r>
              <a:rPr sz="2400" dirty="0">
                <a:latin typeface="Arial MT"/>
                <a:cs typeface="Arial MT"/>
              </a:rPr>
              <a:t>Absorption</a:t>
            </a:r>
            <a:r>
              <a:rPr sz="2400" spc="-60" dirty="0">
                <a:latin typeface="Arial MT"/>
                <a:cs typeface="Arial MT"/>
              </a:rPr>
              <a:t> </a:t>
            </a:r>
            <a:r>
              <a:rPr sz="2400" dirty="0">
                <a:latin typeface="Arial MT"/>
                <a:cs typeface="Arial MT"/>
              </a:rPr>
              <a:t>NI</a:t>
            </a:r>
            <a:r>
              <a:rPr sz="2400" spc="-55" dirty="0">
                <a:latin typeface="Arial MT"/>
                <a:cs typeface="Arial MT"/>
              </a:rPr>
              <a:t> </a:t>
            </a:r>
            <a:r>
              <a:rPr sz="2400" dirty="0">
                <a:latin typeface="Arial MT"/>
                <a:cs typeface="Arial MT"/>
              </a:rPr>
              <a:t>=</a:t>
            </a:r>
            <a:r>
              <a:rPr sz="2400" spc="-60" dirty="0">
                <a:latin typeface="Arial MT"/>
                <a:cs typeface="Arial MT"/>
              </a:rPr>
              <a:t> </a:t>
            </a:r>
            <a:r>
              <a:rPr sz="2400" spc="-20" dirty="0">
                <a:latin typeface="Arial MT"/>
                <a:cs typeface="Arial MT"/>
              </a:rPr>
              <a:t>Variable</a:t>
            </a:r>
            <a:r>
              <a:rPr sz="2400" spc="-45" dirty="0">
                <a:latin typeface="Arial MT"/>
                <a:cs typeface="Arial MT"/>
              </a:rPr>
              <a:t> </a:t>
            </a:r>
            <a:r>
              <a:rPr sz="2400" spc="-25" dirty="0">
                <a:latin typeface="Arial MT"/>
                <a:cs typeface="Arial MT"/>
              </a:rPr>
              <a:t>NI</a:t>
            </a:r>
            <a:endParaRPr sz="2400">
              <a:latin typeface="Arial MT"/>
              <a:cs typeface="Arial M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C6EE9B-BE64-91DD-4AD2-1950242A98F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FF588C8-92C2-E757-16DD-CBB3C5E9B00C}"/>
              </a:ext>
            </a:extLst>
          </p:cNvPr>
          <p:cNvSpPr>
            <a:spLocks noGrp="1"/>
          </p:cNvSpPr>
          <p:nvPr>
            <p:ph type="sldNum" sz="quarter" idx="12"/>
          </p:nvPr>
        </p:nvSpPr>
        <p:spPr/>
        <p:txBody>
          <a:bodyPr/>
          <a:lstStyle/>
          <a:p>
            <a:fld id="{9B7CDB38-6350-4CC9-AB0E-B9078CE1CE4B}" type="slidenum">
              <a:rPr lang="en-US" smtClean="0"/>
              <a:pPr/>
              <a:t>7</a:t>
            </a:fld>
            <a:endParaRPr lang="en-US"/>
          </a:p>
        </p:txBody>
      </p:sp>
      <p:sp>
        <p:nvSpPr>
          <p:cNvPr id="9" name="Subtitle 8">
            <a:extLst>
              <a:ext uri="{FF2B5EF4-FFF2-40B4-BE49-F238E27FC236}">
                <a16:creationId xmlns:a16="http://schemas.microsoft.com/office/drawing/2014/main" id="{11B982F0-76E0-162E-1300-0CAE9B9C45A9}"/>
              </a:ext>
            </a:extLst>
          </p:cNvPr>
          <p:cNvSpPr>
            <a:spLocks noGrp="1"/>
          </p:cNvSpPr>
          <p:nvPr>
            <p:ph type="subTitle" idx="1"/>
          </p:nvPr>
        </p:nvSpPr>
        <p:spPr/>
        <p:txBody>
          <a:bodyPr/>
          <a:lstStyle/>
          <a:p>
            <a:r>
              <a:rPr lang="en-CA" dirty="0"/>
              <a:t>Absorption Costing</a:t>
            </a:r>
          </a:p>
        </p:txBody>
      </p:sp>
      <p:graphicFrame>
        <p:nvGraphicFramePr>
          <p:cNvPr id="11" name="Object 2">
            <a:extLst>
              <a:ext uri="{FF2B5EF4-FFF2-40B4-BE49-F238E27FC236}">
                <a16:creationId xmlns:a16="http://schemas.microsoft.com/office/drawing/2014/main" id="{0B7ACA53-AC04-EB17-854C-24D705F75FC2}"/>
              </a:ext>
            </a:extLst>
          </p:cNvPr>
          <p:cNvGraphicFramePr>
            <a:graphicFrameLocks/>
          </p:cNvGraphicFramePr>
          <p:nvPr/>
        </p:nvGraphicFramePr>
        <p:xfrm>
          <a:off x="1944688" y="1209675"/>
          <a:ext cx="8034337" cy="3963988"/>
        </p:xfrm>
        <a:graphic>
          <a:graphicData uri="http://schemas.openxmlformats.org/presentationml/2006/ole">
            <mc:AlternateContent xmlns:mc="http://schemas.openxmlformats.org/markup-compatibility/2006">
              <mc:Choice xmlns:v="urn:schemas-microsoft-com:vml" Requires="v">
                <p:oleObj name="Worksheet" r:id="rId2" imgW="3943310" imgH="2171459" progId="Excel.Sheet.8">
                  <p:embed/>
                </p:oleObj>
              </mc:Choice>
              <mc:Fallback>
                <p:oleObj name="Worksheet" r:id="rId2" imgW="3943310" imgH="2171459" progId="Excel.Sheet.8">
                  <p:embed/>
                  <p:pic>
                    <p:nvPicPr>
                      <p:cNvPr id="11" name="Object 2">
                        <a:extLst>
                          <a:ext uri="{FF2B5EF4-FFF2-40B4-BE49-F238E27FC236}">
                            <a16:creationId xmlns:a16="http://schemas.microsoft.com/office/drawing/2014/main" id="{0B7ACA53-AC04-EB17-854C-24D705F75FC2}"/>
                          </a:ext>
                        </a:extLst>
                      </p:cNvPr>
                      <p:cNvPicPr>
                        <a:picLocks noChangeArrowheads="1"/>
                      </p:cNvPicPr>
                      <p:nvPr/>
                    </p:nvPicPr>
                    <p:blipFill>
                      <a:blip r:embed="rId3">
                        <a:lum bright="6000" contrast="-6000"/>
                      </a:blip>
                      <a:srcRect/>
                      <a:stretch>
                        <a:fillRect/>
                      </a:stretch>
                    </p:blipFill>
                    <p:spPr bwMode="auto">
                      <a:xfrm>
                        <a:off x="1944688" y="1209675"/>
                        <a:ext cx="8034337" cy="3963988"/>
                      </a:xfrm>
                      <a:prstGeom prst="rect">
                        <a:avLst/>
                      </a:prstGeom>
                      <a:noFill/>
                      <a:ln>
                        <a:noFill/>
                      </a:ln>
                      <a:effectLst>
                        <a:outerShdw dist="107763" dir="2700000" algn="ctr" rotWithShape="0">
                          <a:schemeClr val="bg2">
                            <a:alpha val="74997"/>
                          </a:schemeClr>
                        </a:outerShdw>
                      </a:effectLst>
                    </p:spPr>
                  </p:pic>
                </p:oleObj>
              </mc:Fallback>
            </mc:AlternateContent>
          </a:graphicData>
        </a:graphic>
      </p:graphicFrame>
      <p:grpSp>
        <p:nvGrpSpPr>
          <p:cNvPr id="12" name="Group 1032">
            <a:extLst>
              <a:ext uri="{FF2B5EF4-FFF2-40B4-BE49-F238E27FC236}">
                <a16:creationId xmlns:a16="http://schemas.microsoft.com/office/drawing/2014/main" id="{C9F7DE38-FCB3-E972-9535-44033E3FE6D8}"/>
              </a:ext>
            </a:extLst>
          </p:cNvPr>
          <p:cNvGrpSpPr>
            <a:grpSpLocks/>
          </p:cNvGrpSpPr>
          <p:nvPr/>
        </p:nvGrpSpPr>
        <p:grpSpPr bwMode="auto">
          <a:xfrm>
            <a:off x="4511824" y="764704"/>
            <a:ext cx="1828800" cy="1727200"/>
            <a:chOff x="1776" y="928"/>
            <a:chExt cx="1152" cy="1088"/>
          </a:xfrm>
          <a:solidFill>
            <a:schemeClr val="bg1">
              <a:lumMod val="75000"/>
            </a:schemeClr>
          </a:solidFill>
        </p:grpSpPr>
        <p:sp>
          <p:nvSpPr>
            <p:cNvPr id="13" name="Line 8">
              <a:extLst>
                <a:ext uri="{FF2B5EF4-FFF2-40B4-BE49-F238E27FC236}">
                  <a16:creationId xmlns:a16="http://schemas.microsoft.com/office/drawing/2014/main" id="{020ED98D-CAE6-781C-500B-2147757B05BE}"/>
                </a:ext>
              </a:extLst>
            </p:cNvPr>
            <p:cNvSpPr>
              <a:spLocks noChangeShapeType="1"/>
            </p:cNvSpPr>
            <p:nvPr/>
          </p:nvSpPr>
          <p:spPr bwMode="auto">
            <a:xfrm>
              <a:off x="2400" y="1344"/>
              <a:ext cx="96" cy="672"/>
            </a:xfrm>
            <a:prstGeom prst="line">
              <a:avLst/>
            </a:prstGeom>
            <a:grpFill/>
            <a:ln w="28575">
              <a:solidFill>
                <a:srgbClr val="FF3300"/>
              </a:solidFill>
              <a:round/>
              <a:headEnd/>
              <a:tailEnd type="triangle" w="med" len="med"/>
            </a:ln>
          </p:spPr>
          <p:txBody>
            <a:bodyPr wrap="none" anchor="ctr"/>
            <a:lstStyle/>
            <a:p>
              <a:pPr>
                <a:defRPr/>
              </a:pPr>
              <a:endParaRPr lang="en-US" dirty="0">
                <a:latin typeface="+mn-lt"/>
              </a:endParaRPr>
            </a:p>
          </p:txBody>
        </p:sp>
        <p:sp>
          <p:nvSpPr>
            <p:cNvPr id="14" name="Rectangle 9">
              <a:extLst>
                <a:ext uri="{FF2B5EF4-FFF2-40B4-BE49-F238E27FC236}">
                  <a16:creationId xmlns:a16="http://schemas.microsoft.com/office/drawing/2014/main" id="{ADCBAC35-58A8-C7BE-101D-69F4FDACFA37}"/>
                </a:ext>
              </a:extLst>
            </p:cNvPr>
            <p:cNvSpPr>
              <a:spLocks noChangeArrowheads="1"/>
            </p:cNvSpPr>
            <p:nvPr/>
          </p:nvSpPr>
          <p:spPr bwMode="auto">
            <a:xfrm>
              <a:off x="1776" y="928"/>
              <a:ext cx="1152" cy="444"/>
            </a:xfrm>
            <a:prstGeom prst="rect">
              <a:avLst/>
            </a:prstGeom>
            <a:solidFill>
              <a:schemeClr val="bg1">
                <a:lumMod val="95000"/>
              </a:schemeClr>
            </a:solidFill>
            <a:ln w="57150" cmpd="thinThick">
              <a:solidFill>
                <a:srgbClr val="1E3163"/>
              </a:solidFill>
              <a:miter lim="800000"/>
              <a:headEnd/>
              <a:tailEnd/>
            </a:ln>
            <a:effectLst/>
          </p:spPr>
          <p:txBody>
            <a:bodyPr lIns="90488" tIns="44450" rIns="90488" bIns="44450" anchor="ctr">
              <a:spAutoFit/>
            </a:bodyPr>
            <a:lstStyle/>
            <a:p>
              <a:pPr algn="ctr" eaLnBrk="1" hangingPunct="1">
                <a:defRPr/>
              </a:pPr>
              <a:r>
                <a:rPr lang="en-US" sz="2000" b="1" dirty="0">
                  <a:solidFill>
                    <a:srgbClr val="0070C0"/>
                  </a:solidFill>
                  <a:latin typeface="+mn-lt"/>
                </a:rPr>
                <a:t>Unit product  </a:t>
              </a:r>
              <a:br>
                <a:rPr lang="en-US" sz="2000" b="1" dirty="0">
                  <a:solidFill>
                    <a:srgbClr val="0070C0"/>
                  </a:solidFill>
                  <a:latin typeface="+mn-lt"/>
                </a:rPr>
              </a:br>
              <a:r>
                <a:rPr lang="en-US" sz="2000" b="1" dirty="0">
                  <a:solidFill>
                    <a:srgbClr val="0070C0"/>
                  </a:solidFill>
                  <a:latin typeface="+mn-lt"/>
                </a:rPr>
                <a:t>cost.</a:t>
              </a:r>
              <a:endParaRPr lang="en-US" sz="2000" b="1" dirty="0">
                <a:solidFill>
                  <a:srgbClr val="0070C0"/>
                </a:solidFill>
                <a:effectLst>
                  <a:outerShdw blurRad="38100" dist="38100" dir="2700000" algn="tl">
                    <a:srgbClr val="000000"/>
                  </a:outerShdw>
                </a:effectLst>
                <a:latin typeface="+mn-lt"/>
              </a:endParaRPr>
            </a:p>
          </p:txBody>
        </p:sp>
      </p:grpSp>
    </p:spTree>
    <p:extLst>
      <p:ext uri="{BB962C8B-B14F-4D97-AF65-F5344CB8AC3E}">
        <p14:creationId xmlns:p14="http://schemas.microsoft.com/office/powerpoint/2010/main" val="151905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E2CA31-D76B-F4E3-21BE-2FFA558F6E6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47F80D6-2A48-BEFE-545A-626FCA84DA2B}"/>
              </a:ext>
            </a:extLst>
          </p:cNvPr>
          <p:cNvSpPr>
            <a:spLocks noGrp="1"/>
          </p:cNvSpPr>
          <p:nvPr>
            <p:ph type="sldNum" sz="quarter" idx="12"/>
          </p:nvPr>
        </p:nvSpPr>
        <p:spPr/>
        <p:txBody>
          <a:bodyPr/>
          <a:lstStyle/>
          <a:p>
            <a:fld id="{9B7CDB38-6350-4CC9-AB0E-B9078CE1CE4B}" type="slidenum">
              <a:rPr lang="en-US" smtClean="0"/>
              <a:pPr/>
              <a:t>8</a:t>
            </a:fld>
            <a:endParaRPr lang="en-US"/>
          </a:p>
        </p:txBody>
      </p:sp>
      <p:sp>
        <p:nvSpPr>
          <p:cNvPr id="9" name="Subtitle 8">
            <a:extLst>
              <a:ext uri="{FF2B5EF4-FFF2-40B4-BE49-F238E27FC236}">
                <a16:creationId xmlns:a16="http://schemas.microsoft.com/office/drawing/2014/main" id="{0B685A70-9437-1C0A-57DD-34FE30A68C49}"/>
              </a:ext>
            </a:extLst>
          </p:cNvPr>
          <p:cNvSpPr>
            <a:spLocks noGrp="1"/>
          </p:cNvSpPr>
          <p:nvPr>
            <p:ph type="subTitle" idx="1"/>
          </p:nvPr>
        </p:nvSpPr>
        <p:spPr/>
        <p:txBody>
          <a:bodyPr/>
          <a:lstStyle/>
          <a:p>
            <a:r>
              <a:rPr lang="en-CA" dirty="0"/>
              <a:t>Variable Costing</a:t>
            </a:r>
          </a:p>
        </p:txBody>
      </p:sp>
      <p:graphicFrame>
        <p:nvGraphicFramePr>
          <p:cNvPr id="11" name="Object 2">
            <a:extLst>
              <a:ext uri="{FF2B5EF4-FFF2-40B4-BE49-F238E27FC236}">
                <a16:creationId xmlns:a16="http://schemas.microsoft.com/office/drawing/2014/main" id="{C4A91CF3-2713-8818-4FDD-D916B1B82BCC}"/>
              </a:ext>
            </a:extLst>
          </p:cNvPr>
          <p:cNvGraphicFramePr>
            <a:graphicFrameLocks/>
          </p:cNvGraphicFramePr>
          <p:nvPr/>
        </p:nvGraphicFramePr>
        <p:xfrm>
          <a:off x="1944688" y="1209675"/>
          <a:ext cx="8034337" cy="3963988"/>
        </p:xfrm>
        <a:graphic>
          <a:graphicData uri="http://schemas.openxmlformats.org/presentationml/2006/ole">
            <mc:AlternateContent xmlns:mc="http://schemas.openxmlformats.org/markup-compatibility/2006">
              <mc:Choice xmlns:v="urn:schemas-microsoft-com:vml" Requires="v">
                <p:oleObj name="Worksheet" r:id="rId2" imgW="3943310" imgH="2171459" progId="Excel.Sheet.8">
                  <p:embed/>
                </p:oleObj>
              </mc:Choice>
              <mc:Fallback>
                <p:oleObj name="Worksheet" r:id="rId2" imgW="3943310" imgH="2171459" progId="Excel.Sheet.8">
                  <p:embed/>
                  <p:pic>
                    <p:nvPicPr>
                      <p:cNvPr id="11" name="Object 2">
                        <a:extLst>
                          <a:ext uri="{FF2B5EF4-FFF2-40B4-BE49-F238E27FC236}">
                            <a16:creationId xmlns:a16="http://schemas.microsoft.com/office/drawing/2014/main" id="{C4A91CF3-2713-8818-4FDD-D916B1B82BCC}"/>
                          </a:ext>
                        </a:extLst>
                      </p:cNvPr>
                      <p:cNvPicPr>
                        <a:picLocks noChangeArrowheads="1"/>
                      </p:cNvPicPr>
                      <p:nvPr/>
                    </p:nvPicPr>
                    <p:blipFill>
                      <a:blip r:embed="rId3">
                        <a:lum bright="6000" contrast="-6000"/>
                      </a:blip>
                      <a:srcRect/>
                      <a:stretch>
                        <a:fillRect/>
                      </a:stretch>
                    </p:blipFill>
                    <p:spPr bwMode="auto">
                      <a:xfrm>
                        <a:off x="1944688" y="1209675"/>
                        <a:ext cx="8034337" cy="3963988"/>
                      </a:xfrm>
                      <a:prstGeom prst="rect">
                        <a:avLst/>
                      </a:prstGeom>
                      <a:noFill/>
                      <a:ln>
                        <a:noFill/>
                      </a:ln>
                      <a:effectLst>
                        <a:outerShdw dist="107763" dir="2700000" algn="ctr" rotWithShape="0">
                          <a:schemeClr val="bg2">
                            <a:alpha val="74997"/>
                          </a:schemeClr>
                        </a:outerShdw>
                      </a:effectLst>
                    </p:spPr>
                  </p:pic>
                </p:oleObj>
              </mc:Fallback>
            </mc:AlternateContent>
          </a:graphicData>
        </a:graphic>
      </p:graphicFrame>
      <p:grpSp>
        <p:nvGrpSpPr>
          <p:cNvPr id="12" name="Group 1032">
            <a:extLst>
              <a:ext uri="{FF2B5EF4-FFF2-40B4-BE49-F238E27FC236}">
                <a16:creationId xmlns:a16="http://schemas.microsoft.com/office/drawing/2014/main" id="{D50A6EF4-CCB3-4522-902B-69B5E3CC7C60}"/>
              </a:ext>
            </a:extLst>
          </p:cNvPr>
          <p:cNvGrpSpPr>
            <a:grpSpLocks/>
          </p:cNvGrpSpPr>
          <p:nvPr/>
        </p:nvGrpSpPr>
        <p:grpSpPr bwMode="auto">
          <a:xfrm>
            <a:off x="4511824" y="764704"/>
            <a:ext cx="1828800" cy="1727200"/>
            <a:chOff x="1776" y="928"/>
            <a:chExt cx="1152" cy="1088"/>
          </a:xfrm>
          <a:solidFill>
            <a:schemeClr val="bg1">
              <a:lumMod val="75000"/>
            </a:schemeClr>
          </a:solidFill>
        </p:grpSpPr>
        <p:sp>
          <p:nvSpPr>
            <p:cNvPr id="13" name="Line 8">
              <a:extLst>
                <a:ext uri="{FF2B5EF4-FFF2-40B4-BE49-F238E27FC236}">
                  <a16:creationId xmlns:a16="http://schemas.microsoft.com/office/drawing/2014/main" id="{14801323-0D5A-7DE8-4109-3549707D1A42}"/>
                </a:ext>
              </a:extLst>
            </p:cNvPr>
            <p:cNvSpPr>
              <a:spLocks noChangeShapeType="1"/>
            </p:cNvSpPr>
            <p:nvPr/>
          </p:nvSpPr>
          <p:spPr bwMode="auto">
            <a:xfrm>
              <a:off x="2400" y="1344"/>
              <a:ext cx="96" cy="672"/>
            </a:xfrm>
            <a:prstGeom prst="line">
              <a:avLst/>
            </a:prstGeom>
            <a:grpFill/>
            <a:ln w="28575">
              <a:solidFill>
                <a:srgbClr val="FF3300"/>
              </a:solidFill>
              <a:round/>
              <a:headEnd/>
              <a:tailEnd type="triangle" w="med" len="med"/>
            </a:ln>
          </p:spPr>
          <p:txBody>
            <a:bodyPr wrap="none" anchor="ctr"/>
            <a:lstStyle/>
            <a:p>
              <a:pPr>
                <a:defRPr/>
              </a:pPr>
              <a:endParaRPr lang="en-US" dirty="0">
                <a:latin typeface="+mn-lt"/>
              </a:endParaRPr>
            </a:p>
          </p:txBody>
        </p:sp>
        <p:sp>
          <p:nvSpPr>
            <p:cNvPr id="14" name="Rectangle 9">
              <a:extLst>
                <a:ext uri="{FF2B5EF4-FFF2-40B4-BE49-F238E27FC236}">
                  <a16:creationId xmlns:a16="http://schemas.microsoft.com/office/drawing/2014/main" id="{9A518BA0-63D0-2940-9703-F3A43F4B030D}"/>
                </a:ext>
              </a:extLst>
            </p:cNvPr>
            <p:cNvSpPr>
              <a:spLocks noChangeArrowheads="1"/>
            </p:cNvSpPr>
            <p:nvPr/>
          </p:nvSpPr>
          <p:spPr bwMode="auto">
            <a:xfrm>
              <a:off x="1776" y="928"/>
              <a:ext cx="1152" cy="444"/>
            </a:xfrm>
            <a:prstGeom prst="rect">
              <a:avLst/>
            </a:prstGeom>
            <a:solidFill>
              <a:schemeClr val="bg1">
                <a:lumMod val="95000"/>
              </a:schemeClr>
            </a:solidFill>
            <a:ln w="57150" cmpd="thinThick">
              <a:solidFill>
                <a:srgbClr val="1E3163"/>
              </a:solidFill>
              <a:miter lim="800000"/>
              <a:headEnd/>
              <a:tailEnd/>
            </a:ln>
            <a:effectLst/>
          </p:spPr>
          <p:txBody>
            <a:bodyPr lIns="90488" tIns="44450" rIns="90488" bIns="44450" anchor="ctr">
              <a:spAutoFit/>
            </a:bodyPr>
            <a:lstStyle/>
            <a:p>
              <a:pPr algn="ctr" eaLnBrk="1" hangingPunct="1">
                <a:defRPr/>
              </a:pPr>
              <a:r>
                <a:rPr lang="en-US" sz="2000" b="1" dirty="0">
                  <a:solidFill>
                    <a:srgbClr val="0070C0"/>
                  </a:solidFill>
                  <a:latin typeface="+mn-lt"/>
                </a:rPr>
                <a:t>Unit product  </a:t>
              </a:r>
              <a:br>
                <a:rPr lang="en-US" sz="2000" b="1" dirty="0">
                  <a:solidFill>
                    <a:srgbClr val="0070C0"/>
                  </a:solidFill>
                  <a:latin typeface="+mn-lt"/>
                </a:rPr>
              </a:br>
              <a:r>
                <a:rPr lang="en-US" sz="2000" b="1" dirty="0">
                  <a:solidFill>
                    <a:srgbClr val="0070C0"/>
                  </a:solidFill>
                  <a:latin typeface="+mn-lt"/>
                </a:rPr>
                <a:t>cost.</a:t>
              </a:r>
              <a:endParaRPr lang="en-US" sz="2000" b="1" dirty="0">
                <a:solidFill>
                  <a:srgbClr val="0070C0"/>
                </a:solidFill>
                <a:effectLst>
                  <a:outerShdw blurRad="38100" dist="38100" dir="2700000" algn="tl">
                    <a:srgbClr val="000000"/>
                  </a:outerShdw>
                </a:effectLst>
                <a:latin typeface="+mn-lt"/>
              </a:endParaRPr>
            </a:p>
          </p:txBody>
        </p:sp>
      </p:grpSp>
    </p:spTree>
    <p:extLst>
      <p:ext uri="{BB962C8B-B14F-4D97-AF65-F5344CB8AC3E}">
        <p14:creationId xmlns:p14="http://schemas.microsoft.com/office/powerpoint/2010/main" val="763998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sldNum" sz="quarter" idx="12"/>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25" dirty="0"/>
              <a:t>9</a:t>
            </a:fld>
            <a:endParaRPr spc="-25" dirty="0"/>
          </a:p>
        </p:txBody>
      </p:sp>
      <p:sp>
        <p:nvSpPr>
          <p:cNvPr id="8" name="Subtitle 7">
            <a:extLst>
              <a:ext uri="{FF2B5EF4-FFF2-40B4-BE49-F238E27FC236}">
                <a16:creationId xmlns:a16="http://schemas.microsoft.com/office/drawing/2014/main" id="{E3D37260-C70F-D7CF-887F-286F0410EF32}"/>
              </a:ext>
            </a:extLst>
          </p:cNvPr>
          <p:cNvSpPr>
            <a:spLocks noGrp="1"/>
          </p:cNvSpPr>
          <p:nvPr>
            <p:ph type="subTitle" idx="1"/>
          </p:nvPr>
        </p:nvSpPr>
        <p:spPr/>
        <p:txBody>
          <a:bodyPr/>
          <a:lstStyle/>
          <a:p>
            <a:r>
              <a:rPr lang="en-CA" dirty="0"/>
              <a:t>Deferred Costs Example</a:t>
            </a:r>
          </a:p>
        </p:txBody>
      </p:sp>
      <p:sp>
        <p:nvSpPr>
          <p:cNvPr id="3" name="object 3"/>
          <p:cNvSpPr txBox="1"/>
          <p:nvPr/>
        </p:nvSpPr>
        <p:spPr>
          <a:xfrm>
            <a:off x="712601" y="836712"/>
            <a:ext cx="10118725" cy="756920"/>
          </a:xfrm>
          <a:prstGeom prst="rect">
            <a:avLst/>
          </a:prstGeom>
        </p:spPr>
        <p:txBody>
          <a:bodyPr vert="horz" wrap="square" lIns="0" tIns="12700" rIns="0" bIns="0" rtlCol="0">
            <a:spAutoFit/>
          </a:bodyPr>
          <a:lstStyle/>
          <a:p>
            <a:pPr marL="469900" marR="5080" indent="-457200">
              <a:lnSpc>
                <a:spcPct val="100000"/>
              </a:lnSpc>
              <a:spcBef>
                <a:spcPts val="100"/>
              </a:spcBef>
              <a:buSzPct val="79166"/>
              <a:buChar char="•"/>
              <a:tabLst>
                <a:tab pos="469900" algn="l"/>
              </a:tabLst>
            </a:pPr>
            <a:r>
              <a:rPr sz="2400" dirty="0">
                <a:latin typeface="Arial MT"/>
                <a:cs typeface="Arial MT"/>
              </a:rPr>
              <a:t>Assume</a:t>
            </a:r>
            <a:r>
              <a:rPr sz="2400" spc="-50" dirty="0">
                <a:latin typeface="Arial MT"/>
                <a:cs typeface="Arial MT"/>
              </a:rPr>
              <a:t> </a:t>
            </a:r>
            <a:r>
              <a:rPr sz="2400" dirty="0">
                <a:latin typeface="Arial MT"/>
                <a:cs typeface="Arial MT"/>
              </a:rPr>
              <a:t>8,000</a:t>
            </a:r>
            <a:r>
              <a:rPr sz="2400" spc="-45" dirty="0">
                <a:latin typeface="Arial MT"/>
                <a:cs typeface="Arial MT"/>
              </a:rPr>
              <a:t> </a:t>
            </a:r>
            <a:r>
              <a:rPr sz="2400" dirty="0">
                <a:latin typeface="Arial MT"/>
                <a:cs typeface="Arial MT"/>
              </a:rPr>
              <a:t>units</a:t>
            </a:r>
            <a:r>
              <a:rPr sz="2400" spc="-35" dirty="0">
                <a:latin typeface="Arial MT"/>
                <a:cs typeface="Arial MT"/>
              </a:rPr>
              <a:t> </a:t>
            </a:r>
            <a:r>
              <a:rPr sz="2400" dirty="0">
                <a:latin typeface="Arial MT"/>
                <a:cs typeface="Arial MT"/>
              </a:rPr>
              <a:t>are</a:t>
            </a:r>
            <a:r>
              <a:rPr sz="2400" spc="-50" dirty="0">
                <a:latin typeface="Arial MT"/>
                <a:cs typeface="Arial MT"/>
              </a:rPr>
              <a:t> </a:t>
            </a:r>
            <a:r>
              <a:rPr sz="2400" dirty="0">
                <a:latin typeface="Arial MT"/>
                <a:cs typeface="Arial MT"/>
              </a:rPr>
              <a:t>sold</a:t>
            </a:r>
            <a:r>
              <a:rPr sz="2400" spc="-40" dirty="0">
                <a:latin typeface="Arial MT"/>
                <a:cs typeface="Arial MT"/>
              </a:rPr>
              <a:t> </a:t>
            </a:r>
            <a:r>
              <a:rPr sz="2400" dirty="0">
                <a:latin typeface="Arial MT"/>
                <a:cs typeface="Arial MT"/>
              </a:rPr>
              <a:t>for</a:t>
            </a:r>
            <a:r>
              <a:rPr sz="2400" spc="-45" dirty="0">
                <a:latin typeface="Arial MT"/>
                <a:cs typeface="Arial MT"/>
              </a:rPr>
              <a:t> </a:t>
            </a:r>
            <a:r>
              <a:rPr sz="2400" dirty="0">
                <a:latin typeface="Arial MT"/>
                <a:cs typeface="Arial MT"/>
              </a:rPr>
              <a:t>$33</a:t>
            </a:r>
            <a:r>
              <a:rPr sz="2400" spc="-45" dirty="0">
                <a:latin typeface="Arial MT"/>
                <a:cs typeface="Arial MT"/>
              </a:rPr>
              <a:t> </a:t>
            </a:r>
            <a:r>
              <a:rPr sz="2400" dirty="0">
                <a:latin typeface="Arial MT"/>
                <a:cs typeface="Arial MT"/>
              </a:rPr>
              <a:t>each.</a:t>
            </a:r>
            <a:r>
              <a:rPr sz="2400" spc="-45" dirty="0">
                <a:latin typeface="Arial MT"/>
                <a:cs typeface="Arial MT"/>
              </a:rPr>
              <a:t> </a:t>
            </a:r>
            <a:r>
              <a:rPr sz="2400" dirty="0">
                <a:latin typeface="Arial MT"/>
                <a:cs typeface="Arial MT"/>
              </a:rPr>
              <a:t>2,000</a:t>
            </a:r>
            <a:r>
              <a:rPr sz="2400" spc="-40" dirty="0">
                <a:latin typeface="Arial MT"/>
                <a:cs typeface="Arial MT"/>
              </a:rPr>
              <a:t> </a:t>
            </a:r>
            <a:r>
              <a:rPr sz="2400" dirty="0">
                <a:latin typeface="Arial MT"/>
                <a:cs typeface="Arial MT"/>
              </a:rPr>
              <a:t>units</a:t>
            </a:r>
            <a:r>
              <a:rPr sz="2400" spc="-35" dirty="0">
                <a:latin typeface="Arial MT"/>
                <a:cs typeface="Arial MT"/>
              </a:rPr>
              <a:t> </a:t>
            </a:r>
            <a:r>
              <a:rPr sz="2400" dirty="0">
                <a:latin typeface="Arial MT"/>
                <a:cs typeface="Arial MT"/>
              </a:rPr>
              <a:t>remain</a:t>
            </a:r>
            <a:r>
              <a:rPr sz="2400" spc="-50" dirty="0">
                <a:latin typeface="Arial MT"/>
                <a:cs typeface="Arial MT"/>
              </a:rPr>
              <a:t> </a:t>
            </a:r>
            <a:r>
              <a:rPr sz="2400" dirty="0">
                <a:latin typeface="Arial MT"/>
                <a:cs typeface="Arial MT"/>
              </a:rPr>
              <a:t>in</a:t>
            </a:r>
            <a:r>
              <a:rPr sz="2400" spc="-40" dirty="0">
                <a:latin typeface="Arial MT"/>
                <a:cs typeface="Arial MT"/>
              </a:rPr>
              <a:t> </a:t>
            </a:r>
            <a:r>
              <a:rPr sz="2400" spc="-10" dirty="0">
                <a:latin typeface="Arial MT"/>
                <a:cs typeface="Arial MT"/>
              </a:rPr>
              <a:t>ending inventory.</a:t>
            </a:r>
            <a:endParaRPr sz="2400" dirty="0">
              <a:latin typeface="Arial MT"/>
              <a:cs typeface="Arial MT"/>
            </a:endParaRPr>
          </a:p>
        </p:txBody>
      </p:sp>
      <p:graphicFrame>
        <p:nvGraphicFramePr>
          <p:cNvPr id="4" name="object 4"/>
          <p:cNvGraphicFramePr>
            <a:graphicFrameLocks noGrp="1"/>
          </p:cNvGraphicFramePr>
          <p:nvPr/>
        </p:nvGraphicFramePr>
        <p:xfrm>
          <a:off x="1127448" y="1954882"/>
          <a:ext cx="4850765" cy="3108325"/>
        </p:xfrm>
        <a:graphic>
          <a:graphicData uri="http://schemas.openxmlformats.org/drawingml/2006/table">
            <a:tbl>
              <a:tblPr firstRow="1" bandRow="1">
                <a:tableStyleId>{2D5ABB26-0587-4C30-8999-92F81FD0307C}</a:tableStyleId>
              </a:tblPr>
              <a:tblGrid>
                <a:gridCol w="2556510">
                  <a:extLst>
                    <a:ext uri="{9D8B030D-6E8A-4147-A177-3AD203B41FA5}">
                      <a16:colId xmlns:a16="http://schemas.microsoft.com/office/drawing/2014/main" val="20000"/>
                    </a:ext>
                  </a:extLst>
                </a:gridCol>
                <a:gridCol w="2294255">
                  <a:extLst>
                    <a:ext uri="{9D8B030D-6E8A-4147-A177-3AD203B41FA5}">
                      <a16:colId xmlns:a16="http://schemas.microsoft.com/office/drawing/2014/main" val="20001"/>
                    </a:ext>
                  </a:extLst>
                </a:gridCol>
              </a:tblGrid>
              <a:tr h="457200">
                <a:tc>
                  <a:txBody>
                    <a:bodyPr/>
                    <a:lstStyle/>
                    <a:p>
                      <a:pPr>
                        <a:lnSpc>
                          <a:spcPct val="100000"/>
                        </a:lnSpc>
                      </a:pP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1440">
                        <a:lnSpc>
                          <a:spcPct val="100000"/>
                        </a:lnSpc>
                        <a:spcBef>
                          <a:spcPts val="305"/>
                        </a:spcBef>
                      </a:pPr>
                      <a:r>
                        <a:rPr sz="2400" b="1" spc="-10" dirty="0">
                          <a:solidFill>
                            <a:srgbClr val="FFFFFF"/>
                          </a:solidFill>
                          <a:latin typeface="Arial"/>
                          <a:cs typeface="Arial"/>
                        </a:rPr>
                        <a:t>Absorption</a:t>
                      </a:r>
                      <a:endParaRPr sz="240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extLst>
                  <a:ext uri="{0D108BD9-81ED-4DB2-BD59-A6C34878D82A}">
                    <a16:rowId xmlns:a16="http://schemas.microsoft.com/office/drawing/2014/main" val="10000"/>
                  </a:ext>
                </a:extLst>
              </a:tr>
              <a:tr h="457200">
                <a:tc>
                  <a:txBody>
                    <a:bodyPr/>
                    <a:lstStyle/>
                    <a:p>
                      <a:pPr marL="91440">
                        <a:lnSpc>
                          <a:spcPct val="100000"/>
                        </a:lnSpc>
                        <a:spcBef>
                          <a:spcPts val="305"/>
                        </a:spcBef>
                      </a:pPr>
                      <a:r>
                        <a:rPr sz="2400" spc="-10" dirty="0">
                          <a:latin typeface="Arial MT"/>
                          <a:cs typeface="Arial MT"/>
                        </a:rPr>
                        <a:t>Sales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$264,000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1"/>
                  </a:ext>
                </a:extLst>
              </a:tr>
              <a:tr h="822960">
                <a:tc>
                  <a:txBody>
                    <a:bodyPr/>
                    <a:lstStyle/>
                    <a:p>
                      <a:pPr marL="91440">
                        <a:lnSpc>
                          <a:spcPct val="100000"/>
                        </a:lnSpc>
                        <a:spcBef>
                          <a:spcPts val="305"/>
                        </a:spcBef>
                      </a:pPr>
                      <a:r>
                        <a:rPr sz="2400" spc="-20" dirty="0">
                          <a:latin typeface="Arial MT"/>
                          <a:cs typeface="Arial MT"/>
                        </a:rPr>
                        <a:t>COGS</a:t>
                      </a:r>
                      <a:endParaRPr sz="2400" dirty="0">
                        <a:latin typeface="Arial MT"/>
                        <a:cs typeface="Arial MT"/>
                      </a:endParaRPr>
                    </a:p>
                    <a:p>
                      <a:pPr marL="91440">
                        <a:lnSpc>
                          <a:spcPct val="100000"/>
                        </a:lnSpc>
                      </a:pPr>
                      <a:r>
                        <a:rPr sz="2400" dirty="0">
                          <a:latin typeface="Arial MT"/>
                          <a:cs typeface="Arial MT"/>
                        </a:rPr>
                        <a:t>($26.20</a:t>
                      </a:r>
                      <a:r>
                        <a:rPr sz="2400" spc="-60" dirty="0">
                          <a:latin typeface="Arial MT"/>
                          <a:cs typeface="Arial MT"/>
                        </a:rPr>
                        <a:t> </a:t>
                      </a:r>
                      <a:r>
                        <a:rPr sz="2400" dirty="0">
                          <a:latin typeface="Arial MT"/>
                          <a:cs typeface="Arial MT"/>
                        </a:rPr>
                        <a:t>per</a:t>
                      </a:r>
                      <a:r>
                        <a:rPr sz="2400" spc="-55" dirty="0">
                          <a:latin typeface="Arial MT"/>
                          <a:cs typeface="Arial MT"/>
                        </a:rPr>
                        <a:t> </a:t>
                      </a:r>
                      <a:r>
                        <a:rPr sz="2400" spc="-10" dirty="0">
                          <a:latin typeface="Arial MT"/>
                          <a:cs typeface="Arial MT"/>
                        </a:rPr>
                        <a:t>Unit)</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1440">
                        <a:lnSpc>
                          <a:spcPct val="100000"/>
                        </a:lnSpc>
                        <a:spcBef>
                          <a:spcPts val="305"/>
                        </a:spcBef>
                      </a:pPr>
                      <a:r>
                        <a:rPr sz="2400" spc="-10" dirty="0">
                          <a:latin typeface="Arial MT"/>
                          <a:cs typeface="Arial MT"/>
                        </a:rPr>
                        <a:t>$209,600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2"/>
                  </a:ext>
                </a:extLst>
              </a:tr>
              <a:tr h="457200">
                <a:tc>
                  <a:txBody>
                    <a:bodyPr/>
                    <a:lstStyle/>
                    <a:p>
                      <a:pPr marL="91440">
                        <a:lnSpc>
                          <a:spcPct val="100000"/>
                        </a:lnSpc>
                        <a:spcBef>
                          <a:spcPts val="305"/>
                        </a:spcBef>
                      </a:pPr>
                      <a:r>
                        <a:rPr sz="2400" dirty="0">
                          <a:latin typeface="Arial MT"/>
                          <a:cs typeface="Arial MT"/>
                        </a:rPr>
                        <a:t>Gross</a:t>
                      </a:r>
                      <a:r>
                        <a:rPr sz="2400" spc="-45" dirty="0">
                          <a:latin typeface="Arial MT"/>
                          <a:cs typeface="Arial MT"/>
                        </a:rPr>
                        <a:t> </a:t>
                      </a:r>
                      <a:r>
                        <a:rPr sz="2400" spc="-10" dirty="0">
                          <a:latin typeface="Arial MT"/>
                          <a:cs typeface="Arial MT"/>
                        </a:rPr>
                        <a:t>Profit</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$54,400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3"/>
                  </a:ext>
                </a:extLst>
              </a:tr>
              <a:tr h="457200">
                <a:tc>
                  <a:txBody>
                    <a:bodyPr/>
                    <a:lstStyle/>
                    <a:p>
                      <a:pPr marL="91440">
                        <a:lnSpc>
                          <a:spcPct val="100000"/>
                        </a:lnSpc>
                        <a:spcBef>
                          <a:spcPts val="305"/>
                        </a:spcBef>
                      </a:pPr>
                      <a:r>
                        <a:rPr sz="2400" spc="-20" dirty="0">
                          <a:latin typeface="Arial MT"/>
                          <a:cs typeface="Arial MT"/>
                        </a:rPr>
                        <a:t>SG+A</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a:lnSpc>
                          <a:spcPct val="100000"/>
                        </a:lnSpc>
                      </a:pP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4"/>
                  </a:ext>
                </a:extLst>
              </a:tr>
              <a:tr h="456565">
                <a:tc>
                  <a:txBody>
                    <a:bodyPr/>
                    <a:lstStyle/>
                    <a:p>
                      <a:pPr marL="91440">
                        <a:lnSpc>
                          <a:spcPct val="100000"/>
                        </a:lnSpc>
                        <a:spcBef>
                          <a:spcPts val="305"/>
                        </a:spcBef>
                      </a:pPr>
                      <a:r>
                        <a:rPr sz="2400" dirty="0">
                          <a:latin typeface="Arial MT"/>
                          <a:cs typeface="Arial MT"/>
                        </a:rPr>
                        <a:t>Net</a:t>
                      </a:r>
                      <a:r>
                        <a:rPr sz="2400" spc="-45" dirty="0">
                          <a:latin typeface="Arial MT"/>
                          <a:cs typeface="Arial MT"/>
                        </a:rPr>
                        <a:t> </a:t>
                      </a:r>
                      <a:r>
                        <a:rPr sz="2400" spc="-10" dirty="0">
                          <a:latin typeface="Arial MT"/>
                          <a:cs typeface="Arial MT"/>
                        </a:rPr>
                        <a:t>Income</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1440">
                        <a:lnSpc>
                          <a:spcPct val="100000"/>
                        </a:lnSpc>
                        <a:spcBef>
                          <a:spcPts val="305"/>
                        </a:spcBef>
                      </a:pPr>
                      <a:r>
                        <a:rPr sz="2400" spc="-10" dirty="0">
                          <a:latin typeface="Arial MT"/>
                          <a:cs typeface="Arial MT"/>
                        </a:rPr>
                        <a:t>$54,400</a:t>
                      </a:r>
                      <a:endParaRPr sz="2400" dirty="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5"/>
                  </a:ext>
                </a:extLst>
              </a:tr>
            </a:tbl>
          </a:graphicData>
        </a:graphic>
      </p:graphicFrame>
      <p:graphicFrame>
        <p:nvGraphicFramePr>
          <p:cNvPr id="5" name="object 5"/>
          <p:cNvGraphicFramePr>
            <a:graphicFrameLocks noGrp="1"/>
          </p:cNvGraphicFramePr>
          <p:nvPr/>
        </p:nvGraphicFramePr>
        <p:xfrm>
          <a:off x="6262179" y="1961937"/>
          <a:ext cx="5156200" cy="3108325"/>
        </p:xfrm>
        <a:graphic>
          <a:graphicData uri="http://schemas.openxmlformats.org/drawingml/2006/table">
            <a:tbl>
              <a:tblPr firstRow="1" bandRow="1">
                <a:tableStyleId>{2D5ABB26-0587-4C30-8999-92F81FD0307C}</a:tableStyleId>
              </a:tblPr>
              <a:tblGrid>
                <a:gridCol w="2930525">
                  <a:extLst>
                    <a:ext uri="{9D8B030D-6E8A-4147-A177-3AD203B41FA5}">
                      <a16:colId xmlns:a16="http://schemas.microsoft.com/office/drawing/2014/main" val="20000"/>
                    </a:ext>
                  </a:extLst>
                </a:gridCol>
                <a:gridCol w="2225675">
                  <a:extLst>
                    <a:ext uri="{9D8B030D-6E8A-4147-A177-3AD203B41FA5}">
                      <a16:colId xmlns:a16="http://schemas.microsoft.com/office/drawing/2014/main" val="20001"/>
                    </a:ext>
                  </a:extLst>
                </a:gridCol>
              </a:tblGrid>
              <a:tr h="457200">
                <a:tc>
                  <a:txBody>
                    <a:bodyPr/>
                    <a:lstStyle/>
                    <a:p>
                      <a:pPr>
                        <a:lnSpc>
                          <a:spcPct val="100000"/>
                        </a:lnSpc>
                      </a:pP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tc>
                  <a:txBody>
                    <a:bodyPr/>
                    <a:lstStyle/>
                    <a:p>
                      <a:pPr marL="92710">
                        <a:lnSpc>
                          <a:spcPct val="100000"/>
                        </a:lnSpc>
                        <a:spcBef>
                          <a:spcPts val="305"/>
                        </a:spcBef>
                      </a:pPr>
                      <a:r>
                        <a:rPr sz="2400" b="1" spc="-10" dirty="0">
                          <a:solidFill>
                            <a:srgbClr val="FFFFFF"/>
                          </a:solidFill>
                          <a:latin typeface="Arial"/>
                          <a:cs typeface="Arial"/>
                        </a:rPr>
                        <a:t>Variable</a:t>
                      </a:r>
                      <a:endParaRPr sz="2400">
                        <a:latin typeface="Arial"/>
                        <a:cs typeface="Arial"/>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000000"/>
                    </a:solidFill>
                  </a:tcPr>
                </a:tc>
                <a:extLst>
                  <a:ext uri="{0D108BD9-81ED-4DB2-BD59-A6C34878D82A}">
                    <a16:rowId xmlns:a16="http://schemas.microsoft.com/office/drawing/2014/main" val="10000"/>
                  </a:ext>
                </a:extLst>
              </a:tr>
              <a:tr h="457200">
                <a:tc>
                  <a:txBody>
                    <a:bodyPr/>
                    <a:lstStyle/>
                    <a:p>
                      <a:pPr marL="92075">
                        <a:lnSpc>
                          <a:spcPct val="100000"/>
                        </a:lnSpc>
                        <a:spcBef>
                          <a:spcPts val="305"/>
                        </a:spcBef>
                      </a:pPr>
                      <a:r>
                        <a:rPr sz="2400" spc="-10" dirty="0">
                          <a:latin typeface="Arial MT"/>
                          <a:cs typeface="Arial MT"/>
                        </a:rPr>
                        <a:t>Sales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tc>
                  <a:txBody>
                    <a:bodyPr/>
                    <a:lstStyle/>
                    <a:p>
                      <a:pPr marL="92710">
                        <a:lnSpc>
                          <a:spcPct val="100000"/>
                        </a:lnSpc>
                        <a:spcBef>
                          <a:spcPts val="305"/>
                        </a:spcBef>
                      </a:pPr>
                      <a:r>
                        <a:rPr sz="2400" spc="-10" dirty="0">
                          <a:latin typeface="Arial MT"/>
                          <a:cs typeface="Arial MT"/>
                        </a:rPr>
                        <a:t>$264,000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1"/>
                  </a:ext>
                </a:extLst>
              </a:tr>
              <a:tr h="822960">
                <a:tc>
                  <a:txBody>
                    <a:bodyPr/>
                    <a:lstStyle/>
                    <a:p>
                      <a:pPr marL="92075">
                        <a:lnSpc>
                          <a:spcPct val="100000"/>
                        </a:lnSpc>
                        <a:spcBef>
                          <a:spcPts val="305"/>
                        </a:spcBef>
                      </a:pPr>
                      <a:r>
                        <a:rPr sz="2400" spc="-20" dirty="0">
                          <a:latin typeface="Arial MT"/>
                          <a:cs typeface="Arial MT"/>
                        </a:rPr>
                        <a:t>Variable</a:t>
                      </a:r>
                      <a:r>
                        <a:rPr sz="2400" spc="-114" dirty="0">
                          <a:latin typeface="Arial MT"/>
                          <a:cs typeface="Arial MT"/>
                        </a:rPr>
                        <a:t> </a:t>
                      </a:r>
                      <a:r>
                        <a:rPr sz="2400" spc="-20" dirty="0">
                          <a:latin typeface="Arial MT"/>
                          <a:cs typeface="Arial MT"/>
                        </a:rPr>
                        <a:t>Costs</a:t>
                      </a:r>
                      <a:endParaRPr sz="2400">
                        <a:latin typeface="Arial MT"/>
                        <a:cs typeface="Arial MT"/>
                      </a:endParaRPr>
                    </a:p>
                    <a:p>
                      <a:pPr marL="92075">
                        <a:lnSpc>
                          <a:spcPct val="100000"/>
                        </a:lnSpc>
                      </a:pPr>
                      <a:r>
                        <a:rPr sz="2400" dirty="0">
                          <a:latin typeface="Arial MT"/>
                          <a:cs typeface="Arial MT"/>
                        </a:rPr>
                        <a:t>($25</a:t>
                      </a:r>
                      <a:r>
                        <a:rPr sz="2400" spc="-45" dirty="0">
                          <a:latin typeface="Arial MT"/>
                          <a:cs typeface="Arial MT"/>
                        </a:rPr>
                        <a:t> </a:t>
                      </a:r>
                      <a:r>
                        <a:rPr sz="2400" dirty="0">
                          <a:latin typeface="Arial MT"/>
                          <a:cs typeface="Arial MT"/>
                        </a:rPr>
                        <a:t>per</a:t>
                      </a:r>
                      <a:r>
                        <a:rPr sz="2400" spc="-35" dirty="0">
                          <a:latin typeface="Arial MT"/>
                          <a:cs typeface="Arial MT"/>
                        </a:rPr>
                        <a:t> </a:t>
                      </a:r>
                      <a:r>
                        <a:rPr sz="2400" spc="-10" dirty="0">
                          <a:latin typeface="Arial MT"/>
                          <a:cs typeface="Arial MT"/>
                        </a:rPr>
                        <a:t>Unit)</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710">
                        <a:lnSpc>
                          <a:spcPct val="100000"/>
                        </a:lnSpc>
                        <a:spcBef>
                          <a:spcPts val="305"/>
                        </a:spcBef>
                      </a:pPr>
                      <a:r>
                        <a:rPr sz="2400" spc="-10" dirty="0">
                          <a:latin typeface="Arial MT"/>
                          <a:cs typeface="Arial MT"/>
                        </a:rPr>
                        <a:t>$200,000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2"/>
                  </a:ext>
                </a:extLst>
              </a:tr>
              <a:tr h="457200">
                <a:tc>
                  <a:txBody>
                    <a:bodyPr/>
                    <a:lstStyle/>
                    <a:p>
                      <a:pPr marL="92075">
                        <a:lnSpc>
                          <a:spcPct val="100000"/>
                        </a:lnSpc>
                        <a:spcBef>
                          <a:spcPts val="305"/>
                        </a:spcBef>
                      </a:pPr>
                      <a:r>
                        <a:rPr sz="2400" dirty="0">
                          <a:latin typeface="Arial MT"/>
                          <a:cs typeface="Arial MT"/>
                        </a:rPr>
                        <a:t>Contribution</a:t>
                      </a:r>
                      <a:r>
                        <a:rPr sz="2400" spc="-140" dirty="0">
                          <a:latin typeface="Arial MT"/>
                          <a:cs typeface="Arial MT"/>
                        </a:rPr>
                        <a:t> </a:t>
                      </a:r>
                      <a:r>
                        <a:rPr sz="2400" spc="-10" dirty="0">
                          <a:latin typeface="Arial MT"/>
                          <a:cs typeface="Arial MT"/>
                        </a:rPr>
                        <a:t>Margin</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710">
                        <a:lnSpc>
                          <a:spcPct val="100000"/>
                        </a:lnSpc>
                        <a:spcBef>
                          <a:spcPts val="305"/>
                        </a:spcBef>
                      </a:pPr>
                      <a:r>
                        <a:rPr sz="2400" spc="-10" dirty="0">
                          <a:latin typeface="Arial MT"/>
                          <a:cs typeface="Arial MT"/>
                        </a:rPr>
                        <a:t>$64,000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3"/>
                  </a:ext>
                </a:extLst>
              </a:tr>
              <a:tr h="457200">
                <a:tc>
                  <a:txBody>
                    <a:bodyPr/>
                    <a:lstStyle/>
                    <a:p>
                      <a:pPr marL="92075">
                        <a:lnSpc>
                          <a:spcPct val="100000"/>
                        </a:lnSpc>
                        <a:spcBef>
                          <a:spcPts val="305"/>
                        </a:spcBef>
                      </a:pPr>
                      <a:r>
                        <a:rPr sz="2400" dirty="0">
                          <a:latin typeface="Arial MT"/>
                          <a:cs typeface="Arial MT"/>
                        </a:rPr>
                        <a:t>Fixed</a:t>
                      </a:r>
                      <a:r>
                        <a:rPr sz="2400" spc="-65" dirty="0">
                          <a:latin typeface="Arial MT"/>
                          <a:cs typeface="Arial MT"/>
                        </a:rPr>
                        <a:t> </a:t>
                      </a:r>
                      <a:r>
                        <a:rPr sz="2400" spc="-20" dirty="0">
                          <a:latin typeface="Arial MT"/>
                          <a:cs typeface="Arial MT"/>
                        </a:rPr>
                        <a:t>Costs</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tc>
                  <a:txBody>
                    <a:bodyPr/>
                    <a:lstStyle/>
                    <a:p>
                      <a:pPr marL="92710">
                        <a:lnSpc>
                          <a:spcPct val="100000"/>
                        </a:lnSpc>
                        <a:spcBef>
                          <a:spcPts val="305"/>
                        </a:spcBef>
                      </a:pPr>
                      <a:r>
                        <a:rPr sz="2400" spc="-10" dirty="0">
                          <a:latin typeface="Arial MT"/>
                          <a:cs typeface="Arial MT"/>
                        </a:rPr>
                        <a:t>$12,000</a:t>
                      </a:r>
                      <a:endParaRPr sz="2400">
                        <a:latin typeface="Arial MT"/>
                        <a:cs typeface="Arial MT"/>
                      </a:endParaRPr>
                    </a:p>
                  </a:txBody>
                  <a:tcPr marL="0" marR="0" marT="3873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7E7E7"/>
                    </a:solidFill>
                  </a:tcPr>
                </a:tc>
                <a:extLst>
                  <a:ext uri="{0D108BD9-81ED-4DB2-BD59-A6C34878D82A}">
                    <a16:rowId xmlns:a16="http://schemas.microsoft.com/office/drawing/2014/main" val="10004"/>
                  </a:ext>
                </a:extLst>
              </a:tr>
              <a:tr h="456565">
                <a:tc>
                  <a:txBody>
                    <a:bodyPr/>
                    <a:lstStyle/>
                    <a:p>
                      <a:pPr marL="92075">
                        <a:lnSpc>
                          <a:spcPct val="100000"/>
                        </a:lnSpc>
                        <a:spcBef>
                          <a:spcPts val="309"/>
                        </a:spcBef>
                      </a:pPr>
                      <a:r>
                        <a:rPr sz="2400" dirty="0">
                          <a:latin typeface="Arial MT"/>
                          <a:cs typeface="Arial MT"/>
                        </a:rPr>
                        <a:t>Net</a:t>
                      </a:r>
                      <a:r>
                        <a:rPr sz="2400" spc="-45" dirty="0">
                          <a:latin typeface="Arial MT"/>
                          <a:cs typeface="Arial MT"/>
                        </a:rPr>
                        <a:t> </a:t>
                      </a:r>
                      <a:r>
                        <a:rPr sz="2400" spc="-10" dirty="0">
                          <a:latin typeface="Arial MT"/>
                          <a:cs typeface="Arial MT"/>
                        </a:rPr>
                        <a:t>Income</a:t>
                      </a:r>
                      <a:endParaRPr sz="2400">
                        <a:latin typeface="Arial MT"/>
                        <a:cs typeface="Arial MT"/>
                      </a:endParaRPr>
                    </a:p>
                  </a:txBody>
                  <a:tcPr marL="0" marR="0" marT="3936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tc>
                  <a:txBody>
                    <a:bodyPr/>
                    <a:lstStyle/>
                    <a:p>
                      <a:pPr marL="92710">
                        <a:lnSpc>
                          <a:spcPct val="100000"/>
                        </a:lnSpc>
                        <a:spcBef>
                          <a:spcPts val="309"/>
                        </a:spcBef>
                      </a:pPr>
                      <a:r>
                        <a:rPr sz="2400" spc="-10" dirty="0">
                          <a:latin typeface="Arial MT"/>
                          <a:cs typeface="Arial MT"/>
                        </a:rPr>
                        <a:t>$52,000</a:t>
                      </a:r>
                      <a:endParaRPr sz="2400" dirty="0">
                        <a:latin typeface="Arial MT"/>
                        <a:cs typeface="Arial MT"/>
                      </a:endParaRPr>
                    </a:p>
                  </a:txBody>
                  <a:tcPr marL="0" marR="0" marT="39369"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ACACA"/>
                    </a:solidFill>
                  </a:tcPr>
                </a:tc>
                <a:extLst>
                  <a:ext uri="{0D108BD9-81ED-4DB2-BD59-A6C34878D82A}">
                    <a16:rowId xmlns:a16="http://schemas.microsoft.com/office/drawing/2014/main" val="10005"/>
                  </a:ext>
                </a:extLst>
              </a:tr>
            </a:tbl>
          </a:graphicData>
        </a:graphic>
      </p:graphicFrame>
      <p:sp>
        <p:nvSpPr>
          <p:cNvPr id="6" name="object 6"/>
          <p:cNvSpPr txBox="1"/>
          <p:nvPr/>
        </p:nvSpPr>
        <p:spPr>
          <a:xfrm>
            <a:off x="3147821" y="5438567"/>
            <a:ext cx="6228715" cy="902335"/>
          </a:xfrm>
          <a:prstGeom prst="rect">
            <a:avLst/>
          </a:prstGeom>
          <a:ln w="25400">
            <a:solidFill>
              <a:srgbClr val="0070C0"/>
            </a:solidFill>
          </a:ln>
        </p:spPr>
        <p:txBody>
          <a:bodyPr vert="horz" wrap="square" lIns="0" tIns="0" rIns="0" bIns="0" rtlCol="0">
            <a:spAutoFit/>
          </a:bodyPr>
          <a:lstStyle/>
          <a:p>
            <a:pPr algn="ctr">
              <a:lnSpc>
                <a:spcPts val="2880"/>
              </a:lnSpc>
            </a:pPr>
            <a:r>
              <a:rPr sz="2400" dirty="0">
                <a:latin typeface="Arial MT"/>
                <a:cs typeface="Arial MT"/>
              </a:rPr>
              <a:t>Absorption</a:t>
            </a:r>
            <a:r>
              <a:rPr sz="2400" spc="-55" dirty="0">
                <a:latin typeface="Arial MT"/>
                <a:cs typeface="Arial MT"/>
              </a:rPr>
              <a:t> </a:t>
            </a:r>
            <a:r>
              <a:rPr sz="2400" dirty="0">
                <a:latin typeface="Arial MT"/>
                <a:cs typeface="Arial MT"/>
              </a:rPr>
              <a:t>NI</a:t>
            </a:r>
            <a:r>
              <a:rPr sz="2400" spc="-60" dirty="0">
                <a:latin typeface="Arial MT"/>
                <a:cs typeface="Arial MT"/>
              </a:rPr>
              <a:t> </a:t>
            </a:r>
            <a:r>
              <a:rPr sz="2400" dirty="0">
                <a:latin typeface="Arial MT"/>
                <a:cs typeface="Arial MT"/>
              </a:rPr>
              <a:t>&gt;</a:t>
            </a:r>
            <a:r>
              <a:rPr sz="2400" spc="-60" dirty="0">
                <a:latin typeface="Arial MT"/>
                <a:cs typeface="Arial MT"/>
              </a:rPr>
              <a:t> </a:t>
            </a:r>
            <a:r>
              <a:rPr sz="2400" spc="-25" dirty="0">
                <a:latin typeface="Arial MT"/>
                <a:cs typeface="Arial MT"/>
              </a:rPr>
              <a:t>Variable</a:t>
            </a:r>
            <a:r>
              <a:rPr sz="2400" spc="-45" dirty="0">
                <a:latin typeface="Arial MT"/>
                <a:cs typeface="Arial MT"/>
              </a:rPr>
              <a:t> </a:t>
            </a:r>
            <a:r>
              <a:rPr sz="2400" spc="-25" dirty="0">
                <a:latin typeface="Arial MT"/>
                <a:cs typeface="Arial MT"/>
              </a:rPr>
              <a:t>NI</a:t>
            </a:r>
            <a:endParaRPr sz="2400">
              <a:latin typeface="Arial MT"/>
              <a:cs typeface="Arial MT"/>
            </a:endParaRPr>
          </a:p>
          <a:p>
            <a:pPr algn="ctr">
              <a:lnSpc>
                <a:spcPct val="100000"/>
              </a:lnSpc>
              <a:spcBef>
                <a:spcPts val="865"/>
              </a:spcBef>
            </a:pPr>
            <a:r>
              <a:rPr sz="2400" dirty="0">
                <a:latin typeface="Arial MT"/>
                <a:cs typeface="Arial MT"/>
              </a:rPr>
              <a:t>This</a:t>
            </a:r>
            <a:r>
              <a:rPr sz="2400" spc="-70" dirty="0">
                <a:latin typeface="Arial MT"/>
                <a:cs typeface="Arial MT"/>
              </a:rPr>
              <a:t> </a:t>
            </a:r>
            <a:r>
              <a:rPr sz="2400" dirty="0">
                <a:latin typeface="Arial MT"/>
                <a:cs typeface="Arial MT"/>
              </a:rPr>
              <a:t>will</a:t>
            </a:r>
            <a:r>
              <a:rPr sz="2400" spc="-45" dirty="0">
                <a:latin typeface="Arial MT"/>
                <a:cs typeface="Arial MT"/>
              </a:rPr>
              <a:t> </a:t>
            </a:r>
            <a:r>
              <a:rPr sz="2400" dirty="0">
                <a:latin typeface="Arial MT"/>
                <a:cs typeface="Arial MT"/>
              </a:rPr>
              <a:t>reverse</a:t>
            </a:r>
            <a:r>
              <a:rPr sz="2400" spc="-70" dirty="0">
                <a:latin typeface="Arial MT"/>
                <a:cs typeface="Arial MT"/>
              </a:rPr>
              <a:t> </a:t>
            </a:r>
            <a:r>
              <a:rPr sz="2400" dirty="0">
                <a:latin typeface="Arial MT"/>
                <a:cs typeface="Arial MT"/>
              </a:rPr>
              <a:t>when</a:t>
            </a:r>
            <a:r>
              <a:rPr sz="2400" spc="-65" dirty="0">
                <a:latin typeface="Arial MT"/>
                <a:cs typeface="Arial MT"/>
              </a:rPr>
              <a:t> </a:t>
            </a:r>
            <a:r>
              <a:rPr sz="2400" dirty="0">
                <a:latin typeface="Arial MT"/>
                <a:cs typeface="Arial MT"/>
              </a:rPr>
              <a:t>inventory</a:t>
            </a:r>
            <a:r>
              <a:rPr sz="2400" spc="-55" dirty="0">
                <a:latin typeface="Arial MT"/>
                <a:cs typeface="Arial MT"/>
              </a:rPr>
              <a:t> </a:t>
            </a:r>
            <a:r>
              <a:rPr sz="2400" dirty="0">
                <a:latin typeface="Arial MT"/>
                <a:cs typeface="Arial MT"/>
              </a:rPr>
              <a:t>is</a:t>
            </a:r>
            <a:r>
              <a:rPr sz="2400" spc="-70" dirty="0">
                <a:latin typeface="Arial MT"/>
                <a:cs typeface="Arial MT"/>
              </a:rPr>
              <a:t> </a:t>
            </a:r>
            <a:r>
              <a:rPr sz="2400" spc="-20" dirty="0">
                <a:latin typeface="Arial MT"/>
                <a:cs typeface="Arial MT"/>
              </a:rPr>
              <a:t>sold</a:t>
            </a:r>
            <a:endParaRPr sz="2400">
              <a:latin typeface="Arial MT"/>
              <a:cs typeface="Arial MT"/>
            </a:endParaRPr>
          </a:p>
        </p:txBody>
      </p:sp>
    </p:spTree>
  </p:cSld>
  <p:clrMapOvr>
    <a:masterClrMapping/>
  </p:clrMapOvr>
</p:sld>
</file>

<file path=ppt/theme/theme1.xml><?xml version="1.0" encoding="utf-8"?>
<a:theme xmlns:a="http://schemas.openxmlformats.org/drawingml/2006/main" name="Rotman Pin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otman Cy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Rotman Dark Te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Rotman Blu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Rotman Orang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otman Gre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Rotman Gold">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9C29625CE8F2445A33C4944AD902EE6" ma:contentTypeVersion="18" ma:contentTypeDescription="Create a new document." ma:contentTypeScope="" ma:versionID="2ba906667caed82590a3b6d7b3da7513">
  <xsd:schema xmlns:xsd="http://www.w3.org/2001/XMLSchema" xmlns:xs="http://www.w3.org/2001/XMLSchema" xmlns:p="http://schemas.microsoft.com/office/2006/metadata/properties" xmlns:ns3="c18c8954-ab2f-4275-a5d7-b9aa33856ba2" xmlns:ns4="7e677d30-5ff7-4313-a396-6d249a69ab27" targetNamespace="http://schemas.microsoft.com/office/2006/metadata/properties" ma:root="true" ma:fieldsID="85ab7bee49a667cd25923cf2338d3e94" ns3:_="" ns4:_="">
    <xsd:import namespace="c18c8954-ab2f-4275-a5d7-b9aa33856ba2"/>
    <xsd:import namespace="7e677d30-5ff7-4313-a396-6d249a69ab2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OCR" minOccurs="0"/>
                <xsd:element ref="ns3:_activity" minOccurs="0"/>
                <xsd:element ref="ns3:MediaServiceObjectDetectorVersions" minOccurs="0"/>
                <xsd:element ref="ns3:MediaServiceSystemTags" minOccurs="0"/>
                <xsd:element ref="ns3:MediaServiceSearchProperties"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8c8954-ab2f-4275-a5d7-b9aa33856b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Location" ma:index="24" nillable="true" ma:displayName="Location" ma:indexed="true" ma:internalName="MediaServiceLocation" ma:readOnly="true">
      <xsd:simpleType>
        <xsd:restriction base="dms:Text"/>
      </xsd:simpleType>
    </xsd:element>
    <xsd:element name="MediaLengthInSeconds" ma:index="25"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e677d30-5ff7-4313-a396-6d249a69ab27"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18c8954-ab2f-4275-a5d7-b9aa33856ba2" xsi:nil="true"/>
  </documentManagement>
</p:properties>
</file>

<file path=customXml/itemProps1.xml><?xml version="1.0" encoding="utf-8"?>
<ds:datastoreItem xmlns:ds="http://schemas.openxmlformats.org/officeDocument/2006/customXml" ds:itemID="{57CF0919-26FB-4AF4-98AE-101D7BAB3817}">
  <ds:schemaRefs>
    <ds:schemaRef ds:uri="http://schemas.microsoft.com/sharepoint/v3/contenttype/forms"/>
  </ds:schemaRefs>
</ds:datastoreItem>
</file>

<file path=customXml/itemProps2.xml><?xml version="1.0" encoding="utf-8"?>
<ds:datastoreItem xmlns:ds="http://schemas.openxmlformats.org/officeDocument/2006/customXml" ds:itemID="{23AC9AE6-CD88-486C-8B5C-3155BF730A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18c8954-ab2f-4275-a5d7-b9aa33856ba2"/>
    <ds:schemaRef ds:uri="7e677d30-5ff7-4313-a396-6d249a69ab2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8103E23-3D7C-4E39-9DD5-75683B020A9E}">
  <ds:schemaRefs>
    <ds:schemaRef ds:uri="http://purl.org/dc/dcmitype/"/>
    <ds:schemaRef ds:uri="http://purl.org/dc/elements/1.1/"/>
    <ds:schemaRef ds:uri="7e677d30-5ff7-4313-a396-6d249a69ab27"/>
    <ds:schemaRef ds:uri="http://www.w3.org/XML/1998/namespace"/>
    <ds:schemaRef ds:uri="c18c8954-ab2f-4275-a5d7-b9aa33856ba2"/>
    <ds:schemaRef ds:uri="http://schemas.openxmlformats.org/package/2006/metadata/core-properties"/>
    <ds:schemaRef ds:uri="http://schemas.microsoft.com/office/2006/documentManagement/types"/>
    <ds:schemaRef ds:uri="http://schemas.microsoft.com/office/infopath/2007/PartnerControls"/>
    <ds:schemaRef ds:uri="http://schemas.microsoft.com/office/2006/metadata/properties"/>
    <ds:schemaRef ds:uri="http://purl.org/dc/terms/"/>
  </ds:schemaRefs>
</ds:datastoreItem>
</file>

<file path=docMetadata/LabelInfo.xml><?xml version="1.0" encoding="utf-8"?>
<clbl:labelList xmlns:clbl="http://schemas.microsoft.com/office/2020/mipLabelMetadata">
  <clbl:label id="{78aac226-2f03-4b4d-9037-b46d56c55210}" enabled="0" method="" siteId="{78aac226-2f03-4b4d-9037-b46d56c55210}" removed="1"/>
</clbl:labelList>
</file>

<file path=docProps/app.xml><?xml version="1.0" encoding="utf-8"?>
<Properties xmlns="http://schemas.openxmlformats.org/officeDocument/2006/extended-properties" xmlns:vt="http://schemas.openxmlformats.org/officeDocument/2006/docPropsVTypes">
  <TotalTime>11070</TotalTime>
  <Words>3099</Words>
  <Application>Microsoft Office PowerPoint</Application>
  <PresentationFormat>Widescreen</PresentationFormat>
  <Paragraphs>680</Paragraphs>
  <Slides>51</Slides>
  <Notes>20</Notes>
  <HiddenSlides>0</HiddenSlides>
  <MMClips>0</MMClips>
  <ScaleCrop>false</ScaleCrop>
  <HeadingPairs>
    <vt:vector size="8" baseType="variant">
      <vt:variant>
        <vt:lpstr>Fonts Used</vt:lpstr>
      </vt:variant>
      <vt:variant>
        <vt:i4>10</vt:i4>
      </vt:variant>
      <vt:variant>
        <vt:lpstr>Theme</vt:lpstr>
      </vt:variant>
      <vt:variant>
        <vt:i4>7</vt:i4>
      </vt:variant>
      <vt:variant>
        <vt:lpstr>Embedded OLE Servers</vt:lpstr>
      </vt:variant>
      <vt:variant>
        <vt:i4>1</vt:i4>
      </vt:variant>
      <vt:variant>
        <vt:lpstr>Slide Titles</vt:lpstr>
      </vt:variant>
      <vt:variant>
        <vt:i4>51</vt:i4>
      </vt:variant>
    </vt:vector>
  </HeadingPairs>
  <TitlesOfParts>
    <vt:vector size="69" baseType="lpstr">
      <vt:lpstr>Arial MT</vt:lpstr>
      <vt:lpstr>Times New Roman</vt:lpstr>
      <vt:lpstr>arial</vt:lpstr>
      <vt:lpstr>Wingdings</vt:lpstr>
      <vt:lpstr>Calibri</vt:lpstr>
      <vt:lpstr>arial</vt:lpstr>
      <vt:lpstr>Rockwell</vt:lpstr>
      <vt:lpstr>Cambria Math</vt:lpstr>
      <vt:lpstr>Wingdings 3</vt:lpstr>
      <vt:lpstr>Helvetica</vt:lpstr>
      <vt:lpstr>Rotman Pink</vt:lpstr>
      <vt:lpstr>Rotman Cyan</vt:lpstr>
      <vt:lpstr>Rotman Dark Teal</vt:lpstr>
      <vt:lpstr>Rotman Blue</vt:lpstr>
      <vt:lpstr>Rotman Orange</vt:lpstr>
      <vt:lpstr>Rotman Grey</vt:lpstr>
      <vt:lpstr>Rotman Gold</vt:lpstr>
      <vt:lpstr>Worksheet</vt:lpstr>
      <vt:lpstr>    RSM222 Management Accounting 1  Class 12: Final Exam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Graham Huber</dc:creator>
  <cp:lastModifiedBy>Elisa Zuliani</cp:lastModifiedBy>
  <cp:revision>189</cp:revision>
  <cp:lastPrinted>2025-09-11T22:16:33Z</cp:lastPrinted>
  <dcterms:created xsi:type="dcterms:W3CDTF">2013-07-26T14:57:40Z</dcterms:created>
  <dcterms:modified xsi:type="dcterms:W3CDTF">2025-11-25T05:04:30Z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0x01010089C29625CE8F2445A33C4944AD902EE6</vt:lpwstr>
  </property>
</Properties>
</file>

<file path=docProps/thumbnail.jpeg>
</file>